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emf" ContentType="image/x-emf"/>
  <Default Extension="wdp" ContentType="image/vnd.ms-photo"/>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8.xml" TargetMode="Interna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6E833D-9A7F-4A6A-8E07-C752D02D41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42E59-5689-4C52-BA49-4B92052B7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7C88CA-141E-480C-9349-5686FCC33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C53089-F157-4D73-82C7-50A13F2F3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4ACE5D-6C13-4C26-BADE-60D8885E0C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D072E5-DA56-41EF-B5EB-746EFB0F67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D6D293-AE66-4F76-B40D-0FC1305CA0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A7144E-5B93-451F-B42A-23A91DD3B8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DC3F9C-E269-4BAB-8543-467B0F15F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81E8A2-4DB0-4BE1-8B2C-300579F02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1C743-6E11-40A4-8E2D-8398949F7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blipFill dpi="0" rotWithShape="1">
          <a:blip r:embed="rId1">
            <a:lum/>
          </a:blip>
          <a:stretch>
            <a:fillRect/>
          </a:stretch>
        </a:blipFill>
        <a:effectLst/>
      </p:bgPr>
    </p:bg>
    <p:spTree>
      <p:nvGrpSpPr>
        <p:cNvPr id="1" name=""/>
        <p:cNvGrpSpPr/>
        <p:nvPr/>
      </p:nvGrpSpPr>
      <p:grpSpPr>
        <a:xfrm>
          <a:off x="0" y="0"/>
          <a:ext cx="0" cy="0"/>
        </a:xfrm>
      </p:grpSpPr>
      <p:sp>
        <p:nvSpPr>
          <p:cNvPr id="12" name="标题 1"/>
          <p:cNvSpPr>
            <a:spLocks noGrp="1"/>
          </p:cNvSpPr>
          <p:nvPr>
            <p:ph type="title"/>
          </p:nvPr>
        </p:nvSpPr>
        <p:spPr>
          <a:xfrm>
            <a:off x="2617440" y="750302"/>
            <a:ext cx="6203032" cy="667018"/>
          </a:xfrm>
          <a:prstGeom prst="rect">
            <a:avLst/>
          </a:prstGeom>
        </p:spPr>
        <p:txBody>
          <a:bodyPr/>
          <a:lstStyle>
            <a:lvl1pPr>
              <a:defRPr sz="2400"/>
            </a:lvl1pPr>
          </a:lstStyle>
          <a:p>
            <a:r>
              <a:rPr lang="zh-CN" altLang="en-US" smtClean="0"/>
              <a:t>单击此处编辑母版标题样式</a:t>
            </a:r>
            <a:endParaRPr lang="zh-CN" altLang="en-US"/>
          </a:p>
        </p:txBody>
      </p:sp>
      <p:sp>
        <p:nvSpPr>
          <p:cNvPr id="13" name="内容占位符 2"/>
          <p:cNvSpPr>
            <a:spLocks noGrp="1"/>
          </p:cNvSpPr>
          <p:nvPr>
            <p:ph idx="1"/>
          </p:nvPr>
        </p:nvSpPr>
        <p:spPr>
          <a:xfrm>
            <a:off x="2771800" y="1600200"/>
            <a:ext cx="5832648" cy="4526280"/>
          </a:xfrm>
          <a:prstGeom prst="rect">
            <a:avLst/>
          </a:prstGeom>
        </p:spPr>
        <p:txBody>
          <a:bodyPr/>
          <a:lstStyle>
            <a:lvl1pPr marL="0" indent="0">
              <a:lnSpc>
                <a:spcPct val="150000"/>
              </a:lnSpc>
              <a:buFontTx/>
              <a:buNone/>
              <a:defRPr sz="1600">
                <a:latin typeface="微软雅黑" pitchFamily="34" charset="-122"/>
                <a:ea typeface="微软雅黑" pitchFamily="34" charset="-122"/>
              </a:defRPr>
            </a:lvl1pPr>
            <a:lvl2pPr marL="457200" indent="0">
              <a:buFontTx/>
              <a:buNone/>
              <a:defRPr sz="1600">
                <a:latin typeface="微软雅黑" pitchFamily="34" charset="-122"/>
                <a:ea typeface="微软雅黑" pitchFamily="34" charset="-122"/>
              </a:defRPr>
            </a:lvl2pPr>
            <a:lvl3pPr marL="914400" indent="0">
              <a:buFontTx/>
              <a:buNone/>
              <a:defRPr sz="1600">
                <a:latin typeface="微软雅黑" pitchFamily="34" charset="-122"/>
                <a:ea typeface="微软雅黑" pitchFamily="34" charset="-122"/>
              </a:defRPr>
            </a:lvl3pPr>
            <a:lvl4pPr marL="1371600" indent="0">
              <a:buFontTx/>
              <a:buNone/>
              <a:defRPr sz="1600">
                <a:latin typeface="微软雅黑" pitchFamily="34" charset="-122"/>
                <a:ea typeface="微软雅黑" pitchFamily="34" charset="-122"/>
              </a:defRPr>
            </a:lvl4pPr>
            <a:lvl5pPr marL="1828800" indent="0">
              <a:buFontTx/>
              <a:buNone/>
              <a:defRPr sz="1600">
                <a:latin typeface="微软雅黑" pitchFamily="34" charset="-122"/>
                <a:ea typeface="微软雅黑" pitchFamily="34" charset="-122"/>
              </a:defRPr>
            </a:lvl5pPr>
          </a:lstStyle>
          <a:p>
            <a:pPr lvl="0"/>
            <a:r>
              <a:rPr lang="zh-CN" altLang="en-US" smtClean="0"/>
              <a:t>单击此处编辑母版文本样式</a:t>
            </a:r>
          </a:p>
        </p:txBody>
      </p:sp>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a:t>
            </a:fld>
            <a:r>
              <a:rPr lang="en-US" altLang="zh-CN" sz="1400" b="0" smtClean="0">
                <a:solidFill>
                  <a:srgbClr val="5F5F5F"/>
                </a:solidFill>
              </a:rPr>
              <a:t>-</a:t>
            </a:r>
            <a:endParaRPr lang="zh-CN" altLang="en-US" sz="1400" b="0" smtClean="0">
              <a:solidFill>
                <a:srgbClr val="5F5F5F"/>
              </a:solidFill>
            </a:endParaRPr>
          </a:p>
        </p:txBody>
      </p:sp>
    </p:spTree>
    <p:extLst>
      <p:ext uri="{BB962C8B-B14F-4D97-AF65-F5344CB8AC3E}">
        <p14:creationId xmlns:p14="http://schemas.microsoft.com/office/powerpoint/2010/main" val="388416575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anim calcmode="lin" valueType="num">
                                      <p:cBhvr>
                                        <p:cTn id="8" dur="500" fill="hold"/>
                                        <p:tgtEl>
                                          <p:spTgt spid="12"/>
                                        </p:tgtEl>
                                        <p:attrNameLst>
                                          <p:attrName>ppt_x</p:attrName>
                                        </p:attrNameLst>
                                      </p:cBhvr>
                                      <p:tavLst>
                                        <p:tav tm="0">
                                          <p:val>
                                            <p:strVal val="#ppt_x"/>
                                          </p:val>
                                        </p:tav>
                                        <p:tav tm="100000">
                                          <p:val>
                                            <p:strVal val="#ppt_x"/>
                                          </p:val>
                                        </p:tav>
                                      </p:tavLst>
                                    </p:anim>
                                    <p:anim calcmode="lin" valueType="num">
                                      <p:cBhvr>
                                        <p:cTn id="9" dur="500" fill="hold"/>
                                        <p:tgtEl>
                                          <p:spTgt spid="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12" presetClass="entr" presetSubtype="4" dur="500" fill="hold" grpId="1" nodeType="afterEffect">
                                  <p:stCondLst>
                                    <p:cond delay="500"/>
                                  </p:stCondLst>
                                  <p:childTnLst>
                                    <p:set>
                                      <p:cBhvr>
                                        <p:cTn id="12" dur="1" fill="hold">
                                          <p:stCondLst>
                                            <p:cond delay="0"/>
                                          </p:stCondLst>
                                        </p:cTn>
                                        <p:tgtEl>
                                          <p:spTgt spid="13">
                                            <p:txEl>
                                              <p:pRg st="0" end="0"/>
                                            </p:txEl>
                                          </p:spTgt>
                                        </p:tgtEl>
                                        <p:attrNameLst>
                                          <p:attrName>style.visibility</p:attrName>
                                        </p:attrNameLst>
                                      </p:cBhvr>
                                      <p:to>
                                        <p:strVal val="visible"/>
                                      </p:to>
                                    </p:set>
                                    <p:anim calcmode="lin" valueType="num">
                                      <p:cBhvr additive="base">
                                        <p:cTn id="13" dur="500"/>
                                        <p:tgtEl>
                                          <p:spTgt spid="1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build="p"/>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章节">
    <p:bg>
      <p:bgPr>
        <a:solidFill>
          <a:srgbClr val="EAEAEA"/>
        </a:solidFill>
        <a:effectLst/>
      </p:bgPr>
    </p:bg>
    <p:spTree>
      <p:nvGrpSpPr>
        <p:cNvPr id="1" name=""/>
        <p:cNvGrpSpPr/>
        <p:nvPr/>
      </p:nvGrpSpPr>
      <p:grpSpPr>
        <a:xfrm>
          <a:off x="0" y="0"/>
          <a:ext cx="0" cy="0"/>
        </a:xfrm>
      </p:grpSpPr>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1</a:t>
            </a:fld>
            <a:r>
              <a:rPr lang="en-US" altLang="zh-CN" sz="1400" b="0" smtClean="0">
                <a:solidFill>
                  <a:srgbClr val="5F5F5F"/>
                </a:solidFill>
              </a:rPr>
              <a:t>-</a:t>
            </a:r>
            <a:endParaRPr lang="zh-CN" altLang="en-US" sz="1400" b="0" smtClean="0">
              <a:solidFill>
                <a:srgbClr val="5F5F5F"/>
              </a:solidFill>
            </a:endParaRPr>
          </a:p>
        </p:txBody>
      </p:sp>
      <p:sp>
        <p:nvSpPr>
          <p:cNvPr id="2" name="矩形 1"/>
          <p:cNvSpPr/>
          <p:nvPr userDrawn="1"/>
        </p:nvSpPr>
        <p:spPr>
          <a:xfrm>
            <a:off x="0" y="2420888"/>
            <a:ext cx="9144000" cy="1512168"/>
          </a:xfrm>
          <a:prstGeom prst="rect">
            <a:avLst/>
          </a:prstGeom>
          <a:solidFill>
            <a:srgbClr val="C04B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标题 1"/>
          <p:cNvSpPr>
            <a:spLocks noGrp="1"/>
          </p:cNvSpPr>
          <p:nvPr>
            <p:ph type="title"/>
          </p:nvPr>
        </p:nvSpPr>
        <p:spPr>
          <a:xfrm>
            <a:off x="1470484" y="2924944"/>
            <a:ext cx="6203032" cy="576064"/>
          </a:xfrm>
          <a:prstGeom prst="rect">
            <a:avLst/>
          </a:prstGeom>
        </p:spPr>
        <p:txBody>
          <a:bodyPr/>
          <a:lstStyle>
            <a:lvl1pPr>
              <a:defRPr sz="2800">
                <a:solidFill>
                  <a:schemeClr val="bg1"/>
                </a:solidFill>
              </a:defRPr>
            </a:lvl1pPr>
          </a:lstStyle>
          <a:p>
            <a:r>
              <a:rPr lang="zh-CN" altLang="en-US" smtClean="0"/>
              <a:t>单击此处编辑母版标题样式</a:t>
            </a:r>
            <a:endParaRPr lang="zh-CN" altLang="en-US"/>
          </a:p>
        </p:txBody>
      </p:sp>
    </p:spTree>
    <p:extLst>
      <p:ext uri="{BB962C8B-B14F-4D97-AF65-F5344CB8AC3E}">
        <p14:creationId xmlns:p14="http://schemas.microsoft.com/office/powerpoint/2010/main" val="128471916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一">
    <p:spTree>
      <p:nvGrpSpPr>
        <p:cNvPr id="1" name=""/>
        <p:cNvGrpSpPr/>
        <p:nvPr/>
      </p:nvGrpSpPr>
      <p:grpSpPr>
        <a:xfrm>
          <a:off x="0" y="0"/>
          <a:ext cx="0" cy="0"/>
        </a:xfrm>
      </p:grpSpPr>
      <p:grpSp>
        <p:nvGrpSpPr>
          <p:cNvPr id="10" name="组合 9"/>
          <p:cNvGrpSpPr/>
          <p:nvPr userDrawn="1"/>
        </p:nvGrpSpPr>
        <p:grpSpPr>
          <a:xfrm>
            <a:off x="3923928" y="-27384"/>
            <a:ext cx="1999352" cy="880109"/>
            <a:chOff x="11613" y="1584001"/>
            <a:chExt cx="1677992" cy="733424"/>
          </a:xfrm>
        </p:grpSpPr>
        <p:pic>
          <p:nvPicPr>
            <p:cNvPr id="11" name="图片 10"/>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677992" cy="733424"/>
            </a:xfrm>
            <a:prstGeom prst="rect">
              <a:avLst/>
            </a:prstGeom>
          </p:spPr>
        </p:pic>
        <p:sp>
          <p:nvSpPr>
            <p:cNvPr id="12" name="TextBox 8">
              <a:hlinkClick r:id="rId2" action="ppaction://hlinksldjump"/>
            </p:cNvPr>
            <p:cNvSpPr txBox="1"/>
            <p:nvPr userDrawn="1"/>
          </p:nvSpPr>
          <p:spPr>
            <a:xfrm>
              <a:off x="192915" y="1807573"/>
              <a:ext cx="1274278" cy="2564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课前篇自主预习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2936419011"/>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二">
    <p:spTree>
      <p:nvGrpSpPr>
        <p:cNvPr id="1" name=""/>
        <p:cNvGrpSpPr/>
        <p:nvPr/>
      </p:nvGrpSpPr>
      <p:grpSpPr>
        <a:xfrm>
          <a:off x="0" y="0"/>
          <a:ext cx="0" cy="0"/>
        </a:xfrm>
      </p:grpSpPr>
      <p:grpSp>
        <p:nvGrpSpPr>
          <p:cNvPr id="2" name="组合 1"/>
          <p:cNvGrpSpPr/>
          <p:nvPr userDrawn="1"/>
        </p:nvGrpSpPr>
        <p:grpSpPr>
          <a:xfrm>
            <a:off x="5796136" y="-27384"/>
            <a:ext cx="1691784" cy="880109"/>
            <a:chOff x="11613" y="1584001"/>
            <a:chExt cx="1443037" cy="733424"/>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443037" cy="733424"/>
            </a:xfrm>
            <a:prstGeom prst="rect">
              <a:avLst/>
            </a:prstGeom>
          </p:spPr>
        </p:pic>
        <p:sp>
          <p:nvSpPr>
            <p:cNvPr id="9" name="TextBox 8">
              <a:hlinkClick r:id="rId2" action="ppaction://hlinksldjump"/>
            </p:cNvPr>
            <p:cNvSpPr txBox="1"/>
            <p:nvPr userDrawn="1"/>
          </p:nvSpPr>
          <p:spPr>
            <a:xfrm>
              <a:off x="73033" y="1807573"/>
              <a:ext cx="122948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课前篇自主预习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63732607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三">
    <p:spTree>
      <p:nvGrpSpPr>
        <p:cNvPr id="1" name=""/>
        <p:cNvGrpSpPr/>
        <p:nvPr/>
      </p:nvGrpSpPr>
      <p:grpSpPr>
        <a:xfrm>
          <a:off x="0" y="0"/>
          <a:ext cx="0" cy="0"/>
        </a:xfrm>
      </p:grpSpPr>
      <p:grpSp>
        <p:nvGrpSpPr>
          <p:cNvPr id="2" name="组合 1"/>
          <p:cNvGrpSpPr/>
          <p:nvPr userDrawn="1"/>
        </p:nvGrpSpPr>
        <p:grpSpPr>
          <a:xfrm>
            <a:off x="7370152" y="-27384"/>
            <a:ext cx="1613652" cy="880109"/>
            <a:chOff x="11613" y="2237065"/>
            <a:chExt cx="1443037" cy="733424"/>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2237065"/>
              <a:ext cx="1443037" cy="733424"/>
            </a:xfrm>
            <a:prstGeom prst="rect">
              <a:avLst/>
            </a:prstGeom>
          </p:spPr>
        </p:pic>
        <p:sp>
          <p:nvSpPr>
            <p:cNvPr id="10" name="TextBox 9">
              <a:hlinkClick r:id="rId2" action="ppaction://hlinksldjump"/>
            </p:cNvPr>
            <p:cNvSpPr txBox="1"/>
            <p:nvPr userDrawn="1"/>
          </p:nvSpPr>
          <p:spPr>
            <a:xfrm>
              <a:off x="60351" y="2460637"/>
              <a:ext cx="128901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课堂篇探究学习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261640339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四">
    <p:spTree>
      <p:nvGrpSpPr>
        <p:cNvPr id="1" name=""/>
        <p:cNvGrpSpPr/>
        <p:nvPr/>
      </p:nvGrpSpPr>
      <p:grpSpPr>
        <a:xfrm>
          <a:off x="0" y="0"/>
          <a:ext cx="0" cy="0"/>
        </a:xfrm>
      </p:grpSpPr>
    </p:spTree>
    <p:extLst>
      <p:ext uri="{BB962C8B-B14F-4D97-AF65-F5344CB8AC3E}">
        <p14:creationId xmlns:p14="http://schemas.microsoft.com/office/powerpoint/2010/main" val="795969708"/>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Tree>
    <p:extLst>
      <p:ext uri="{BB962C8B-B14F-4D97-AF65-F5344CB8AC3E}">
        <p14:creationId xmlns:p14="http://schemas.microsoft.com/office/powerpoint/2010/main" val="163597019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 Target="../slides/slide3.xml" TargetMode="Internal" /><Relationship Id="rId9" Type="http://schemas.openxmlformats.org/officeDocument/2006/relationships/slide" Target="../slides/slide8.xml" TargetMode="Interna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3" name="组合 2"/>
          <p:cNvGrpSpPr/>
          <p:nvPr/>
        </p:nvGrpSpPr>
        <p:grpSpPr>
          <a:xfrm>
            <a:off x="2" y="-360"/>
            <a:ext cx="9143998" cy="777601"/>
            <a:chOff x="2" y="-300"/>
            <a:chExt cx="9143998" cy="648001"/>
          </a:xfrm>
        </p:grpSpPr>
        <p:sp>
          <p:nvSpPr>
            <p:cNvPr id="8" name="矩形 7"/>
            <p:cNvSpPr/>
            <p:nvPr userDrawn="1"/>
          </p:nvSpPr>
          <p:spPr>
            <a:xfrm rot="16200000">
              <a:off x="4248151" y="-4248151"/>
              <a:ext cx="647699" cy="9143998"/>
            </a:xfrm>
            <a:prstGeom prst="rect">
              <a:avLst/>
            </a:prstGeom>
            <a:solidFill>
              <a:schemeClr val="bg1">
                <a:lumMod val="95000"/>
              </a:schemeClr>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20" name="直接连接符 19"/>
            <p:cNvCxnSpPr/>
            <p:nvPr userDrawn="1"/>
          </p:nvCxnSpPr>
          <p:spPr>
            <a:xfrm rot="16200000">
              <a:off x="5472136" y="323701"/>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userDrawn="1"/>
          </p:nvCxnSpPr>
          <p:spPr>
            <a:xfrm rot="16200000">
              <a:off x="7056312"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userDrawn="1"/>
          </p:nvCxnSpPr>
          <p:spPr>
            <a:xfrm rot="16200000">
              <a:off x="8568479"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a:t>
            </a:fld>
            <a:r>
              <a:rPr lang="en-US" altLang="zh-CN" sz="1400" b="0" smtClean="0">
                <a:solidFill>
                  <a:srgbClr val="5F5F5F"/>
                </a:solidFill>
              </a:rPr>
              <a:t>-</a:t>
            </a:r>
            <a:endParaRPr lang="zh-CN" altLang="en-US" sz="1400" b="0" smtClean="0">
              <a:solidFill>
                <a:srgbClr val="5F5F5F"/>
              </a:solidFill>
            </a:endParaRPr>
          </a:p>
        </p:txBody>
      </p:sp>
      <p:sp>
        <p:nvSpPr>
          <p:cNvPr id="28" name="标题占位符 1"/>
          <p:cNvSpPr txBox="1"/>
          <p:nvPr/>
        </p:nvSpPr>
        <p:spPr>
          <a:xfrm>
            <a:off x="697510" y="169738"/>
            <a:ext cx="5097366" cy="475664"/>
          </a:xfrm>
          <a:prstGeom prst="rect">
            <a:avLst/>
          </a:prstGeom>
        </p:spPr>
        <p:txBody>
          <a:bodyPr vert="horz" lIns="91440" tIns="45720" rIns="91440" bIns="45720" rtlCol="0" anchor="ctr">
            <a:noAutofit/>
          </a:bodyPr>
          <a:lstStyle>
            <a:defPPr>
              <a:defRPr lang="zh-CN"/>
            </a:defPPr>
            <a:lvl1pPr marL="0" algn="ctr" defTabSz="914400" rtl="0" eaLnBrk="1" latinLnBrk="0" hangingPunct="1">
              <a:spcBef>
                <a:spcPct val="0"/>
              </a:spcBef>
              <a:buNone/>
              <a:defRPr lang="zh-CN" altLang="zh-CN" sz="950" kern="1200">
                <a:solidFill>
                  <a:schemeClr val="tx1"/>
                </a:solidFill>
                <a:effectLst/>
                <a:latin typeface="黑体" pitchFamily="2" charset="-122"/>
                <a:ea typeface="黑体" pitchFamily="2"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b="0" smtClean="0"/>
              <a:t>第</a:t>
            </a:r>
            <a:r>
              <a:rPr lang="en-US" altLang="zh-CN" sz="1600" b="0" smtClean="0"/>
              <a:t>4</a:t>
            </a:r>
            <a:r>
              <a:rPr lang="zh-CN" altLang="en-US" sz="1600" b="0" smtClean="0"/>
              <a:t>节　免疫学的应用</a:t>
            </a:r>
            <a:endParaRPr lang="zh-CN" altLang="zh-CN" sz="1600" b="0" kern="1200" smtClean="0">
              <a:solidFill>
                <a:schemeClr val="tx1"/>
              </a:solidFill>
              <a:effectLst/>
              <a:latin typeface="黑体" pitchFamily="2" charset="-122"/>
              <a:ea typeface="黑体" pitchFamily="2" charset="-122"/>
              <a:cs typeface="+mj-cs"/>
            </a:endParaRPr>
          </a:p>
        </p:txBody>
      </p:sp>
      <p:sp>
        <p:nvSpPr>
          <p:cNvPr id="14" name="TextBox 24">
            <a:hlinkClick r:id="rId8" action="ppaction://hlinksldjump"/>
          </p:cNvPr>
          <p:cNvSpPr txBox="1"/>
          <p:nvPr userDrawn="1"/>
        </p:nvSpPr>
        <p:spPr>
          <a:xfrm>
            <a:off x="5866884" y="225643"/>
            <a:ext cx="144142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333333"/>
                </a:solidFill>
                <a:latin typeface="黑体" pitchFamily="2" charset="-122"/>
                <a:ea typeface="黑体" pitchFamily="2" charset="-122"/>
              </a:rPr>
              <a:t>课前篇自主预习</a:t>
            </a:r>
            <a:endParaRPr lang="zh-CN" altLang="en-US" sz="1400">
              <a:solidFill>
                <a:srgbClr val="333333"/>
              </a:solidFill>
              <a:latin typeface="黑体" pitchFamily="2" charset="-122"/>
              <a:ea typeface="黑体" pitchFamily="2" charset="-122"/>
            </a:endParaRPr>
          </a:p>
        </p:txBody>
      </p:sp>
      <p:sp>
        <p:nvSpPr>
          <p:cNvPr id="15" name="TextBox 24">
            <a:hlinkClick r:id="rId9" action="ppaction://hlinksldjump"/>
          </p:cNvPr>
          <p:cNvSpPr txBox="1"/>
          <p:nvPr userDrawn="1"/>
        </p:nvSpPr>
        <p:spPr>
          <a:xfrm>
            <a:off x="7452320" y="230743"/>
            <a:ext cx="144142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333333"/>
                </a:solidFill>
                <a:latin typeface="黑体" pitchFamily="2" charset="-122"/>
                <a:ea typeface="黑体" pitchFamily="2" charset="-122"/>
              </a:rPr>
              <a:t>课堂篇探究学习</a:t>
            </a:r>
            <a:endParaRPr lang="en-US" altLang="zh-CN" sz="1400" smtClean="0">
              <a:solidFill>
                <a:srgbClr val="333333"/>
              </a:solidFill>
              <a:latin typeface="黑体" pitchFamily="2" charset="-122"/>
              <a:ea typeface="黑体" pitchFamily="2" charset="-122"/>
            </a:endParaRPr>
          </a:p>
        </p:txBody>
      </p:sp>
    </p:spTree>
    <p:extLst>
      <p:ext uri="{BB962C8B-B14F-4D97-AF65-F5344CB8AC3E}">
        <p14:creationId xmlns:p14="http://schemas.microsoft.com/office/powerpoint/2010/main" val="3429163372"/>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txStyles>
    <p:titleStyle>
      <a:lvl1pPr algn="ctr" defTabSz="914400" rtl="0" eaLnBrk="1" latinLnBrk="0" hangingPunct="1">
        <a:spcBef>
          <a:spcPct val="0"/>
        </a:spcBef>
        <a:buNone/>
        <a:defRPr lang="zh-CN" altLang="zh-CN" sz="950" kern="1200" smtClean="0">
          <a:solidFill>
            <a:schemeClr val="tx1"/>
          </a:solidFill>
          <a:effectLst/>
          <a:latin typeface="黑体" pitchFamily="2" charset="-122"/>
          <a:ea typeface="黑体" pitchFamily="2" charset="-122"/>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package" Target="../embeddings/Microsoft_Word___1.docx" TargetMode="Internal" /><Relationship Id="rId3" Type="http://schemas.openxmlformats.org/officeDocument/2006/relationships/oleObject" Target="../embeddings/oleObject1.bin" /><Relationship Id="rId4" Type="http://schemas.openxmlformats.org/officeDocument/2006/relationships/image" Target="../media/image3.emf" /><Relationship Id="rId5"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5.xml"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5.xml" TargetMode="In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5.xml" TargetMode="Internal" /><Relationship Id="rId4" Type="http://schemas.openxmlformats.org/officeDocument/2006/relationships/image" Target="../media/image4.png" /><Relationship Id="rId5" Type="http://schemas.microsoft.com/office/2007/relationships/hdphoto" Target="../media/image5.wdp"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8.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8.xml" TargetMode="Internal" /><Relationship Id="rId3" Type="http://schemas.openxmlformats.org/officeDocument/2006/relationships/package" Target="../embeddings/Microsoft_Word___2.docx" TargetMode="Internal" /><Relationship Id="rId4" Type="http://schemas.openxmlformats.org/officeDocument/2006/relationships/image" Target="../media/image6.emf" /><Relationship Id="rId5" Type="http://schemas.openxmlformats.org/officeDocument/2006/relationships/oleObject" Target="../embeddings/oleObject2.bin" /><Relationship Id="rId6" Type="http://schemas.openxmlformats.org/officeDocument/2006/relationships/vmlDrawing" Target="../drawings/vmlDrawing2.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8.xml"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8.xml"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8.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8.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8.xml"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3413513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a:xfrm>
            <a:off x="31070" y="2924944"/>
            <a:ext cx="9081860" cy="576064"/>
          </a:xfrm>
        </p:spPr>
        <p:txBody>
          <a:bodyPr/>
          <a:lstStyle/>
          <a:p>
            <a:r>
              <a:rPr lang="zh-CN" altLang="zh-CN"/>
              <a:t>第</a:t>
            </a:r>
            <a:r>
              <a:rPr lang="en-US" altLang="zh-CN" b="1"/>
              <a:t>4</a:t>
            </a:r>
            <a:r>
              <a:rPr lang="zh-CN" altLang="zh-CN"/>
              <a:t>节　免疫学的应用</a:t>
            </a:r>
          </a:p>
        </p:txBody>
      </p:sp>
    </p:spTree>
    <p:extLst>
      <p:ext uri="{BB962C8B-B14F-4D97-AF65-F5344CB8AC3E}">
        <p14:creationId xmlns:p14="http://schemas.microsoft.com/office/powerpoint/2010/main" val="591445002"/>
      </p:ext>
    </p:extLst>
  </p:cSld>
  <p:clrMapOvr>
    <a:masterClrMapping/>
  </p:clrMapOvr>
  <mc:AlternateContent>
    <mc:Choice xmlns:p15="http://schemas.microsoft.com/office/powerpoint/2012/main" Requires="p15">
      <p:transition spd="slow" p14:dur="2000">
        <p15:prstTrans prst="drape"/>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p:cNvGraphicFramePr>
            <a:graphicFrameLocks noChangeAspect="1"/>
          </p:cNvGraphicFramePr>
          <p:nvPr>
            <p:extLst>
              <p:ext uri="{D42A27DB-BD31-4B8C-83A1-F6EECF244321}">
                <p14:modId xmlns:p14="http://schemas.microsoft.com/office/powerpoint/2010/main" val="3821016019"/>
              </p:ext>
            </p:extLst>
          </p:nvPr>
        </p:nvGraphicFramePr>
        <p:xfrm>
          <a:off x="508000" y="2265893"/>
          <a:ext cx="8128000" cy="2580213"/>
        </p:xfrm>
        <a:graphic>
          <a:graphicData uri="http://schemas.openxmlformats.org/presentationml/2006/ole">
            <mc:AlternateContent>
              <mc:Choice xmlns:v="urn:schemas-microsoft-com:vml" Requires="v">
                <p:oleObj spid="_x0000_s1038" name="文档" r:id="rId2" progId="Word.Document.12">
                  <p:embed/>
                </p:oleObj>
              </mc:Choice>
              <mc:Fallback>
                <p:oleObj name="文档" r:id="rId2" progId="Word.Document.12">
                  <p:embed/>
                  <p:pic>
                    <p:nvPicPr>
                      <p:cNvPr id="0" name="OLE substitute image"/>
                      <p:cNvPicPr/>
                      <p:nvPr/>
                    </p:nvPicPr>
                    <p:blipFill>
                      <a:blip r:embed="rId4"/>
                      <a:stretch>
                        <a:fillRect/>
                      </a:stretch>
                    </p:blipFill>
                    <p:spPr>
                      <a:xfrm>
                        <a:off x="508000" y="2265893"/>
                        <a:ext cx="8128000" cy="2580213"/>
                      </a:xfrm>
                      <a:prstGeom prst="rect">
                        <a:avLst/>
                      </a:prstGeom>
                    </p:spPr>
                  </p:pic>
                </p:oleObj>
              </mc:Fallback>
            </mc:AlternateContent>
          </a:graphicData>
        </a:graphic>
      </p:graphicFrame>
    </p:spTree>
    <p:extLst>
      <p:ext uri="{BB962C8B-B14F-4D97-AF65-F5344CB8AC3E}">
        <p14:creationId xmlns:p14="http://schemas.microsoft.com/office/powerpoint/2010/main" val="405666428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294804"/>
            <a:ext cx="8128000" cy="452239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一、疫苗</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疫苗</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通常是用</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灭活</a:t>
            </a:r>
            <a:r>
              <a:rPr lang="zh-CN" altLang="zh-CN" sz="2200">
                <a:solidFill>
                  <a:srgbClr val="000000"/>
                </a:solidFill>
                <a:latin typeface="Times New Roman" pitchFamily="18" charset="0"/>
                <a:cs typeface="Times New Roman" panose="02020603050405020304" pitchFamily="18" charset="0"/>
              </a:rPr>
              <a:t>的或</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减毒</a:t>
            </a:r>
            <a:r>
              <a:rPr lang="zh-CN" altLang="zh-CN" sz="2200">
                <a:solidFill>
                  <a:srgbClr val="000000"/>
                </a:solidFill>
                <a:latin typeface="Times New Roman" pitchFamily="18" charset="0"/>
                <a:cs typeface="Times New Roman" panose="02020603050405020304" pitchFamily="18" charset="0"/>
              </a:rPr>
              <a:t>的病原体制成的生物制品。</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机理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接种疫苗后</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人体内可产生相应的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抗体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从而对特定传染病具有抵抗力。</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历史发展</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我国是世界上最早用免疫的方法预防传染病的国家。</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法国科学家巴斯德开创了科学地进行免疫接种的新时期。</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(3)2006</a:t>
            </a:r>
            <a:r>
              <a:rPr lang="zh-CN" altLang="zh-CN" sz="2200">
                <a:solidFill>
                  <a:srgbClr val="000000"/>
                </a:solidFill>
                <a:latin typeface="Times New Roman" pitchFamily="18" charset="0"/>
                <a:cs typeface="Times New Roman" panose="02020603050405020304" pitchFamily="18" charset="0"/>
              </a:rPr>
              <a:t>年</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世界上第一个预防癌症的疫苗</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人乳头瘤病毒</a:t>
            </a:r>
            <a:r>
              <a:rPr lang="en-US" altLang="zh-CN" sz="2200">
                <a:solidFill>
                  <a:srgbClr val="000000"/>
                </a:solidFill>
                <a:latin typeface="Times New Roman" pitchFamily="18" charset="0"/>
                <a:cs typeface="Times New Roman" panose="02020603050405020304" pitchFamily="18" charset="0"/>
              </a:rPr>
              <a:t>(HPV)</a:t>
            </a:r>
            <a:r>
              <a:rPr lang="zh-CN" altLang="zh-CN" sz="2200">
                <a:solidFill>
                  <a:srgbClr val="000000"/>
                </a:solidFill>
                <a:latin typeface="Times New Roman" pitchFamily="18" charset="0"/>
                <a:cs typeface="Times New Roman" panose="02020603050405020304" pitchFamily="18" charset="0"/>
              </a:rPr>
              <a:t>疫苗获得美国的批准。</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(4)2018</a:t>
            </a:r>
            <a:r>
              <a:rPr lang="zh-CN" altLang="zh-CN" sz="2200">
                <a:solidFill>
                  <a:srgbClr val="000000"/>
                </a:solidFill>
                <a:latin typeface="Times New Roman" pitchFamily="18" charset="0"/>
                <a:cs typeface="Times New Roman" panose="02020603050405020304" pitchFamily="18" charset="0"/>
              </a:rPr>
              <a:t>年</a:t>
            </a: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cs typeface="Times New Roman" panose="02020603050405020304" pitchFamily="18" charset="0"/>
              </a:rPr>
              <a:t>月</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我国首个人和动物的</a:t>
            </a:r>
            <a:r>
              <a:rPr lang="en-US" altLang="zh-CN" sz="2200">
                <a:solidFill>
                  <a:srgbClr val="000000"/>
                </a:solidFill>
                <a:latin typeface="Times New Roman" pitchFamily="18" charset="0"/>
                <a:cs typeface="Times New Roman" panose="02020603050405020304" pitchFamily="18" charset="0"/>
              </a:rPr>
              <a:t>DNA</a:t>
            </a:r>
            <a:r>
              <a:rPr lang="zh-CN" altLang="zh-CN" sz="2200">
                <a:solidFill>
                  <a:srgbClr val="000000"/>
                </a:solidFill>
                <a:latin typeface="Times New Roman" pitchFamily="18" charset="0"/>
                <a:cs typeface="Times New Roman" panose="02020603050405020304" pitchFamily="18" charset="0"/>
              </a:rPr>
              <a:t>疫苗获得新兽药证书</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用于预防某个亚型的禽流感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这是新型的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基因工程</a:t>
            </a:r>
            <a:r>
              <a:rPr lang="zh-CN" altLang="zh-CN" sz="2200">
                <a:solidFill>
                  <a:srgbClr val="000000"/>
                </a:solidFill>
                <a:latin typeface="Times New Roman" pitchFamily="18" charset="0"/>
                <a:cs typeface="Times New Roman" panose="02020603050405020304" pitchFamily="18" charset="0"/>
              </a:rPr>
              <a:t>疫苗。</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p:nvPr/>
        </p:nvSpPr>
        <p:spPr>
          <a:xfrm>
            <a:off x="2547375" y="1737301"/>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a:off x="3666718" y="1737301"/>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5417421" y="2143130"/>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6044316" y="4149080"/>
            <a:ext cx="1634302"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4843484" y="5384225"/>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60231919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P spid="9" grpId="3"/>
      <p:bldP spid="10" grpId="4"/>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101403"/>
            <a:ext cx="8128000" cy="290919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接种疫苗所获得的免疫力不能遗传给后代。</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采用基因工程技术生产乙肝病毒衣壳蛋白并为人体接种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这种疫苗属于减毒疫苗。</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疫苗促使人体产生与病原体对应的记忆细胞。</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疫苗必须包含一个完整的病原体。</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p:nvPr/>
        </p:nvSpPr>
        <p:spPr>
          <a:xfrm>
            <a:off x="6424263" y="2945492"/>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a:off x="3039887" y="3761529"/>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6752788" y="4207708"/>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5323595" y="4591402"/>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6038104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P spid="9" grpId="3"/>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5"/>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302338"/>
            <a:ext cx="8128000" cy="456124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二、器官移植</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器官移植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医学上用正常的器官</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置换</a:t>
            </a:r>
            <a:r>
              <a:rPr lang="zh-CN" altLang="zh-CN" sz="2200">
                <a:solidFill>
                  <a:srgbClr val="000000"/>
                </a:solidFill>
                <a:latin typeface="Times New Roman" pitchFamily="18" charset="0"/>
                <a:cs typeface="Times New Roman" panose="02020603050405020304" pitchFamily="18" charset="0"/>
              </a:rPr>
              <a:t>丧失功能的器官</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以重建其生理功能的技术。</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原理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每个人的细胞表面都带有一组与别人不同的蛋白质</a:t>
            </a:r>
            <a:r>
              <a:rPr lang="en-US" altLang="zh-CN" sz="2200" smtClean="0">
                <a:solidFill>
                  <a:srgbClr val="000000"/>
                </a:solidFill>
                <a:latin typeface="Times New Roman" pitchFamily="18" charset="0"/>
                <a:cs typeface="Times New Roman" panose="02020603050405020304" pitchFamily="18" charset="0"/>
              </a:rPr>
              <a:t>——   </a:t>
            </a:r>
            <a:r>
              <a:rPr lang="zh-CN" altLang="zh-CN" sz="2200" u="sng" smtClean="0">
                <a:solidFill>
                  <a:srgbClr val="FF0000"/>
                </a:solidFill>
                <a:uFill>
                  <a:solidFill>
                    <a:srgbClr val="000000"/>
                  </a:solidFill>
                </a:uFill>
                <a:latin typeface="Times New Roman" pitchFamily="18" charset="0"/>
                <a:cs typeface="Times New Roman" panose="02020603050405020304" pitchFamily="18" charset="0"/>
              </a:rPr>
              <a:t>组织相容性抗原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也叫人类白细胞抗原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简称</a:t>
            </a:r>
            <a:r>
              <a:rPr lang="en-US" altLang="zh-CN" sz="2200">
                <a:solidFill>
                  <a:srgbClr val="000000"/>
                </a:solidFill>
                <a:latin typeface="Times New Roman" pitchFamily="18" charset="0"/>
                <a:cs typeface="Times New Roman" panose="02020603050405020304" pitchFamily="18" charset="0"/>
              </a:rPr>
              <a:t>HLA</a:t>
            </a:r>
            <a:r>
              <a:rPr lang="zh-CN" altLang="zh-CN" sz="2200">
                <a:solidFill>
                  <a:srgbClr val="000000"/>
                </a:solidFill>
                <a:latin typeface="Times New Roman" pitchFamily="18" charset="0"/>
                <a:cs typeface="Times New Roman" panose="02020603050405020304" pitchFamily="18" charset="0"/>
              </a:rPr>
              <a:t>。它们是标明细胞身份的标签物质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每个人的白细胞都认识这些物质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因此正常情况下不会攻击自身的细胞。如果将别人的器官或组织移植过来</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白细胞就能识别出</a:t>
            </a:r>
            <a:r>
              <a:rPr lang="en-US" altLang="zh-CN" sz="2200">
                <a:solidFill>
                  <a:srgbClr val="000000"/>
                </a:solidFill>
                <a:latin typeface="Times New Roman" pitchFamily="18" charset="0"/>
                <a:cs typeface="Times New Roman" panose="02020603050405020304" pitchFamily="18" charset="0"/>
              </a:rPr>
              <a:t>HLA</a:t>
            </a:r>
            <a:r>
              <a:rPr lang="zh-CN" altLang="zh-CN" sz="2200">
                <a:solidFill>
                  <a:srgbClr val="000000"/>
                </a:solidFill>
                <a:latin typeface="Times New Roman" pitchFamily="18" charset="0"/>
                <a:cs typeface="Times New Roman" panose="02020603050405020304" pitchFamily="18" charset="0"/>
              </a:rPr>
              <a:t>不同而发起攻击。</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移植的关键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器官移植的成败</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主要取决于供者与受者的</a:t>
            </a:r>
            <a:r>
              <a:rPr lang="en-US" altLang="zh-CN" sz="2200">
                <a:solidFill>
                  <a:srgbClr val="000000"/>
                </a:solidFill>
                <a:latin typeface="Times New Roman" pitchFamily="18" charset="0"/>
                <a:cs typeface="Times New Roman" panose="02020603050405020304" pitchFamily="18" charset="0"/>
              </a:rPr>
              <a:t>HLA</a:t>
            </a:r>
            <a:r>
              <a:rPr lang="zh-CN" altLang="zh-CN" sz="2200">
                <a:solidFill>
                  <a:srgbClr val="000000"/>
                </a:solidFill>
                <a:latin typeface="Times New Roman" pitchFamily="18" charset="0"/>
                <a:cs typeface="Times New Roman" panose="02020603050405020304" pitchFamily="18" charset="0"/>
              </a:rPr>
              <a:t>是否一致或相近。只要供者与受者的主要</a:t>
            </a:r>
            <a:r>
              <a:rPr lang="en-US" altLang="zh-CN" sz="2200">
                <a:solidFill>
                  <a:srgbClr val="000000"/>
                </a:solidFill>
                <a:latin typeface="Times New Roman" pitchFamily="18" charset="0"/>
                <a:cs typeface="Times New Roman" panose="02020603050405020304" pitchFamily="18" charset="0"/>
              </a:rPr>
              <a:t>HLA</a:t>
            </a:r>
            <a:r>
              <a:rPr lang="zh-CN" altLang="zh-CN" sz="2200">
                <a:solidFill>
                  <a:srgbClr val="000000"/>
                </a:solidFill>
                <a:latin typeface="Times New Roman" pitchFamily="18" charset="0"/>
                <a:cs typeface="Times New Roman" panose="02020603050405020304" pitchFamily="18" charset="0"/>
              </a:rPr>
              <a:t>有</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一半</a:t>
            </a:r>
            <a:r>
              <a:rPr lang="zh-CN" altLang="zh-CN" sz="2200">
                <a:solidFill>
                  <a:srgbClr val="000000"/>
                </a:solidFill>
                <a:latin typeface="Times New Roman" pitchFamily="18" charset="0"/>
                <a:cs typeface="Times New Roman" panose="02020603050405020304" pitchFamily="18" charset="0"/>
              </a:rPr>
              <a:t>以上相同</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就可以进行器官移植。</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p:nvPr/>
        </p:nvSpPr>
        <p:spPr>
          <a:xfrm>
            <a:off x="4499992" y="1741904"/>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a:off x="540105" y="2961437"/>
            <a:ext cx="2015671"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5909240" y="4982354"/>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3887619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5"/>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2101403"/>
            <a:ext cx="8128000" cy="290919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异体移植的器官难以成活</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主要是由于体液免疫的结果。</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每个人的细胞表面都有</a:t>
            </a:r>
            <a:r>
              <a:rPr lang="en-US" altLang="zh-CN" sz="2200">
                <a:solidFill>
                  <a:srgbClr val="000000"/>
                </a:solidFill>
                <a:latin typeface="Times New Roman" pitchFamily="18" charset="0"/>
                <a:cs typeface="Times New Roman" panose="02020603050405020304" pitchFamily="18" charset="0"/>
              </a:rPr>
              <a:t>HLA</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免疫抑制剂的优点是可以提高器官移植的成功率。</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免疫治疗目前处于实验阶段</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还没有成为广泛应用的治疗方法。</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p:nvPr/>
        </p:nvSpPr>
        <p:spPr>
          <a:xfrm>
            <a:off x="7894642" y="2986678"/>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a:off x="4747531" y="3381757"/>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7267811" y="3769308"/>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799690" y="4581950"/>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99252756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P spid="9" grpId="3"/>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5"/>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340768"/>
            <a:ext cx="2912977"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免疫学的应用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连线</a:t>
            </a:r>
            <a:r>
              <a:rPr lang="en-US" altLang="zh-CN" sz="2200" smtClean="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3" name="图片 2"/>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1052512" y="2081212"/>
            <a:ext cx="7038975" cy="2695575"/>
          </a:xfrm>
          <a:prstGeom prst="rect">
            <a:avLst/>
          </a:prstGeom>
        </p:spPr>
      </p:pic>
      <p:cxnSp>
        <p:nvCxnSpPr>
          <p:cNvPr id="7" name="直接连接符 6"/>
          <p:cNvCxnSpPr/>
          <p:nvPr/>
        </p:nvCxnSpPr>
        <p:spPr>
          <a:xfrm>
            <a:off x="2474813" y="3068960"/>
            <a:ext cx="1953171" cy="72008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3821098" y="3758218"/>
            <a:ext cx="720079" cy="786233"/>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V="1">
            <a:off x="3275856" y="3284984"/>
            <a:ext cx="1296143" cy="126193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725703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8"/>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310467"/>
            <a:ext cx="8128000" cy="249106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cs typeface="Times New Roman" panose="02020603050405020304" pitchFamily="18" charset="0"/>
              </a:rPr>
              <a:t>疫苗</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情境导引</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《中华人民共和国疫苗管理法》</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以下简称疫苗管理法</a:t>
            </a:r>
            <a:r>
              <a:rPr lang="en-US" altLang="zh-CN" sz="2200">
                <a:solidFill>
                  <a:srgbClr val="000000"/>
                </a:solidFill>
                <a:latin typeface="Times New Roman" pitchFamily="18" charset="0"/>
                <a:cs typeface="Times New Roman" panose="02020603050405020304" pitchFamily="18" charset="0"/>
              </a:rPr>
              <a:t>)2019</a:t>
            </a:r>
            <a:r>
              <a:rPr lang="zh-CN" altLang="zh-CN" sz="2200">
                <a:solidFill>
                  <a:srgbClr val="000000"/>
                </a:solidFill>
                <a:latin typeface="Times New Roman" pitchFamily="18" charset="0"/>
                <a:cs typeface="Times New Roman" panose="02020603050405020304" pitchFamily="18" charset="0"/>
              </a:rPr>
              <a:t>年</a:t>
            </a:r>
            <a:r>
              <a:rPr lang="en-US" altLang="zh-CN" sz="2200">
                <a:solidFill>
                  <a:srgbClr val="000000"/>
                </a:solidFill>
                <a:latin typeface="Times New Roman" pitchFamily="18" charset="0"/>
                <a:cs typeface="Times New Roman" panose="02020603050405020304" pitchFamily="18" charset="0"/>
              </a:rPr>
              <a:t>12</a:t>
            </a:r>
            <a:r>
              <a:rPr lang="zh-CN" altLang="zh-CN" sz="2200">
                <a:solidFill>
                  <a:srgbClr val="000000"/>
                </a:solidFill>
                <a:latin typeface="Times New Roman" pitchFamily="18" charset="0"/>
                <a:cs typeface="Times New Roman" panose="02020603050405020304" pitchFamily="18" charset="0"/>
              </a:rPr>
              <a:t>月</a:t>
            </a: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日起开始施行。疫苗和公众健康直接相关</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涉及公共安全和国家安全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和一般药品相比具有特殊性。下表是某公司生产的人用狂犬病疫苗</a:t>
            </a:r>
            <a:r>
              <a:rPr lang="en-US" altLang="zh-CN" sz="2200">
                <a:solidFill>
                  <a:srgbClr val="000000"/>
                </a:solidFill>
                <a:latin typeface="Times New Roman" pitchFamily="18" charset="0"/>
                <a:cs typeface="Times New Roman" panose="02020603050405020304" pitchFamily="18" charset="0"/>
              </a:rPr>
              <a:t>(Vero</a:t>
            </a:r>
            <a:r>
              <a:rPr lang="zh-CN" altLang="zh-CN" sz="2200">
                <a:solidFill>
                  <a:srgbClr val="000000"/>
                </a:solidFill>
                <a:latin typeface="Times New Roman" pitchFamily="18" charset="0"/>
                <a:cs typeface="Times New Roman" panose="02020603050405020304" pitchFamily="18" charset="0"/>
              </a:rPr>
              <a:t>细胞</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说明书</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部分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368912150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8"/>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651383243"/>
              </p:ext>
            </p:extLst>
          </p:nvPr>
        </p:nvGraphicFramePr>
        <p:xfrm>
          <a:off x="508000" y="1411295"/>
          <a:ext cx="8128000" cy="4289409"/>
        </p:xfrm>
        <a:graphic>
          <a:graphicData uri="http://schemas.openxmlformats.org/presentationml/2006/ole">
            <mc:AlternateContent>
              <mc:Choice xmlns:v="urn:schemas-microsoft-com:vml" Requires="v">
                <p:oleObj spid="_x0000_s1039"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1411295"/>
                        <a:ext cx="8128000" cy="4289409"/>
                      </a:xfrm>
                      <a:prstGeom prst="rect">
                        <a:avLst/>
                      </a:prstGeom>
                    </p:spPr>
                  </p:pic>
                </p:oleObj>
              </mc:Fallback>
            </mc:AlternateContent>
          </a:graphicData>
        </a:graphic>
      </p:graphicFrame>
    </p:spTree>
    <p:extLst>
      <p:ext uri="{BB962C8B-B14F-4D97-AF65-F5344CB8AC3E}">
        <p14:creationId xmlns:p14="http://schemas.microsoft.com/office/powerpoint/2010/main" val="2968394405"/>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8"/>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087906"/>
            <a:ext cx="8128000" cy="293618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请讨论解决下列问题。</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该公司生产的人用狂犬病疫苗是经过灭活处理制成的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灭活疫苗和减毒疫苗有哪些不同</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灭活疫苗是将病原微生物及其代谢产物用物理或化学的方法使其灭活</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丧失毒力</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但仍保留其免疫原性而制成的疫苗</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减毒活疫苗是将病原微生物在人工条件下使其丧失致病性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但仍保留其繁衍能力和免疫原性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以此制成减毒活疫苗</a:t>
            </a:r>
            <a:r>
              <a:rPr lang="zh-CN" altLang="zh-CN" sz="2200" smtClean="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200477016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wipe(down)">
                                      <p:cBhvr>
                                        <p:cTn id="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8"/>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114868"/>
            <a:ext cx="8128000" cy="288226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注意事项中特别强调</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抗狂犬病血清</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或抗狂犬病免疫球蛋白</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和本疫苗绝不能使用同一支注射器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也绝不能在同一部位注射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。为什么特别提示这一条</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抗狂犬病血清</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或抗狂犬病免疫球蛋白</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属于抗体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该公司生产的人用狂犬病疫苗属于灭活的病原体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属于抗原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如果使用同一注射器或在同一部位注射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可能直接引起抗原抗体的特异性结合</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失去效果。</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79166280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8"/>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701069"/>
            <a:ext cx="8128000" cy="370986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患有免疫缺陷病的儿童</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能否接种疫苗</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尤其是减毒活疫苗</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有免疫缺陷的儿童接种疫苗应使用灭活疫苗</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切忌接种各种减毒活疫苗。</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灭活疫苗和减毒疫苗的差别在于疫苗中的病毒不具有感染性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在体内不能增殖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已丧失或减弱致病性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但仍然保持免疫原性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接种后抗原可以刺激机体产生免疫应答</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达到保护作用。减毒活疫苗可以在接种者的体内增殖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长时间和机体细胞发生作用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诱导较强的免疫力</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然而免疫缺陷儿因为自身的免疫力不足</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接种减毒活疫苗后不但没有免疫作用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反而会感染病毒导致严重后果。</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82129000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par>
                                <p:cTn id="8" presetID="22" presetClass="entr" presetSubtype="4" dur="50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wipe(down)">
                                      <p:cBhvr>
                                        <p:cTn id="10"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8"/>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109480"/>
            <a:ext cx="8128000" cy="491358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归纳提升</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疫苗的作用</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接种疫苗使人体内产生相应的抗体和记忆细胞</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从而对特定传染病具有抵抗力。</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知识拓展基因工程疫苗</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使用</a:t>
            </a:r>
            <a:r>
              <a:rPr lang="en-US" altLang="zh-CN" sz="2200">
                <a:solidFill>
                  <a:srgbClr val="000000"/>
                </a:solidFill>
                <a:latin typeface="Times New Roman" pitchFamily="18" charset="0"/>
                <a:cs typeface="Times New Roman" panose="02020603050405020304" pitchFamily="18" charset="0"/>
              </a:rPr>
              <a:t>DNA</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重组生物技术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把天然的或人工合成的遗传物质定向插入细菌、酵母菌或哺乳动物细胞中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使之充分表达</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经纯化后而制得的疫苗。应用基因工程技术能制出不含感染性物质的亚单位疫苗、稳定的减毒疫苗及能预防多种疾病的多价疫苗。如把编码乙型肝炎表面抗原的基因插入酵母菌基因组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制成</a:t>
            </a:r>
            <a:r>
              <a:rPr lang="en-US" altLang="zh-CN" sz="2200">
                <a:solidFill>
                  <a:srgbClr val="000000"/>
                </a:solidFill>
                <a:latin typeface="Times New Roman" pitchFamily="18" charset="0"/>
                <a:cs typeface="Times New Roman" panose="02020603050405020304" pitchFamily="18" charset="0"/>
              </a:rPr>
              <a:t>DNA</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重组乙型肝炎疫苗</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把乙肝表面抗原、流感病毒血凝素、单纯疱疹病毒基因插入牛痘苗基因组中制成的多价疫苗等。</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341212496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8"/>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3" name="矩形 2"/>
          <p:cNvSpPr>
            <a:spLocks noChangeAspect="1"/>
          </p:cNvSpPr>
          <p:nvPr/>
        </p:nvSpPr>
        <p:spPr>
          <a:xfrm>
            <a:off x="508000" y="1497936"/>
            <a:ext cx="8128000" cy="411612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疫苗的作用机理</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疫苗的应用是人们根据免疫反应的规律来设计的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当给机体输入外源抗原时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免疫系统能够产生反应</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而且这种反应具有特异性。除此之外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免疫系统还具有记忆性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免疫力能维持较长的时间。</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知识拓展灭活疫苗和减毒活疫苗的比较</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病原微生物的状态不同</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灭活疫苗是将病原微生物及其代谢产物用物理或化学的方法使其灭活</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丧失毒力</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但仍保留其免疫原性而制成的疫苗</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减毒活疫苗是将病原微生物</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细菌和病毒</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在人工条件下使其丧失致病性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但仍保留其繁衍能力和免疫原性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以此制成减毒活疫苗。</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395838378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https://d.book118.com/688034135135006044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测控设计模板14新">
  <a:themeElements>
    <a:clrScheme name="Office">
      <a:dk1>
        <a:sysClr val="windowText" lastClr="000000"/>
      </a:dk1>
      <a:lt1>
        <a:sysClr val="window" lastClr="C4DF9B"/>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15</vt:i4>
      </vt:variant>
    </vt:vector>
  </HeadingPairs>
  <TitlesOfParts>
    <vt:vector baseType="lpstr" size="25">
      <vt:lpstr>Arial</vt:lpstr>
      <vt:lpstr>Calibri</vt:lpstr>
      <vt:lpstr>宋体</vt:lpstr>
      <vt:lpstr>黑体</vt:lpstr>
      <vt:lpstr>微软雅黑</vt:lpstr>
      <vt:lpstr>Times New Roman</vt:lpstr>
      <vt:lpstr>NEU-BZ-S92</vt:lpstr>
      <vt:lpstr>方正书宋_GBK</vt:lpstr>
      <vt:lpstr>仿宋</vt:lpstr>
      <vt:lpstr>Office Theme</vt:lpstr>
      <vt:lpstr>第4节　免疫学的应用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2024-09-25T05:19:04.204</cp:lastPrinted>
  <dcterms:created xsi:type="dcterms:W3CDTF">2024-09-24T21:19:04Z</dcterms:created>
  <dcterms:modified xsi:type="dcterms:W3CDTF">2024-09-24T21:19:05Z</dcterms:modified>
</cp:coreProperties>
</file>