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OWJQSR+MS-UIGothic"/>
      <p:regular r:id="rId21"/>
    </p:embeddedFont>
    <p:embeddedFont>
      <p:font typeface="SHQBCB+HOEJUA+ArialMT"/>
      <p:regular r:id="rId22"/>
    </p:embeddedFont>
    <p:embeddedFont>
      <p:font typeface="HFTUPR+MDIDJA+MicrosoftYaHei-Bold"/>
      <p:regular r:id="rId23"/>
    </p:embeddedFont>
    <p:embeddedFont>
      <p:font typeface="LFLTKS+RGANNG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B79CE-A6EF-4760-B0AB-6135C0D10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C8ABE-AF2D-45C1-BC15-EDF0D7506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3E55A-6557-4C04-9020-E0A4560C1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1B95F-5FF2-48C7-AEA4-92FE6CD53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058E46-A58D-4290-A74D-79DCBCE49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71AEF-4564-4C94-8A42-3C1DB9F66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5EE77E-4D74-40DC-8C41-76541446D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BE73F-5A59-4BCE-BB63-896418CE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BB796-0668-4DED-B7B1-0BCD1ADA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35B53-3074-41F8-903D-08D5447AE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867D2-31E5-4EBA-A6E5-DF75843A1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5062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OWJQSR+MS-UIGothic"/>
                <a:cs typeface="OWJQSR+MS-UIGothic"/>
              </a:rPr>
              <a:t>学位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论</a:t>
            </a:r>
            <a:r>
              <a:rPr sz="5150" spc="23">
                <a:solidFill>
                  <a:srgbClr val="083502"/>
                </a:solidFill>
                <a:latin typeface="OWJQSR+MS-UIGothic"/>
                <a:cs typeface="OWJQSR+MS-UIGothic"/>
              </a:rPr>
              <a:t>文和会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议论</a:t>
            </a:r>
            <a:r>
              <a:rPr sz="5150">
                <a:solidFill>
                  <a:srgbClr val="083502"/>
                </a:solidFill>
                <a:latin typeface="OWJQSR+MS-UIGothic"/>
                <a:cs typeface="OWJQSR+MS-UIGothic"/>
              </a:rPr>
              <a:t>文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OWJQSR+MS-UIGothic"/>
                <a:cs typeface="OWJQS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HQBCB+HOEJUA+ArialMT"/>
                <a:cs typeface="SHQBCB+HOEJU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学位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文概述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HQBCB+HOEJUA+ArialMT"/>
                <a:cs typeface="SHQBCB+HOEJU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会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文概述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5491421" cy="24292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HQBCB+HOEJUA+ArialMT"/>
                <a:cs typeface="SHQBCB+HOEJU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学位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文与会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文的撰写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HQBCB+HOEJUA+ArialMT"/>
                <a:cs typeface="SHQBCB+HOEJU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学位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文与会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文的投稿与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HQBCB+HOEJUA+ArialMT"/>
                <a:cs typeface="SHQBCB+HOEJU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学位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文与会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文的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量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SHQBCB+HOEJUA+ArialMT"/>
                <a:cs typeface="SHQBCB+HOEJU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学位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文与会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45AE37"/>
                </a:solidFill>
                <a:latin typeface="OWJQSR+MS-UIGothic"/>
                <a:cs typeface="OWJQSR+MS-UIGothic"/>
              </a:rPr>
              <a:t>文的案例分析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HFTUPR+MDIDJA+MicrosoftYaHei-Bold"/>
                <a:cs typeface="HFTUPR+MDIDJ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OWJQSR+MS-UIGothic"/>
                <a:cs typeface="OWJQSR+MS-UIGothic"/>
              </a:rPr>
              <a:t>学位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论</a:t>
            </a:r>
            <a:r>
              <a:rPr sz="3800" spc="25">
                <a:solidFill>
                  <a:srgbClr val="083502"/>
                </a:solidFill>
                <a:latin typeface="OWJQSR+MS-UIGothic"/>
                <a:cs typeface="OWJQSR+MS-UIGothic"/>
              </a:rPr>
              <a:t>文概述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HFTUPR+MDIDJA+MicrosoftYaHei-Bold"/>
                <a:cs typeface="HFTUPR+MDIDJA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OWJQSR+MS-UIGothic"/>
                <a:cs typeface="OWJQSR+MS-UIGothic"/>
              </a:rPr>
              <a:t>定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OWJQSR+MS-UIGothic"/>
                <a:cs typeface="OWJQSR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学位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文的重要性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OWJQSR+MS-UIGothic"/>
                <a:cs typeface="OWJQSR+MS-UIGothic"/>
              </a:rPr>
              <a:t>学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000" spc="15">
                <a:solidFill>
                  <a:srgbClr val="FFFFFF"/>
                </a:solidFill>
                <a:latin typeface="OWJQSR+MS-UIGothic"/>
                <a:cs typeface="OWJQSR+MS-UIGothic"/>
              </a:rPr>
              <a:t>价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WJQSR+MS-UIGothic"/>
                <a:cs typeface="OWJQSR+MS-UIGothic"/>
              </a:rPr>
              <a:t>学位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WJQSR+MS-UIGothic"/>
                <a:cs typeface="OWJQSR+MS-UIGothic"/>
              </a:rPr>
              <a:t>文是学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OWJQSR+MS-UIGothic"/>
                <a:cs typeface="OWJQSR+MS-UIGothic"/>
              </a:rPr>
              <a:t>研究的重要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OWJQSR+MS-UIGothic"/>
                <a:cs typeface="OWJQSR+MS-UIGothic"/>
              </a:rPr>
              <a:t>成部分，它代表了作者在某一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OWJQSR+MS-UIGothic"/>
                <a:cs typeface="OWJQSR+MS-UIGothic"/>
              </a:rPr>
              <a:t>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OWJQSR+MS-UIGothic"/>
                <a:cs typeface="OWJQSR+MS-UIGothic"/>
              </a:rPr>
              <a:t>能力和研究成果，有助于推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OWJQSR+MS-UIGothic"/>
                <a:cs typeface="OWJQSR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术进</a:t>
            </a:r>
            <a:r>
              <a:rPr sz="1500">
                <a:solidFill>
                  <a:srgbClr val="FFFFFF"/>
                </a:solidFill>
                <a:latin typeface="OWJQSR+MS-UIGothic"/>
                <a:cs typeface="OWJQSR+MS-UIGothic"/>
              </a:rPr>
              <a:t>步和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WJQSR+MS-UIGothic"/>
                <a:cs typeface="OWJQSR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职业发</a:t>
            </a:r>
            <a:r>
              <a:rPr sz="2000">
                <a:solidFill>
                  <a:srgbClr val="45AE37"/>
                </a:solidFill>
                <a:latin typeface="OWJQSR+MS-UIGothic"/>
                <a:cs typeface="OWJQSR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88348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OWJQSR+MS-UIGothic"/>
                <a:cs typeface="OWJQSR+MS-UIGothic"/>
              </a:rPr>
              <a:t>学位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22571B"/>
                </a:solidFill>
                <a:latin typeface="OWJQSR+MS-UIGothic"/>
                <a:cs typeface="OWJQSR+MS-UIGothic"/>
              </a:rPr>
              <a:t>文的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2571B"/>
                </a:solidFill>
                <a:latin typeface="OWJQSR+MS-UIGothic"/>
                <a:cs typeface="OWJQSR+MS-UIGothic"/>
              </a:rPr>
              <a:t>量和成果往往影响作者的学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22571B"/>
                </a:solidFill>
                <a:latin typeface="OWJQSR+MS-UIGothic"/>
                <a:cs typeface="OWJQSR+MS-UIGothic"/>
              </a:rPr>
              <a:t>声誉和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22571B"/>
                </a:solidFill>
                <a:latin typeface="OWJQSR+MS-UIGothic"/>
                <a:cs typeface="OWJQSR+MS-UIGothic"/>
              </a:rPr>
              <a:t>展，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2571B"/>
                </a:solidFill>
                <a:latin typeface="OWJQSR+MS-UIGothic"/>
                <a:cs typeface="OWJQSR+MS-UIGothic"/>
              </a:rPr>
              <a:t>于求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22571B"/>
                </a:solidFill>
                <a:latin typeface="OWJQSR+MS-UIGothic"/>
                <a:cs typeface="OWJQSR+MS-UIGothic"/>
              </a:rPr>
              <a:t>和晋升具有重要意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22571B"/>
                </a:solidFill>
                <a:latin typeface="OWJQSR+MS-UIGothic"/>
                <a:cs typeface="OWJQS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学位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文的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史与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45AE37"/>
                </a:solidFill>
                <a:latin typeface="OWJQSR+MS-UIGothic"/>
                <a:cs typeface="OWJQSR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45AE37"/>
                </a:solidFill>
                <a:latin typeface="OWJQSR+MS-UIGothic"/>
                <a:cs typeface="OWJQSR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HFTUPR+MDIDJA+MicrosoftYaHei-Bold"/>
                <a:cs typeface="HFTUPR+MDIDJ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OWJQSR+MS-UIGothic"/>
                <a:cs typeface="OWJQSR+MS-UIGothic"/>
              </a:rPr>
              <a:t>会</a:t>
            </a:r>
            <a:r>
              <a:rPr sz="3800" spc="25">
                <a:solidFill>
                  <a:srgbClr val="083502"/>
                </a:solidFill>
                <a:latin typeface="SimSun"/>
                <a:cs typeface="SimSun"/>
              </a:rPr>
              <a:t>议论</a:t>
            </a:r>
            <a:r>
              <a:rPr sz="3800" spc="25">
                <a:solidFill>
                  <a:srgbClr val="083502"/>
                </a:solidFill>
                <a:latin typeface="OWJQSR+MS-UIGothic"/>
                <a:cs typeface="OWJQSR+MS-UIGothic"/>
              </a:rPr>
              <a:t>文概述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HFTUPR+MDIDJA+MicrosoftYaHei-Bold"/>
                <a:cs typeface="HFTUPR+MDIDJA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OWJQSR+MS-UIGothic"/>
                <a:cs typeface="OWJQSR+MS-UIGothic"/>
              </a:rPr>
              <a:t>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535284" y="232489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OWJQSR+MS-UIGothic"/>
                <a:cs typeface="OWJQSR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文是在学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上宣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或展示的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文，是学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交流的一种重要形式。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165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OWJQSR+MS-UIGothic"/>
                <a:cs typeface="OWJQSR+MS-UIGothic"/>
              </a:rPr>
              <a:t>会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议论</a:t>
            </a:r>
            <a:r>
              <a:rPr sz="1350">
                <a:solidFill>
                  <a:srgbClr val="22571B"/>
                </a:solidFill>
                <a:latin typeface="OWJQSR+MS-UIGothic"/>
                <a:cs typeface="OWJQSR+MS-UIGothic"/>
              </a:rPr>
              <a:t>文具有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2571B"/>
                </a:solidFill>
                <a:latin typeface="OWJQSR+MS-UIGothic"/>
                <a:cs typeface="OWJQSR+MS-UIGothic"/>
              </a:rPr>
              <a:t>效性、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22571B"/>
                </a:solidFill>
                <a:latin typeface="OWJQSR+MS-UIGothic"/>
                <a:cs typeface="OWJQSR+MS-UIGothic"/>
              </a:rPr>
              <a:t>性、互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2571B"/>
                </a:solidFill>
                <a:latin typeface="OWJQSR+MS-UIGothic"/>
                <a:cs typeface="OWJQSR+MS-UIGothic"/>
              </a:rPr>
              <a:t>性和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41309" y="3454253"/>
            <a:ext cx="348277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OWJQSR+MS-UIGothic"/>
                <a:cs typeface="OWJQSR+MS-UIGothic"/>
              </a:rPr>
              <a:t>开放性等特点，能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2571B"/>
                </a:solidFill>
                <a:latin typeface="OWJQSR+MS-UIGothic"/>
                <a:cs typeface="OWJQSR+MS-UIGothic"/>
              </a:rPr>
              <a:t>及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2571B"/>
                </a:solidFill>
                <a:latin typeface="OWJQSR+MS-UIGothic"/>
                <a:cs typeface="OWJQSR+MS-UIGothic"/>
              </a:rPr>
              <a:t>反映最新的研究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OWJQSR+MS-UIGothic"/>
                <a:cs typeface="OWJQSR+MS-UIGothic"/>
              </a:rPr>
              <a:t>成果和学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术动态</a:t>
            </a:r>
            <a:r>
              <a:rPr sz="1350">
                <a:solidFill>
                  <a:srgbClr val="22571B"/>
                </a:solidFill>
                <a:latin typeface="OWJQSR+MS-UIGothic"/>
                <a:cs typeface="OWJQSR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FTUPR+MDIDJA+MicrosoftYaHei-Bold"/>
                <a:cs typeface="HFTUPR+MDIDJA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议论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文的重要性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FTUPR+MDIDJA+MicrosoftYaHei-Bold"/>
                <a:cs typeface="HFTUPR+MDIDJ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FTUPR+MDIDJA+MicrosoftYaHei-Bold"/>
                <a:cs typeface="HFTUPR+MDIDJ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FTUPR+MDIDJA+MicrosoftYaHei-Bold"/>
                <a:cs typeface="HFTUPR+MDIDJ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OWJQSR+MS-UIGothic"/>
                <a:cs typeface="OWJQSR+MS-UIGothic"/>
              </a:rPr>
              <a:t>学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45AE37"/>
                </a:solidFill>
                <a:latin typeface="OWJQSR+MS-UIGothic"/>
                <a:cs typeface="OWJQSR+MS-UIGothic"/>
              </a:rPr>
              <a:t>交流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OWJQSR+MS-UIGothic"/>
                <a:cs typeface="OWJQSR+MS-UIGothic"/>
              </a:rPr>
              <a:t>学科建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OWJQSR+MS-UIGothic"/>
                <a:cs typeface="OWJQSR+MS-UIGothic"/>
              </a:rPr>
              <a:t>人才培养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议论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文的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史与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95794" y="165217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45AE37"/>
                </a:solidFill>
                <a:latin typeface="OWJQSR+MS-UIGothic"/>
                <a:cs typeface="OWJQSR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95794" y="401373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45AE37"/>
                </a:solidFill>
                <a:latin typeface="OWJQSR+MS-UIGothic"/>
                <a:cs typeface="OWJQSR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HFTUPR+MDIDJA+MicrosoftYaHei-Bold"/>
                <a:cs typeface="HFTUPR+MDIDJA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OWJQSR+MS-UIGothic"/>
                <a:cs typeface="OWJQSR+MS-UIGothic"/>
              </a:rPr>
              <a:t>学位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论</a:t>
            </a:r>
            <a:r>
              <a:rPr sz="3800" spc="23">
                <a:solidFill>
                  <a:srgbClr val="083502"/>
                </a:solidFill>
                <a:latin typeface="OWJQSR+MS-UIGothic"/>
                <a:cs typeface="OWJQSR+MS-UIGothic"/>
              </a:rPr>
              <a:t>文与会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议论</a:t>
            </a:r>
            <a:r>
              <a:rPr sz="3800" spc="23">
                <a:solidFill>
                  <a:srgbClr val="083502"/>
                </a:solidFill>
                <a:latin typeface="OWJQSR+MS-UIGothic"/>
                <a:cs typeface="OWJQSR+MS-UIGothic"/>
              </a:rPr>
              <a:t>文的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3202606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OWJQSR+MS-UIGothic"/>
                <a:cs typeface="OWJQSR+MS-UIGothic"/>
              </a:rPr>
              <a:t>撰写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HFTUPR+MDIDJA+MicrosoftYaHei-Bold"/>
                <a:cs typeface="HFTUPR+MDIDJA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选题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与背景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SimSun"/>
                <a:cs typeface="SimSun"/>
              </a:rPr>
              <a:t>选题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OWJQSR+MS-UIGothic"/>
                <a:cs typeface="OWJQSR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研究方法与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实验设计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OWJQSR+MS-UIGothic"/>
                <a:cs typeface="OWJQSR+MS-UIGothic"/>
              </a:rPr>
              <a:t>研究方法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实验设计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数据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理与分析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WJQSR+MS-UIGothic"/>
                <a:cs typeface="OWJQSR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WJQSR+MS-UIGothic"/>
                <a:cs typeface="OWJQSR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OWJQSR+MS-UIGothic"/>
                <a:cs typeface="OWJQSR+MS-UIGothic"/>
              </a:rPr>
              <a:t>数据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45AE37"/>
                </a:solidFill>
                <a:latin typeface="OWJQSR+MS-UIGothic"/>
                <a:cs typeface="OWJQSR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OWJQSR+MS-UIGothic"/>
                <a:cs typeface="OWJQSR+MS-UIGothic"/>
              </a:rPr>
              <a:t>数据分析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收集到的数据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行清洗、整理和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理，以确保数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量和一致性。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运用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分析、机器学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等方法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对处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理后的数据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行深入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分析，提取有意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果和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OWJQSR+MS-UIGothic"/>
                <a:cs typeface="OWJQSR+MS-UIGothic"/>
              </a:rPr>
              <a:t>律。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果解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释</a:t>
            </a:r>
            <a:r>
              <a:rPr sz="3000">
                <a:solidFill>
                  <a:srgbClr val="45AE37"/>
                </a:solidFill>
                <a:latin typeface="OWJQSR+MS-UIGothic"/>
                <a:cs typeface="OWJQSR+MS-UIGothic"/>
              </a:rPr>
              <a:t>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结论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70355" y="2259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45AE37"/>
                </a:solidFill>
                <a:latin typeface="OWJQSR+MS-UIGothic"/>
                <a:cs typeface="OWJQSR+MS-UIGothic"/>
              </a:rPr>
              <a:t>果解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042784" y="22597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HFTUPR+MDIDJA+MicrosoftYaHei-Bold"/>
                <a:cs typeface="HFTUPR+MDIDJA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582644" cy="1905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OWJQSR+MS-UIGothic"/>
                <a:cs typeface="OWJQSR+MS-UIGothic"/>
              </a:rPr>
              <a:t>学位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论</a:t>
            </a:r>
            <a:r>
              <a:rPr sz="3800" spc="23">
                <a:solidFill>
                  <a:srgbClr val="083502"/>
                </a:solidFill>
                <a:latin typeface="OWJQSR+MS-UIGothic"/>
                <a:cs typeface="OWJQSR+MS-UIGothic"/>
              </a:rPr>
              <a:t>文与会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议论</a:t>
            </a:r>
            <a:r>
              <a:rPr sz="3800" spc="23">
                <a:solidFill>
                  <a:srgbClr val="083502"/>
                </a:solidFill>
                <a:latin typeface="OWJQSR+MS-UIGothic"/>
                <a:cs typeface="OWJQSR+MS-UIGothic"/>
              </a:rPr>
              <a:t>文的</a:t>
            </a:r>
          </a:p>
          <a:p>
            <a:pPr marL="0" marR="0">
              <a:lnSpc>
                <a:spcPts val="3800"/>
              </a:lnSpc>
              <a:spcBef>
                <a:spcPts val="1705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OWJQSR+MS-UIGothic"/>
                <a:cs typeface="OWJQSR+MS-UIGothic"/>
              </a:rPr>
              <a:t>投稿与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发</a:t>
            </a:r>
            <a:r>
              <a:rPr sz="3800">
                <a:solidFill>
                  <a:srgbClr val="083502"/>
                </a:solidFill>
                <a:latin typeface="OWJQSR+MS-UIGothic"/>
                <a:cs typeface="OWJQSR+MS-UIGothic"/>
              </a:rPr>
              <a:t>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HFTUPR+MDIDJA+MicrosoftYaHei-Bold"/>
                <a:cs typeface="HFTUPR+MDIDJA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https://d.book118.com/688045062074006030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OWJQSR+MS-UIGothic</vt:lpstr>
      <vt:lpstr>SimSun</vt:lpstr>
      <vt:lpstr>SHQBCB+HOEJUA+ArialMT</vt:lpstr>
      <vt:lpstr>Times New Roman</vt:lpstr>
      <vt:lpstr>HFTUPR+MDIDJA+MicrosoftYaHei-Bold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2024-09-07T02:38:07.478</cp:lastPrinted>
  <dcterms:created xsi:type="dcterms:W3CDTF">2024-09-06T18:38:07Z</dcterms:created>
  <dcterms:modified xsi:type="dcterms:W3CDTF">2024-09-06T18:38:08Z</dcterms:modified>
</cp:coreProperties>
</file>