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6946174-7541-4CCC-8CBA-FF8DED141DF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B25A7AA-98FA-4BA1-8CDE-CEC02E11981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2227927-3751-453B-A656-B62FF2E6CD4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C0E710F-773E-45D6-91E3-C96034C91E5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9645920-9E94-4B36-AAF7-E014495F2E6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71115A2-3145-4556-A353-5CC90BDCE9A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4CFEFFF-87D1-4F07-A62D-08ECD1D0030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1E5742F-6939-4A2F-9F74-ADCEB752146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E3783BC-ABA9-48D6-8E19-17C726925DB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7BA6C29-33BF-4A20-9C44-864048E36C7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C3FEED8-4BA3-4C13-94B3-92EAA44DA04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10.jpeg" /><Relationship Id="rId6"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14.jpeg" /><Relationship Id="rId6"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image" Target="../media/image20.jpeg" /><Relationship Id="rId5"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1.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8804607211200604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4" name="TextBox 4"/>
          <p:cNvSpPr txBox="1"/>
          <p:nvPr/>
        </p:nvSpPr>
        <p:spPr>
          <a:xfrm>
            <a:off x="3242648" y="1870418"/>
            <a:ext cx="6503541" cy="2000250"/>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5400" b="1">
                <a:solidFill>
                  <a:schemeClr val="dk1">
                    <a:alpha val="100000"/>
                  </a:schemeClr>
                </a:solidFill>
                <a:latin typeface="Microsoft Yahei"/>
                <a:ea typeface="Microsoft Yahei"/>
                <a:cs typeface="Microsoft Yahei"/>
              </a:rPr>
              <a:t>产褥期护理课</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alpha val="100000"/>
                  </a:srgbClr>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产褥期基础知识</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产褥期护理要点</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常见问题与应对措施</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母婴互动与新生儿护理</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产褥期恢复与锻炼</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案例分享与经验交流</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产褥期基础知识</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产褥期是指产妇从胎盘娩出至生殖器官恢复至非妊娠状态所需的时期，通常为6周左右。</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产褥期分为三个阶段，包括早期产褥期、中期产褥期和晚期产褥期。在每个阶段，产妇的身体和心理状况都有所不同，需要不同的护理和关注。</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9678" r="19678"/>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产褥期的定义与阶段</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0667" r="20667"/>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产褥期产妇的生理变化包括生殖器官的恢复、子宫收缩和恶露的排出等。</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在产褥期，产妇的子宫需要逐渐收缩，恢复到非妊娠状态。恶露的排出也是正常的生理现象，通常持续约3周左右。此外，产妇的乳房也会发生变化，开始分泌乳汁。</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产褥期的生理变化</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产褥期产妇可能会出现情绪波动、易怒、抑郁等情况，需要进行心理调适。</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产后的心理调适对于产妇的身心健康非常重要。由于荷尔蒙和情绪的变化以及新生儿带来的新挑战和压力，产妇容易出现情绪波动和抑郁等情况。此时，家庭成员和医护人员的支持和理解非常重要，可以帮助产妇调整心态，适应新的角色和变化。</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产褥期的心理调适</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产褥期护理要点</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167" r="3167"/>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16989" r="16989"/>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3087" r="3087"/>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14881" r="14881"/>
          <a:stretch>
            <a:fillRect/>
          </a:stretch>
        </p:blipFill>
        <p:spPr>
          <a:xfrm>
            <a:off x="3571418" y="1892300"/>
            <a:ext cx="2266949" cy="2420620"/>
          </a:xfrm>
          <a:prstGeom prst="rect">
            <a:avLst/>
          </a:prstGeom>
        </p:spPr>
      </p:pic>
      <p:grpSp>
        <p:nvGrpSpPr>
          <p:cNvPr id="6" name="Group 6"/>
          <p:cNvGrpSpPr/>
          <p:nvPr/>
        </p:nvGrpSpPr>
        <p:grpSpPr>
          <a:xfrm>
            <a:off x="6416218" y="3460761"/>
            <a:ext cx="2285143" cy="745998"/>
            <a:chOff x="6416218" y="3460761"/>
            <a:chExt cx="2285143" cy="745998"/>
          </a:xfrm>
        </p:grpSpPr>
        <p:sp>
          <p:nvSpPr>
            <p:cNvPr id="7" name="AutoShape 7"/>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416218" y="4197615"/>
            <a:ext cx="2288381" cy="2112169"/>
            <a:chOff x="6416218" y="4197615"/>
            <a:chExt cx="2288381" cy="2112169"/>
          </a:xfrm>
        </p:grpSpPr>
        <p:sp>
          <p:nvSpPr>
            <p:cNvPr id="9" name="AutoShape 9"/>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3571418" y="3460761"/>
            <a:ext cx="2285429" cy="852159"/>
            <a:chOff x="3571418" y="3460761"/>
            <a:chExt cx="2285429" cy="852159"/>
          </a:xfrm>
        </p:grpSpPr>
        <p:sp>
          <p:nvSpPr>
            <p:cNvPr id="11" name="AutoShape 11"/>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3571418" y="4206759"/>
            <a:ext cx="2288096" cy="2103025"/>
            <a:chOff x="3571418" y="4206759"/>
            <a:chExt cx="2288096" cy="2103025"/>
          </a:xfrm>
        </p:grpSpPr>
        <p:sp>
          <p:nvSpPr>
            <p:cNvPr id="13" name="AutoShape 13"/>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265251" y="3460761"/>
            <a:ext cx="2286000" cy="745998"/>
            <a:chOff x="9265251" y="3460761"/>
            <a:chExt cx="2286000" cy="745998"/>
          </a:xfrm>
        </p:grpSpPr>
        <p:sp>
          <p:nvSpPr>
            <p:cNvPr id="15" name="AutoShape 15"/>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9265251" y="4204473"/>
            <a:ext cx="2286000" cy="2105311"/>
            <a:chOff x="9265251" y="4204473"/>
            <a:chExt cx="2286000" cy="2105311"/>
          </a:xfrm>
        </p:grpSpPr>
        <p:sp>
          <p:nvSpPr>
            <p:cNvPr id="17" name="AutoShape 17"/>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05451" y="3460761"/>
            <a:ext cx="2286000" cy="2849023"/>
            <a:chOff x="705451" y="3460761"/>
            <a:chExt cx="2286000" cy="2849023"/>
          </a:xfrm>
        </p:grpSpPr>
        <p:sp>
          <p:nvSpPr>
            <p:cNvPr id="19" name="AutoShape 19"/>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日常护理注意事项</a:t>
              </a:r>
            </a:p>
          </p:txBody>
        </p:sp>
      </p:grpSp>
      <p:grpSp>
        <p:nvGrpSpPr>
          <p:cNvPr id="43" name="Group 43"/>
          <p:cNvGrpSpPr/>
          <p:nvPr/>
        </p:nvGrpSpPr>
        <p:grpSpPr>
          <a:xfrm>
            <a:off x="756455" y="4477571"/>
            <a:ext cx="2164942" cy="1552257"/>
            <a:chOff x="756455" y="4477571"/>
            <a:chExt cx="2164942" cy="1552257"/>
          </a:xfrm>
        </p:grpSpPr>
        <p:sp>
          <p:nvSpPr>
            <p:cNvPr id="44" name="TextBox 44"/>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产妇应保持身体清洁，定期洗澡、洗头，但要注意保暖，避免着凉。</a:t>
              </a:r>
            </a:p>
          </p:txBody>
        </p:sp>
      </p:grpSp>
      <p:grpSp>
        <p:nvGrpSpPr>
          <p:cNvPr id="45" name="Group 45"/>
          <p:cNvGrpSpPr/>
          <p:nvPr/>
        </p:nvGrpSpPr>
        <p:grpSpPr>
          <a:xfrm>
            <a:off x="3628568" y="4477571"/>
            <a:ext cx="2164942" cy="1552257"/>
            <a:chOff x="3628568" y="4477571"/>
            <a:chExt cx="2164942" cy="1552257"/>
          </a:xfrm>
        </p:grpSpPr>
        <p:sp>
          <p:nvSpPr>
            <p:cNvPr id="46" name="TextBox 46"/>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乳房应保持清洁干燥，哺乳前后要清洗乳头，避免乳头皲裂和乳腺炎。</a:t>
              </a:r>
            </a:p>
          </p:txBody>
        </p:sp>
      </p:grpSp>
      <p:grpSp>
        <p:nvGrpSpPr>
          <p:cNvPr id="47" name="Group 47"/>
          <p:cNvGrpSpPr/>
          <p:nvPr/>
        </p:nvGrpSpPr>
        <p:grpSpPr>
          <a:xfrm>
            <a:off x="6466794" y="4477571"/>
            <a:ext cx="2164942" cy="1552257"/>
            <a:chOff x="6466794" y="4477571"/>
            <a:chExt cx="2164942" cy="1552257"/>
          </a:xfrm>
        </p:grpSpPr>
        <p:sp>
          <p:nvSpPr>
            <p:cNvPr id="48" name="TextBox 48"/>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保持会阴部清洁干燥，勤换卫生巾，预防产褥感染。</a:t>
              </a:r>
            </a:p>
          </p:txBody>
        </p:sp>
      </p:grpSp>
      <p:grpSp>
        <p:nvGrpSpPr>
          <p:cNvPr id="49" name="Group 49"/>
          <p:cNvGrpSpPr/>
          <p:nvPr/>
        </p:nvGrpSpPr>
        <p:grpSpPr>
          <a:xfrm>
            <a:off x="9318371" y="4477571"/>
            <a:ext cx="2164942" cy="1552257"/>
            <a:chOff x="9318371" y="4477571"/>
            <a:chExt cx="2164942" cy="1552257"/>
          </a:xfrm>
        </p:grpSpPr>
        <p:sp>
          <p:nvSpPr>
            <p:cNvPr id="50" name="TextBox 50"/>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保持室内空气流通，温度适宜，避免对流风。</a:t>
              </a:r>
            </a:p>
          </p:txBody>
        </p:sp>
      </p:grpSp>
      <p:grpSp>
        <p:nvGrpSpPr>
          <p:cNvPr id="51" name="Group 51"/>
          <p:cNvGrpSpPr/>
          <p:nvPr/>
        </p:nvGrpSpPr>
        <p:grpSpPr>
          <a:xfrm>
            <a:off x="705451" y="3588593"/>
            <a:ext cx="2267763" cy="490334"/>
            <a:chOff x="705451" y="3588593"/>
            <a:chExt cx="2267763" cy="490334"/>
          </a:xfrm>
        </p:grpSpPr>
        <p:sp>
          <p:nvSpPr>
            <p:cNvPr id="52" name="TextBox 52"/>
            <p:cNvSpPr txBox="1"/>
            <p:nvPr/>
          </p:nvSpPr>
          <p:spPr>
            <a:xfrm>
              <a:off x="7054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保持清洁卫生</a:t>
              </a:r>
            </a:p>
          </p:txBody>
        </p:sp>
      </p:grpSp>
      <p:grpSp>
        <p:nvGrpSpPr>
          <p:cNvPr id="53" name="Group 53"/>
          <p:cNvGrpSpPr/>
          <p:nvPr/>
        </p:nvGrpSpPr>
        <p:grpSpPr>
          <a:xfrm>
            <a:off x="3628568" y="3588593"/>
            <a:ext cx="2267763" cy="490334"/>
            <a:chOff x="3628568" y="3588593"/>
            <a:chExt cx="2267763" cy="490334"/>
          </a:xfrm>
        </p:grpSpPr>
        <p:sp>
          <p:nvSpPr>
            <p:cNvPr id="54" name="TextBox 54"/>
            <p:cNvSpPr txBox="1"/>
            <p:nvPr/>
          </p:nvSpPr>
          <p:spPr>
            <a:xfrm>
              <a:off x="362856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乳房护理</a:t>
              </a:r>
            </a:p>
          </p:txBody>
        </p:sp>
      </p:grpSp>
      <p:grpSp>
        <p:nvGrpSpPr>
          <p:cNvPr id="55" name="Group 55"/>
          <p:cNvGrpSpPr/>
          <p:nvPr/>
        </p:nvGrpSpPr>
        <p:grpSpPr>
          <a:xfrm>
            <a:off x="6433598" y="3588593"/>
            <a:ext cx="2267763" cy="490334"/>
            <a:chOff x="6433598" y="3588593"/>
            <a:chExt cx="2267763" cy="490334"/>
          </a:xfrm>
        </p:grpSpPr>
        <p:sp>
          <p:nvSpPr>
            <p:cNvPr id="56" name="TextBox 56"/>
            <p:cNvSpPr txBox="1"/>
            <p:nvPr/>
          </p:nvSpPr>
          <p:spPr>
            <a:xfrm>
              <a:off x="643359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会阴部护理</a:t>
              </a:r>
            </a:p>
          </p:txBody>
        </p:sp>
      </p:grpSp>
      <p:grpSp>
        <p:nvGrpSpPr>
          <p:cNvPr id="57" name="Group 57"/>
          <p:cNvGrpSpPr/>
          <p:nvPr/>
        </p:nvGrpSpPr>
        <p:grpSpPr>
          <a:xfrm>
            <a:off x="9265251" y="3588593"/>
            <a:ext cx="2267763" cy="490334"/>
            <a:chOff x="9265251" y="3588593"/>
            <a:chExt cx="2267763" cy="490334"/>
          </a:xfrm>
        </p:grpSpPr>
        <p:sp>
          <p:nvSpPr>
            <p:cNvPr id="58" name="TextBox 58"/>
            <p:cNvSpPr txBox="1"/>
            <p:nvPr/>
          </p:nvSpPr>
          <p:spPr>
            <a:xfrm>
              <a:off x="92652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室内环境</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a:off x="869006"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营养均衡</a:t>
            </a:r>
            <a:endParaRPr lang="en-US" sz="1100"/>
          </a:p>
        </p:txBody>
      </p:sp>
      <p:sp>
        <p:nvSpPr>
          <p:cNvPr id="3" name="AutoShape 3"/>
          <p:cNvSpPr/>
          <p:nvPr/>
        </p:nvSpPr>
        <p:spPr>
          <a:xfrm>
            <a:off x="3575643"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适量增加热量</a:t>
            </a:r>
            <a:endParaRPr lang="en-US" sz="1100"/>
          </a:p>
        </p:txBody>
      </p:sp>
      <p:sp>
        <p:nvSpPr>
          <p:cNvPr id="4" name="AutoShape 4"/>
          <p:cNvSpPr/>
          <p:nvPr/>
        </p:nvSpPr>
        <p:spPr>
          <a:xfrm>
            <a:off x="6220535"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避免刺激性食品</a:t>
            </a:r>
            <a:endParaRPr lang="en-US" sz="1100"/>
          </a:p>
        </p:txBody>
      </p:sp>
      <p:sp>
        <p:nvSpPr>
          <p:cNvPr id="5" name="AutoShape 5"/>
          <p:cNvSpPr/>
          <p:nvPr/>
        </p:nvSpPr>
        <p:spPr>
          <a:xfrm>
            <a:off x="8927174"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多喝水和汤类</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饮食调理与营养补充</a:t>
              </a:r>
            </a:p>
          </p:txBody>
        </p:sp>
      </p:grpSp>
      <p:pic>
        <p:nvPicPr>
          <p:cNvPr id="28" name="Picture 28"/>
          <p:cNvPicPr>
            <a:picLocks noChangeAspect="1"/>
          </p:cNvPicPr>
          <p:nvPr/>
        </p:nvPicPr>
        <p:blipFill>
          <a:blip r:embed="rId2"/>
          <a:srcRect l="16598" r="16598"/>
          <a:stretch>
            <a:fillRect/>
          </a:stretch>
        </p:blipFill>
        <p:spPr>
          <a:xfrm>
            <a:off x="892584" y="1337857"/>
            <a:ext cx="2465519" cy="2459823"/>
          </a:xfrm>
          <a:prstGeom prst="rect">
            <a:avLst/>
          </a:prstGeom>
        </p:spPr>
      </p:pic>
      <p:pic>
        <p:nvPicPr>
          <p:cNvPr id="29" name="Picture 29"/>
          <p:cNvPicPr>
            <a:picLocks noChangeAspect="1"/>
          </p:cNvPicPr>
          <p:nvPr/>
        </p:nvPicPr>
        <p:blipFill>
          <a:blip r:embed="rId3"/>
          <a:srcRect l="17592" r="17592"/>
          <a:stretch>
            <a:fillRect/>
          </a:stretch>
        </p:blipFill>
        <p:spPr>
          <a:xfrm>
            <a:off x="3570781" y="1337857"/>
            <a:ext cx="2465519" cy="2459823"/>
          </a:xfrm>
          <a:prstGeom prst="rect">
            <a:avLst/>
          </a:prstGeom>
        </p:spPr>
      </p:pic>
      <p:pic>
        <p:nvPicPr>
          <p:cNvPr id="30" name="Picture 30"/>
          <p:cNvPicPr>
            <a:picLocks noChangeAspect="1"/>
          </p:cNvPicPr>
          <p:nvPr/>
        </p:nvPicPr>
        <p:blipFill>
          <a:blip r:embed="rId4"/>
          <a:srcRect l="16548" r="16548"/>
          <a:stretch>
            <a:fillRect/>
          </a:stretch>
        </p:blipFill>
        <p:spPr>
          <a:xfrm>
            <a:off x="6248977" y="1337857"/>
            <a:ext cx="2465519" cy="2459823"/>
          </a:xfrm>
          <a:prstGeom prst="rect">
            <a:avLst/>
          </a:prstGeom>
        </p:spPr>
      </p:pic>
      <p:pic>
        <p:nvPicPr>
          <p:cNvPr id="31" name="Picture 31"/>
          <p:cNvPicPr>
            <a:picLocks noChangeAspect="1"/>
          </p:cNvPicPr>
          <p:nvPr/>
        </p:nvPicPr>
        <p:blipFill>
          <a:blip r:embed="rId5"/>
          <a:srcRect l="16598" r="16598"/>
          <a:stretch>
            <a:fillRect/>
          </a:stretch>
        </p:blipFill>
        <p:spPr>
          <a:xfrm>
            <a:off x="8927174" y="1337857"/>
            <a:ext cx="2465519" cy="2459823"/>
          </a:xfrm>
          <a:prstGeom prst="rect">
            <a:avLst/>
          </a:prstGeom>
        </p:spPr>
      </p:pic>
      <p:sp>
        <p:nvSpPr>
          <p:cNvPr id="32" name="AutoShape 32"/>
          <p:cNvSpPr/>
          <p:nvPr/>
        </p:nvSpPr>
        <p:spPr>
          <a:xfrm>
            <a:off x="1410969" y="3111016"/>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089165"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445558"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767362" y="3111016"/>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441168" y="3500231"/>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37" name="TextBox 37"/>
          <p:cNvSpPr txBox="1"/>
          <p:nvPr/>
        </p:nvSpPr>
        <p:spPr>
          <a:xfrm>
            <a:off x="4121550"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38" name="TextBox 38"/>
          <p:cNvSpPr txBox="1"/>
          <p:nvPr/>
        </p:nvSpPr>
        <p:spPr>
          <a:xfrm>
            <a:off x="6799747"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39" name="TextBox 39"/>
          <p:cNvSpPr txBox="1"/>
          <p:nvPr/>
        </p:nvSpPr>
        <p:spPr>
          <a:xfrm>
            <a:off x="9477944"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sp>
        <p:nvSpPr>
          <p:cNvPr id="40" name="AutoShape 40"/>
          <p:cNvSpPr/>
          <p:nvPr/>
        </p:nvSpPr>
        <p:spPr>
          <a:xfrm>
            <a:off x="91770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产褥期饮食应多样化，保证营养均衡，多吃富含蛋白质、维生素和矿物质的食物。</a:t>
            </a:r>
            <a:endParaRPr lang="en-US" sz="1100"/>
          </a:p>
        </p:txBody>
      </p:sp>
      <p:sp>
        <p:nvSpPr>
          <p:cNvPr id="41" name="AutoShape 41"/>
          <p:cNvSpPr/>
          <p:nvPr/>
        </p:nvSpPr>
        <p:spPr>
          <a:xfrm>
            <a:off x="3595904"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为了满足身体恢复和哺乳的需求，产妇应适当增加热量摄入。</a:t>
            </a:r>
            <a:endParaRPr lang="en-US" sz="1100"/>
          </a:p>
        </p:txBody>
      </p:sp>
      <p:sp>
        <p:nvSpPr>
          <p:cNvPr id="42" name="AutoShape 42"/>
          <p:cNvSpPr/>
          <p:nvPr/>
        </p:nvSpPr>
        <p:spPr>
          <a:xfrm>
            <a:off x="6274100"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如烟、酒、咖啡、茶等刺激性食品应避免摄入。</a:t>
            </a:r>
            <a:endParaRPr lang="en-US" sz="1100"/>
          </a:p>
        </p:txBody>
      </p:sp>
      <p:sp>
        <p:nvSpPr>
          <p:cNvPr id="43" name="AutoShape 43"/>
          <p:cNvSpPr/>
          <p:nvPr/>
        </p:nvSpPr>
        <p:spPr>
          <a:xfrm>
            <a:off x="895229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多喝水和汤类有助于增加乳汁分泌量。</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1059" b="11059"/>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8956" b="2895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休息与运动的平衡</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合理休息</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产褥期应保证充足的休息时间，有助于身体恢复和乳汁分泌。</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适当运动</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在医生许可的情况下，产妇应适当进行一些轻度的运动，如散步、瑜伽等，有助于促进身体恢复和预防血栓形成。</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避免剧烈运动</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剧烈运动可能会对身体造成伤害，应避免在产褥期内进行。</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常见问题与应对措施</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819" r="2381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保持清洁卫生，定期更换卫生巾，避免性生活，合理饮食增强免疫力。</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预防</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及时就医，遵医嘱使用抗生素和抗炎药物，严重时需手术治疗。</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处理</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产褥感染的预防与处理</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5421" b="542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情绪低落、焦虑、易怒、失眠、食欲不振等。</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心理疏导、家庭支持、药物治疗等，严重时需寻求专业心理医生帮助。</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产后抑郁的识别与干预</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干预</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识别</a:t>
            </a:r>
            <a:endParaRPr lang="en-US" sz="1100"/>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https://d.book118.com/688046072112006045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DDEDFF"/>
      </a:lt1>
      <a:dk2>
        <a:srgbClr val="000000"/>
      </a:dk2>
      <a:lt2>
        <a:srgbClr val="FFFFFF"/>
      </a:lt2>
      <a:accent1>
        <a:srgbClr val="3490F4"/>
      </a:accent1>
      <a:accent2>
        <a:srgbClr val="71A6E6"/>
      </a:accent2>
      <a:accent3>
        <a:srgbClr val="4CC8E3"/>
      </a:accent3>
      <a:accent4>
        <a:srgbClr val="5CB887"/>
      </a:accent4>
      <a:accent5>
        <a:srgbClr val="F6B048"/>
      </a:accent5>
      <a:accent6>
        <a:srgbClr val="A5A8F6"/>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70</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2024-09-26T06:53:24.335</cp:lastPrinted>
  <dcterms:created xsi:type="dcterms:W3CDTF">2024-09-25T22:53:24Z</dcterms:created>
  <dcterms:modified xsi:type="dcterms:W3CDTF">2024-09-25T22:53:26Z</dcterms:modified>
</cp:coreProperties>
</file>