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87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15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image" Target="../media/image2.png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image" Target="../media/image2.png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10" Type="http://schemas.openxmlformats.org/officeDocument/2006/relationships/tags" Target="../tags/tag80.xml" /><Relationship Id="rId11" Type="http://schemas.openxmlformats.org/officeDocument/2006/relationships/tags" Target="../tags/tag81.xml" /><Relationship Id="rId12" Type="http://schemas.openxmlformats.org/officeDocument/2006/relationships/tags" Target="../tags/tag82.xml" /><Relationship Id="rId13" Type="http://schemas.openxmlformats.org/officeDocument/2006/relationships/tags" Target="../tags/tag83.xml" /><Relationship Id="rId14" Type="http://schemas.openxmlformats.org/officeDocument/2006/relationships/tags" Target="../tags/tag84.xml" /><Relationship Id="rId15" Type="http://schemas.openxmlformats.org/officeDocument/2006/relationships/tags" Target="../tags/tag85.xml" /><Relationship Id="rId16" Type="http://schemas.openxmlformats.org/officeDocument/2006/relationships/tags" Target="../tags/tag86.xml" /><Relationship Id="rId17" Type="http://schemas.openxmlformats.org/officeDocument/2006/relationships/tags" Target="../tags/tag8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image" Target="../media/image1.png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8DF0F1-DE16-4330-8E0A-A235206F4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A13BD1-1DB3-485A-9648-8F0DBFDC3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EB5B9-F0D1-4495-A011-1BDFE4EC6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379B98-DA4D-4789-BA34-8AF9132E4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4DA96E-FF5B-4568-89B4-2A8EFDBF2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DF3662-4C2D-4FFC-8D89-D01BF52FE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5FF9A3-FE68-47F3-9897-5785B3240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2A1591-3F64-4BE5-97C1-3A94EC4A1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D75DA6-A31A-4776-A447-0F3A63E4B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98EEFD-537C-47A3-829F-3FCA68EC0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F2B21C-B40D-4D5D-8EA6-357FA0DA3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2376170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/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/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>
            <a:avLst/>
          </a:prstGeom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vert="horz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>
            <a:avLst/>
          </a:prstGeom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none" spc="0" normalizeH="0" baseline="0" noProof="1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/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41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>
            <a:avLst/>
          </a:prstGeom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all" spc="0" normalizeH="0" baseline="0" noProof="1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/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/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47" name="直接箭头连接符 25"/>
          <p:cNvCxnSpPr/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ags" Target="../tags/tag97.xml" /><Relationship Id="rId22" Type="http://schemas.openxmlformats.org/officeDocument/2006/relationships/tags" Target="../tags/tag98.xml" /><Relationship Id="rId23" Type="http://schemas.openxmlformats.org/officeDocument/2006/relationships/image" Target="../media/image3.png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23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矩形 15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8"/>
          <p:cNvCxnSpPr/>
          <p:nvPr userDrawn="1">
            <p:custDataLst>
              <p:tags r:id="rId18"/>
            </p:custDataLst>
          </p:nvPr>
        </p:nvCxnSpPr>
        <p:spPr>
          <a:xfrm>
            <a:off x="912495" y="1212215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/>
          <p:nvPr userDrawn="1">
            <p:custDataLst>
              <p:tags r:id="rId19"/>
            </p:custDataLst>
          </p:nvPr>
        </p:nvCxnSpPr>
        <p:spPr>
          <a:xfrm>
            <a:off x="848995" y="1212215"/>
            <a:ext cx="818515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0"/>
            </p:custDataLst>
          </p:nvPr>
        </p:nvSpPr>
        <p:spPr>
          <a:xfrm flipH="1" flipV="1">
            <a:off x="11292840" y="0"/>
            <a:ext cx="899160" cy="77597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1"/>
            </p:custDataLst>
          </p:nvPr>
        </p:nvSpPr>
        <p:spPr>
          <a:xfrm>
            <a:off x="11129645" y="1905"/>
            <a:ext cx="1066165" cy="960755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869" r:id="rId2"/>
    <p:sldLayoutId id="2147484870" r:id="rId3"/>
    <p:sldLayoutId id="2147484871" r:id="rId4"/>
    <p:sldLayoutId id="2147484872" r:id="rId5"/>
    <p:sldLayoutId id="2147484873" r:id="rId6"/>
    <p:sldLayoutId id="2147484874" r:id="rId7"/>
    <p:sldLayoutId id="2147484875" r:id="rId8"/>
    <p:sldLayoutId id="2147484876" r:id="rId9"/>
    <p:sldLayoutId id="2147484877" r:id="rId10"/>
    <p:sldLayoutId id="214748487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14" Type="http://schemas.openxmlformats.org/officeDocument/2006/relationships/tags" Target="../tags/tag187.xml" /><Relationship Id="rId15" Type="http://schemas.openxmlformats.org/officeDocument/2006/relationships/tags" Target="../tags/tag188.xml" /><Relationship Id="rId16" Type="http://schemas.openxmlformats.org/officeDocument/2006/relationships/tags" Target="../tags/tag189.xml" /><Relationship Id="rId17" Type="http://schemas.openxmlformats.org/officeDocument/2006/relationships/tags" Target="../tags/tag190.xml" /><Relationship Id="rId18" Type="http://schemas.openxmlformats.org/officeDocument/2006/relationships/tags" Target="../tags/tag191.xml" /><Relationship Id="rId19" Type="http://schemas.openxmlformats.org/officeDocument/2006/relationships/tags" Target="../tags/tag192.xml" /><Relationship Id="rId2" Type="http://schemas.openxmlformats.org/officeDocument/2006/relationships/tags" Target="../tags/tag175.xml" /><Relationship Id="rId20" Type="http://schemas.openxmlformats.org/officeDocument/2006/relationships/tags" Target="../tags/tag193.xml" /><Relationship Id="rId21" Type="http://schemas.openxmlformats.org/officeDocument/2006/relationships/tags" Target="../tags/tag194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14" Type="http://schemas.openxmlformats.org/officeDocument/2006/relationships/tags" Target="../tags/tag207.xml" /><Relationship Id="rId15" Type="http://schemas.openxmlformats.org/officeDocument/2006/relationships/tags" Target="../tags/tag208.xml" /><Relationship Id="rId16" Type="http://schemas.openxmlformats.org/officeDocument/2006/relationships/tags" Target="../tags/tag209.xml" /><Relationship Id="rId17" Type="http://schemas.openxmlformats.org/officeDocument/2006/relationships/tags" Target="../tags/tag210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053023117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稻壳学院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/>
              <a:t>20XX/01/01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2023年终报告：新材料应用广泛，推动产业结构升级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50" name="文本框 1"/>
          <p:cNvSpPr txBox="1"/>
          <p:nvPr>
            <p:custDataLst>
              <p:tags r:id="rId4"/>
            </p:custDataLst>
          </p:nvPr>
        </p:nvSpPr>
        <p:spPr>
          <a:xfrm>
            <a:off x="5483225" y="939800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5"/>
            </p:custDataLst>
          </p:nvPr>
        </p:nvSpPr>
        <p:spPr>
          <a:xfrm>
            <a:off x="7139940" y="1075690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新材料的应用情况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/>
          <p:nvPr>
            <p:custDataLst>
              <p:tags r:id="rId6"/>
            </p:custDataLst>
          </p:nvPr>
        </p:nvCxnSpPr>
        <p:spPr>
          <a:xfrm>
            <a:off x="5634355" y="17830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7"/>
            </p:custDataLst>
          </p:nvPr>
        </p:nvSpPr>
        <p:spPr>
          <a:xfrm>
            <a:off x="5483225" y="2023110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8"/>
            </p:custDataLst>
          </p:nvPr>
        </p:nvSpPr>
        <p:spPr>
          <a:xfrm>
            <a:off x="7139940" y="2136775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新材料对产业结构的升级作用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/>
          <p:nvPr>
            <p:custDataLst>
              <p:tags r:id="rId9"/>
            </p:custDataLst>
          </p:nvPr>
        </p:nvCxnSpPr>
        <p:spPr>
          <a:xfrm>
            <a:off x="5634355" y="284416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10"/>
            </p:custDataLst>
          </p:nvPr>
        </p:nvSpPr>
        <p:spPr>
          <a:xfrm>
            <a:off x="5483225" y="3084195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1"/>
            </p:custDataLst>
          </p:nvPr>
        </p:nvSpPr>
        <p:spPr>
          <a:xfrm>
            <a:off x="7139940" y="3175635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新材料的研发与技术创新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/>
          <p:nvPr>
            <p:custDataLst>
              <p:tags r:id="rId12"/>
            </p:custDataLst>
          </p:nvPr>
        </p:nvCxnSpPr>
        <p:spPr>
          <a:xfrm>
            <a:off x="5634355" y="388302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3"/>
            </p:custDataLst>
          </p:nvPr>
        </p:nvSpPr>
        <p:spPr>
          <a:xfrm>
            <a:off x="5483225" y="4123055"/>
            <a:ext cx="1098550" cy="70802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4"/>
            </p:custDataLst>
          </p:nvPr>
        </p:nvSpPr>
        <p:spPr>
          <a:xfrm>
            <a:off x="7139940" y="4192905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新材料的市场需求与前景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/>
          <p:nvPr>
            <p:custDataLst>
              <p:tags r:id="rId15"/>
            </p:custDataLst>
          </p:nvPr>
        </p:nvCxnSpPr>
        <p:spPr>
          <a:xfrm>
            <a:off x="5634355" y="489966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6"/>
            </p:custDataLst>
          </p:nvPr>
        </p:nvSpPr>
        <p:spPr>
          <a:xfrm>
            <a:off x="5483225" y="5139690"/>
            <a:ext cx="1098550" cy="70675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lang="en-US" altLang="zh-CN" sz="40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7"/>
            </p:custDataLst>
          </p:nvPr>
        </p:nvSpPr>
        <p:spPr>
          <a:xfrm>
            <a:off x="7139940" y="5209540"/>
            <a:ext cx="4293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>
                <a:solidFill>
                  <a:schemeClr val="tx1"/>
                </a:solidFill>
                <a:latin typeface="+mj-ea"/>
                <a:ea typeface="+mj-ea"/>
              </a:rPr>
              <a:t>政策支持与产业发展建议</a:t>
            </a:r>
            <a:endParaRPr lang="en-US" altLang="zh-CN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/>
          <p:nvPr>
            <p:custDataLst>
              <p:tags r:id="rId18"/>
            </p:custDataLst>
          </p:nvPr>
        </p:nvCxnSpPr>
        <p:spPr>
          <a:xfrm>
            <a:off x="5634355" y="591629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新材料的应用情况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新材料在各行业的应用</a:t>
            </a:r>
            <a:endParaRPr lang="zh-CN" altLang="en-US"/>
          </a:p>
        </p:txBody>
      </p:sp>
      <p:sp>
        <p:nvSpPr>
          <p:cNvPr id="1048990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92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94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建筑行业：新型材料如碳纤维、玻璃纤维等，用于增强建筑结构强度和耐久性。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98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00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汽车行业：轻量化材料如铝合金、镁合金等，提高燃油效率和减少排放。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04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06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电子行业：新型导体材料如石墨烯、氮化镓等，用于制造更高效、更节能的电子设备。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10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12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生物医疗：生物相容性材料如钛合金、生物陶瓷等，用于医疗器械和人工关节等领域。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新材料对传统材料的替代</a:t>
            </a:r>
            <a:endParaRPr lang="zh-CN" altLang="en-US"/>
          </a:p>
        </p:txBody>
      </p:sp>
      <p:sp>
        <p:nvSpPr>
          <p:cNvPr id="1049054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56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58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新材料在性能上具有更高的强度、耐久性和轻量化特点，能够替代传统材料。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62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64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新材料具有更优异的节能环保性能，可降低能耗和减少环境污染，替代传统材料。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68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70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新材料的生产工艺更加先进，可实现更高的生产效率和更低的成本，替代传统材料。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74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76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新材料的研发和应用不断加速，未来有望在更多领域替代传统材料，推动产业结构的升级。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新材料产业的发展趋势</a:t>
            </a:r>
            <a:endParaRPr lang="zh-CN" altLang="en-US"/>
          </a:p>
        </p:txBody>
      </p:sp>
      <p:sp>
        <p:nvSpPr>
          <p:cNvPr id="104911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2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2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绿色环保：新材料产业注重环保和可持续发展，推动循环经济和绿色制造的普及。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持续创新：新材料产业不断涌现出新的技术和产品，推动产业升级和经济增长。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智能化发展：新材料产业与信息技术、人工智能等产业深度融合，实现智能化生产和应用。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全球化布局：新材料产业在全球范围内进行布局和合作，推动产业链的优化和升级。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1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  <p:sp>
        <p:nvSpPr>
          <p:cNvPr id="104917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新材料对产业结构的升级作用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新材料对制造业的影响</a:t>
            </a:r>
            <a:endParaRPr lang="zh-CN" altLang="en-US"/>
          </a:p>
        </p:txBody>
      </p:sp>
      <p:sp>
        <p:nvSpPr>
          <p:cNvPr id="1049234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6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38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提升产品质量：新材料具有更高的性能和稳定性，可以提高产品的质量和可靠性。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42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44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降低生产成本：新材料可以降低生产过程中的能耗和原材料消耗，从而降低生产成本。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48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50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促进产业升级：新材料的应用可以推动制造业的技术进步和产业升级，提高产业竞争力。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54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56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创造新的市场需求：新材料可以应用于新的领域，创造新的市场需求，推动产业的发展。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新材料对新兴产业的发展推动</a:t>
            </a:r>
            <a:endParaRPr lang="zh-CN" altLang="en-US"/>
          </a:p>
        </p:txBody>
      </p:sp>
      <p:sp>
        <p:nvSpPr>
          <p:cNvPr id="104929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新材料在新能源、电子信息等领域的应用，推动了新兴产业的快速发展。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新材料在航空航天、高端装备等领域的应用，促进了新兴产业的升级和高端化发展。</a:t>
            </a:r>
            <a:endParaRPr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新材料在文化创意、时尚等领域的应用，为新兴产业的跨界融合和个性化发展提供了新的思路和方向。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新材料在生物医药、环保等领域的应用，为新兴产业的创新发展提供了有力支持。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新材料对传统产业转型升级的助力</a:t>
            </a:r>
            <a:endParaRPr lang="zh-CN" altLang="en-US"/>
          </a:p>
        </p:txBody>
      </p:sp>
      <p:sp>
        <p:nvSpPr>
          <p:cNvPr id="1049378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2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促进产业技术进步，提升产业竞争力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8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0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2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降低生产成本，提高产品质量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6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增强产品性能，满足市场需求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4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6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8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推动传统产业向高端化、智能化发展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45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  <p:sp>
        <p:nvSpPr>
          <p:cNvPr id="104945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 fontScale="95556"/>
          </a:bodyPr>
          <a:lstStyle/>
          <a:p>
            <a:r>
              <a:rPr lang="zh-CN" altLang="en-US"/>
              <a:t>新材料的研发与技术创新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https://d.book118.com/688053023117006023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12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"/>
  <p:tag name="KSO_WM_UNIT_SUBTYPE" val="a"/>
  <p:tag name="KSO_WM_UNIT_TYPE" val="f"/>
  <p:tag name="KSO_WM_UNIT_VALUE" val="29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1_1"/>
  <p:tag name="KSO_WM_UNIT_INDEX" val="1_1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2_1"/>
  <p:tag name="KSO_WM_UNIT_INDEX" val="1_2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3"/>
  <p:tag name="KSO_WM_UNIT_INDEX" val="3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1"/>
  <p:tag name="KSO_WM_UNIT_INDEX" val="1"/>
  <p:tag name="KSO_WM_UNIT_LAYERLEVEL" val="1"/>
  <p:tag name="KSO_WM_UNIT_NOCLEAR" val="0"/>
  <p:tag name="KSO_WM_UNIT_PRESET_TEXT" val="20XX/01/01"/>
  <p:tag name="KSO_WM_UNIT_SUBTYPE" val="c"/>
  <p:tag name="KSO_WM_UNIT_TYPE" val="f"/>
  <p:tag name="KSO_WM_UNIT_VALUE" val="8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SLIDE_ID" val="custom20231224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1_1"/>
  <p:tag name="KSO_WM_UNIT_INDEX" val="1_1_1"/>
  <p:tag name="KSO_WM_UNIT_LAYERLEVEL" val="1_1_1"/>
  <p:tag name="KSO_WM_UNIT_PRESET_TEXT" val="01. 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2_1"/>
  <p:tag name="KSO_WM_UNIT_INDEX" val="1_2_1"/>
  <p:tag name="KSO_WM_UNIT_LAYERLEVEL" val="1_1_1"/>
  <p:tag name="KSO_WM_UNIT_PRESET_TEXT" val="02. 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3_1"/>
  <p:tag name="KSO_WM_UNIT_INDEX" val="1_3_1"/>
  <p:tag name="KSO_WM_UNIT_LAYERLEVEL" val="1_1_1"/>
  <p:tag name="KSO_WM_UNIT_PRESET_TEXT" val="03. 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4_1"/>
  <p:tag name="KSO_WM_UNIT_INDEX" val="1_4_1"/>
  <p:tag name="KSO_WM_UNIT_LAYERLEVEL" val="1_1_1"/>
  <p:tag name="KSO_WM_UNIT_PRESET_TEXT" val="04. 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5_1"/>
  <p:tag name="KSO_WM_UNIT_INDEX" val="1_5_1"/>
  <p:tag name="KSO_WM_UNIT_LAYERLEVEL" val="1_1_1"/>
  <p:tag name="KSO_WM_UNIT_PRESET_TEXT" val="05. 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PRESET_TEXT_INDEX" val="0"/>
  <p:tag name="KSO_WM_UNIT_PRESET_TEXT_LEN" val="0"/>
  <p:tag name="KSO_WM_UNIT_TYPE" val="l_h_a"/>
  <p:tag name="KSO_WM_UNIT_VALUE" val="1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5*l_h_i*1_5_2"/>
  <p:tag name="KSO_WM_UNIT_INDEX" val="1_5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4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26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6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6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62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2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1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214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2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微软雅黑</vt:lpstr>
      <vt:lpstr>+中文标题</vt:lpstr>
      <vt:lpstr>Calibri Light</vt:lpstr>
      <vt:lpstr>宋体</vt:lpstr>
      <vt:lpstr>Office Theme</vt:lpstr>
      <vt:lpstr>2023年终报告：新材料应用广泛，推动产业结构升级</vt:lpstr>
      <vt:lpstr>目录</vt:lpstr>
      <vt:lpstr>新材料的应用情况</vt:lpstr>
      <vt:lpstr>新材料在各行业的应用</vt:lpstr>
      <vt:lpstr>新材料对传统材料的替代</vt:lpstr>
      <vt:lpstr>新材料产业的发展趋势</vt:lpstr>
      <vt:lpstr>新材料对产业结构的升级作用</vt:lpstr>
      <vt:lpstr>新材料对制造业的影响</vt:lpstr>
      <vt:lpstr>新材料对新兴产业的发展推动</vt:lpstr>
      <vt:lpstr>新材料对传统产业转型升级的助力</vt:lpstr>
      <vt:lpstr>新材料的研发与技术创新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2024-08-30T12:28:00.118</cp:lastPrinted>
  <dcterms:created xsi:type="dcterms:W3CDTF">2024-08-30T04:28:00Z</dcterms:created>
  <dcterms:modified xsi:type="dcterms:W3CDTF">2024-08-30T04:28:02Z</dcterms:modified>
</cp:coreProperties>
</file>