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8F6A8-ECFB-40ED-910C-6F98C123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7D86C-67C2-4B94-954B-71B51728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F3DB-AEC5-4011-BC26-6F041B04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F7283-4172-4071-990D-67A58F63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6E48E-3599-45B7-B5A2-7A2538FE2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AF50B-1A04-4876-A887-4A385821E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C6AA22-78FB-415A-8385-CAF0EF10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819D0-B23A-4493-8224-D167167D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E2906-F3D3-4092-A272-4F66DA51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4E4D5-8733-49D9-AE70-26D7221A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8359-58B1-4FA5-BC9E-6BBAEA65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92" r:id="rId2"/>
    <p:sldLayoutId id="2147485893" r:id="rId3"/>
    <p:sldLayoutId id="2147485894" r:id="rId4"/>
    <p:sldLayoutId id="2147485895" r:id="rId5"/>
    <p:sldLayoutId id="2147485896" r:id="rId6"/>
    <p:sldLayoutId id="2147485897" r:id="rId7"/>
    <p:sldLayoutId id="2147485898" r:id="rId8"/>
    <p:sldLayoutId id="2147485899" r:id="rId9"/>
    <p:sldLayoutId id="2147485900" r:id="rId10"/>
    <p:sldLayoutId id="21474859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3.xml" /><Relationship Id="rId11" Type="http://schemas.openxmlformats.org/officeDocument/2006/relationships/tags" Target="../tags/tag424.xml" /><Relationship Id="rId12" Type="http://schemas.openxmlformats.org/officeDocument/2006/relationships/tags" Target="../tags/tag425.xml" /><Relationship Id="rId13" Type="http://schemas.openxmlformats.org/officeDocument/2006/relationships/tags" Target="../tags/tag426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tags" Target="../tags/tag420.xml" /><Relationship Id="rId8" Type="http://schemas.openxmlformats.org/officeDocument/2006/relationships/tags" Target="../tags/tag421.xml" /><Relationship Id="rId9" Type="http://schemas.openxmlformats.org/officeDocument/2006/relationships/tags" Target="../tags/tag4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5.xml" /><Relationship Id="rId11" Type="http://schemas.openxmlformats.org/officeDocument/2006/relationships/tags" Target="../tags/tag436.xml" /><Relationship Id="rId12" Type="http://schemas.openxmlformats.org/officeDocument/2006/relationships/tags" Target="../tags/tag437.xml" /><Relationship Id="rId13" Type="http://schemas.openxmlformats.org/officeDocument/2006/relationships/tags" Target="../tags/tag438.xml" /><Relationship Id="rId14" Type="http://schemas.openxmlformats.org/officeDocument/2006/relationships/tags" Target="../tags/tag439.xml" /><Relationship Id="rId15" Type="http://schemas.openxmlformats.org/officeDocument/2006/relationships/tags" Target="../tags/tag440.xml" /><Relationship Id="rId16" Type="http://schemas.openxmlformats.org/officeDocument/2006/relationships/tags" Target="../tags/tag441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tags" Target="../tags/tag432.xml" /><Relationship Id="rId8" Type="http://schemas.openxmlformats.org/officeDocument/2006/relationships/tags" Target="../tags/tag433.xml" /><Relationship Id="rId9" Type="http://schemas.openxmlformats.org/officeDocument/2006/relationships/tags" Target="../tags/tag4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14" Type="http://schemas.openxmlformats.org/officeDocument/2006/relationships/tags" Target="../tags/tag457.xml" /><Relationship Id="rId15" Type="http://schemas.openxmlformats.org/officeDocument/2006/relationships/tags" Target="../tags/tag458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9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tags" Target="../tags/tag462.xml" /><Relationship Id="rId6" Type="http://schemas.openxmlformats.org/officeDocument/2006/relationships/tags" Target="../tags/tag4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tags" Target="../tags/tag464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24" Type="http://schemas.openxmlformats.org/officeDocument/2006/relationships/tags" Target="../tags/tag486.xml" /><Relationship Id="rId25" Type="http://schemas.openxmlformats.org/officeDocument/2006/relationships/tags" Target="../tags/tag487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5027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GE多排螺旋CT临床应用操作指南(第二版)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CT设备介绍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临床应用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CT设备介绍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设备基本参数</a:t>
            </a:r>
            <a:endParaRPr lang="zh-CN" altLang="en-US"/>
          </a:p>
        </p:txBody>
      </p:sp>
      <p:sp>
        <p:nvSpPr>
          <p:cNvPr id="1050400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探测器排数：多排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扫描范围：从头到脚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扫描时间：快速扫描，减少患者等待时间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图像质量：高分辨率，清晰显示解剖结构和病变细节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设备主要特点</a:t>
            </a:r>
            <a:endParaRPr lang="zh-CN" altLang="en-US"/>
          </a:p>
        </p:txBody>
      </p:sp>
      <p:sp>
        <p:nvSpPr>
          <p:cNvPr id="10504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高速扫描：扫描速度快，减少患者扫描时间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高分辨率：图像清晰度高，有助于医生诊断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多排螺旋：多排螺旋扫描，提高图像质量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智能化操作：操作简单，易于上手，提高工作效率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设备工作原理</a:t>
            </a:r>
            <a:endParaRPr lang="zh-CN" altLang="en-US"/>
          </a:p>
        </p:txBody>
      </p:sp>
      <p:sp>
        <p:nvSpPr>
          <p:cNvPr id="1050520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2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X射线产生：通过高压发生器产生X射线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6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8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探测器接收：探测器接收X射线并转换为电信号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2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4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数据处理：通过计算机对电信号进行处理和分析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8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0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图像重建：根据处理后的数据重建图像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4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6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显示和存储：将重建后的图像显示在屏幕上或存储到硬盘中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5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操作流程</a:t>
            </a:r>
            <a:endParaRPr lang="zh-CN" altLang="en-US"/>
          </a:p>
        </p:txBody>
      </p:sp>
      <p:sp>
        <p:nvSpPr>
          <p:cNvPr id="105059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检查前准备</a:t>
            </a:r>
            <a:endParaRPr lang="zh-CN" altLang="en-US"/>
          </a:p>
        </p:txBody>
      </p:sp>
      <p:sp>
        <p:nvSpPr>
          <p:cNvPr id="1050916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258498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18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122989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准备检查材料：对比剂、注射器、纱布等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20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258498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22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122989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确认患者信息：姓名、年龄、性别、病史等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24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258498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26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122989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准备检查设备：CT机、扫描床、显示器等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28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701824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30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585166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确认检查环境：保持室内温度、湿度适宜，避免噪音干扰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32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701824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34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585166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告知患者检查流程和注意事项：解释检查过程、时间、可能的不适等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36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701824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938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570866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协助患者更换检查服，做好个人防护措施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940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258498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50942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046940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确认检查部位：根据患者病情选择合适的检查部位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检查步骤</a:t>
            </a:r>
            <a:endParaRPr lang="zh-CN" altLang="en-US"/>
          </a:p>
        </p:txBody>
      </p:sp>
      <p:sp>
        <p:nvSpPr>
          <p:cNvPr id="1050988" name="正文"/>
          <p:cNvSpPr txBox="1"/>
          <p:nvPr>
            <p:custDataLst>
              <p:tags r:id="rId2"/>
            </p:custDataLst>
          </p:nvPr>
        </p:nvSpPr>
        <p:spPr>
          <a:xfrm>
            <a:off x="2668936" y="1099950"/>
            <a:ext cx="6854128" cy="9061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患者准备：确保患者身体健康，无过敏史，无特殊疾病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0" name="正文"/>
          <p:cNvSpPr txBox="1"/>
          <p:nvPr>
            <p:custDataLst>
              <p:tags r:id="rId3"/>
            </p:custDataLst>
          </p:nvPr>
        </p:nvSpPr>
        <p:spPr>
          <a:xfrm>
            <a:off x="2668936" y="2142834"/>
            <a:ext cx="6854128" cy="9061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设备准备：检查CT设备是否正常，确保扫描参数设置正确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2" name="正文"/>
          <p:cNvSpPr txBox="1"/>
          <p:nvPr>
            <p:custDataLst>
              <p:tags r:id="rId4"/>
            </p:custDataLst>
          </p:nvPr>
        </p:nvSpPr>
        <p:spPr>
          <a:xfrm>
            <a:off x="2668936" y="3185719"/>
            <a:ext cx="6854128" cy="9061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扫描过程：按照操作手册进行扫描，确保图像质量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4" name="正文"/>
          <p:cNvSpPr txBox="1"/>
          <p:nvPr>
            <p:custDataLst>
              <p:tags r:id="rId5"/>
            </p:custDataLst>
          </p:nvPr>
        </p:nvSpPr>
        <p:spPr>
          <a:xfrm>
            <a:off x="2668936" y="4228603"/>
            <a:ext cx="6854128" cy="9061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后处理：对扫描结果进行后处理，生成诊断报告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6" name="正文"/>
          <p:cNvSpPr txBox="1"/>
          <p:nvPr>
            <p:custDataLst>
              <p:tags r:id="rId6"/>
            </p:custDataLst>
          </p:nvPr>
        </p:nvSpPr>
        <p:spPr>
          <a:xfrm>
            <a:off x="2668936" y="5271488"/>
            <a:ext cx="6854128" cy="9061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医生诊断：医生根据诊断报告进行诊断，给出治疗建议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检查后处理</a:t>
            </a:r>
            <a:endParaRPr lang="zh-CN" altLang="en-US"/>
          </a:p>
        </p:txBody>
      </p:sp>
      <p:sp>
        <p:nvSpPr>
          <p:cNvPr id="1051042" name="对角圆角矩形 52"/>
          <p:cNvSpPr/>
          <p:nvPr>
            <p:custDataLst>
              <p:tags r:id="rId2"/>
            </p:custDataLst>
          </p:nvPr>
        </p:nvSpPr>
        <p:spPr>
          <a:xfrm>
            <a:off x="838200" y="1422183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4" name="对角圆角矩形 53"/>
          <p:cNvSpPr/>
          <p:nvPr>
            <p:custDataLst>
              <p:tags r:id="rId3"/>
            </p:custDataLst>
          </p:nvPr>
        </p:nvSpPr>
        <p:spPr>
          <a:xfrm>
            <a:off x="838200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6" name="直角三角形 54"/>
          <p:cNvSpPr/>
          <p:nvPr>
            <p:custDataLst>
              <p:tags r:id="rId4"/>
            </p:custDataLst>
          </p:nvPr>
        </p:nvSpPr>
        <p:spPr>
          <a:xfrm>
            <a:off x="1342589" y="1295611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473445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检查结束后，应立即关闭设备，并断开电源。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0" name="对角圆角矩形 9"/>
          <p:cNvSpPr/>
          <p:nvPr>
            <p:custDataLst>
              <p:tags r:id="rId6"/>
            </p:custDataLst>
          </p:nvPr>
        </p:nvSpPr>
        <p:spPr>
          <a:xfrm>
            <a:off x="6317501" y="1422183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4" name="直角三角形 11"/>
          <p:cNvSpPr/>
          <p:nvPr>
            <p:custDataLst>
              <p:tags r:id="rId8"/>
            </p:custDataLst>
          </p:nvPr>
        </p:nvSpPr>
        <p:spPr>
          <a:xfrm>
            <a:off x="6821257" y="1295611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47977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填写检查报告，包括患者信息、检查时间、检查部位、图像质量等。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8" name="对角圆角矩形 5"/>
          <p:cNvSpPr/>
          <p:nvPr>
            <p:custDataLst>
              <p:tags r:id="rId10"/>
            </p:custDataLst>
          </p:nvPr>
        </p:nvSpPr>
        <p:spPr>
          <a:xfrm>
            <a:off x="838200" y="3089136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0" name="对角圆角矩形 6"/>
          <p:cNvSpPr/>
          <p:nvPr>
            <p:custDataLst>
              <p:tags r:id="rId11"/>
            </p:custDataLst>
          </p:nvPr>
        </p:nvSpPr>
        <p:spPr>
          <a:xfrm>
            <a:off x="838200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2" name="直角三角形 7"/>
          <p:cNvSpPr/>
          <p:nvPr>
            <p:custDataLst>
              <p:tags r:id="rId12"/>
            </p:custDataLst>
          </p:nvPr>
        </p:nvSpPr>
        <p:spPr>
          <a:xfrm>
            <a:off x="1342589" y="2962564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检查图像质量，确保图像清晰、对比度高、无伪影。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089136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70" name="直角三角形 19"/>
          <p:cNvSpPr/>
          <p:nvPr>
            <p:custDataLst>
              <p:tags r:id="rId16"/>
            </p:custDataLst>
          </p:nvPr>
        </p:nvSpPr>
        <p:spPr>
          <a:xfrm>
            <a:off x="6821257" y="2962564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7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将检查报告发送给医生，以便医生进行诊断。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756089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7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78" name="直角三角形 17"/>
          <p:cNvSpPr/>
          <p:nvPr>
            <p:custDataLst>
              <p:tags r:id="rId20"/>
            </p:custDataLst>
          </p:nvPr>
        </p:nvSpPr>
        <p:spPr>
          <a:xfrm>
            <a:off x="1342589" y="4624454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将图像保存到指定的文件夹中，并做好备份。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756089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6" name="直角三角形 24"/>
          <p:cNvSpPr/>
          <p:nvPr>
            <p:custDataLst>
              <p:tags r:id="rId24"/>
            </p:custDataLst>
          </p:nvPr>
        </p:nvSpPr>
        <p:spPr>
          <a:xfrm>
            <a:off x="6821257" y="4624454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对设备进行清洁和维护，确保设备正常运行。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3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临床应用</a:t>
            </a:r>
            <a:endParaRPr lang="zh-CN" altLang="en-US"/>
          </a:p>
        </p:txBody>
      </p:sp>
      <p:sp>
        <p:nvSpPr>
          <p:cNvPr id="105113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https://d.book118.com/688055027112006031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4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9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GE多排螺旋CT临床应用操作指南(第二版)</vt:lpstr>
      <vt:lpstr>目录</vt:lpstr>
      <vt:lpstr>CT设备介绍</vt:lpstr>
      <vt:lpstr>设备基本参数</vt:lpstr>
      <vt:lpstr>设备主要特点</vt:lpstr>
      <vt:lpstr>设备工作原理</vt:lpstr>
      <vt:lpstr>操作流程</vt:lpstr>
      <vt:lpstr>检查前准备</vt:lpstr>
      <vt:lpstr>检查步骤</vt:lpstr>
      <vt:lpstr>检查后处理</vt:lpstr>
      <vt:lpstr>临床应用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2024-09-08T19:02:07.082</cp:lastPrinted>
  <dcterms:created xsi:type="dcterms:W3CDTF">2024-09-08T11:02:07Z</dcterms:created>
  <dcterms:modified xsi:type="dcterms:W3CDTF">2024-09-08T11:02:10Z</dcterms:modified>
</cp:coreProperties>
</file>