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470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29.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EDF97E-3067-46BF-8BA5-F0AF29B324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357991-AD02-4657-A06F-50840662BD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2CDF2D-8B59-452F-BBFF-16CDCBADFF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2E4F2B-4AB2-45D6-936F-8A0007121E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5FA837-857A-48E4-8632-330E622C67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AF792D-F3C9-4BB9-A2E9-BDCCE7E005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21F1CD-34F1-4F24-ADF0-EDB5B0C2AF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F298C0-D0C2-48E1-9A03-DA8E5F979D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B4AF10-B977-438C-9C1E-944E9397E5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4B1AAE-4335-4E87-A212-AF9752E585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872E39-ECC6-4C54-80D3-0412B88AAD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94697" r:id="rId2"/>
    <p:sldLayoutId id="2147494698" r:id="rId3"/>
    <p:sldLayoutId id="2147494699" r:id="rId4"/>
    <p:sldLayoutId id="2147494700" r:id="rId5"/>
    <p:sldLayoutId id="2147494701" r:id="rId6"/>
    <p:sldLayoutId id="2147494702" r:id="rId7"/>
    <p:sldLayoutId id="2147494703" r:id="rId8"/>
    <p:sldLayoutId id="2147494704" r:id="rId9"/>
    <p:sldLayoutId id="2147494705" r:id="rId10"/>
    <p:sldLayoutId id="2147494706"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14" Type="http://schemas.openxmlformats.org/officeDocument/2006/relationships/tags" Target="../tags/tag143.xml" /><Relationship Id="rId15" Type="http://schemas.openxmlformats.org/officeDocument/2006/relationships/tags" Target="../tags/tag144.xml" /><Relationship Id="rId16" Type="http://schemas.openxmlformats.org/officeDocument/2006/relationships/tags" Target="../tags/tag145.xml" /><Relationship Id="rId17" Type="http://schemas.openxmlformats.org/officeDocument/2006/relationships/tags" Target="../tags/tag146.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tags" Target="../tags/tag158.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14" Type="http://schemas.openxmlformats.org/officeDocument/2006/relationships/tags" Target="../tags/tag174.xml" /><Relationship Id="rId15" Type="http://schemas.openxmlformats.org/officeDocument/2006/relationships/tags" Target="../tags/tag175.xml" /><Relationship Id="rId16" Type="http://schemas.openxmlformats.org/officeDocument/2006/relationships/tags" Target="../tags/tag176.xml" /><Relationship Id="rId17" Type="http://schemas.openxmlformats.org/officeDocument/2006/relationships/tags" Target="../tags/tag177.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14" Type="http://schemas.openxmlformats.org/officeDocument/2006/relationships/tags" Target="../tags/tag190.xml" /><Relationship Id="rId15" Type="http://schemas.openxmlformats.org/officeDocument/2006/relationships/tags" Target="../tags/tag191.xml" /><Relationship Id="rId16" Type="http://schemas.openxmlformats.org/officeDocument/2006/relationships/tags" Target="../tags/tag192.xml" /><Relationship Id="rId17" Type="http://schemas.openxmlformats.org/officeDocument/2006/relationships/tags" Target="../tags/tag193.xml" /><Relationship Id="rId18" Type="http://schemas.openxmlformats.org/officeDocument/2006/relationships/tags" Target="../tags/tag194.xml" /><Relationship Id="rId19" Type="http://schemas.openxmlformats.org/officeDocument/2006/relationships/tags" Target="../tags/tag195.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tags" Target="../tags/tag207.xml" /><Relationship Id="rId14" Type="http://schemas.openxmlformats.org/officeDocument/2006/relationships/tags" Target="../tags/tag208.xml" /><Relationship Id="rId15" Type="http://schemas.openxmlformats.org/officeDocument/2006/relationships/tags" Target="../tags/tag209.xml" /><Relationship Id="rId16" Type="http://schemas.openxmlformats.org/officeDocument/2006/relationships/tags" Target="../tags/tag210.xml" /><Relationship Id="rId17" Type="http://schemas.openxmlformats.org/officeDocument/2006/relationships/tags" Target="../tags/tag211.xml" /><Relationship Id="rId18" Type="http://schemas.openxmlformats.org/officeDocument/2006/relationships/tags" Target="../tags/tag212.xml" /><Relationship Id="rId19" Type="http://schemas.openxmlformats.org/officeDocument/2006/relationships/tags" Target="../tags/tag213.xml" /><Relationship Id="rId2" Type="http://schemas.openxmlformats.org/officeDocument/2006/relationships/tags" Target="../tags/tag196.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tags" Target="../tags/tag227.xml" /><Relationship Id="rId13" Type="http://schemas.openxmlformats.org/officeDocument/2006/relationships/tags" Target="../tags/tag228.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 Id="rId9" Type="http://schemas.openxmlformats.org/officeDocument/2006/relationships/tags" Target="../tags/tag22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056030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    </a:t>
            </a:r>
            <a:endParaRPr lang="zh-CN" altLang="en-US"/>
          </a:p>
        </p:txBody>
      </p:sp>
      <p:sp>
        <p:nvSpPr>
          <p:cNvPr id="1048650" name="标题 6"/>
          <p:cNvSpPr>
            <a:spLocks noGrp="1"/>
          </p:cNvSpPr>
          <p:nvPr>
            <p:ph type="title" idx="2"/>
            <p:custDataLst>
              <p:tags r:id="rId4"/>
            </p:custDataLst>
          </p:nvPr>
        </p:nvSpPr>
        <p:spPr/>
        <p:txBody>
          <a:bodyPr/>
          <a:lstStyle/>
          <a:p>
            <a:r>
              <a:rPr lang="zh-CN" altLang="en-US"/>
              <a:t>营运资本</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营运资本的定义</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营运资本的流动性管理</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营运资本的优化和改进</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营运资本的管理</a:t>
            </a:r>
            <a:endParaRPr lang="zh-CN" altLang="en-US" sz="20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营运资本的融资方式</a:t>
            </a:r>
            <a:endParaRPr lang="zh-CN" altLang="en-US" sz="20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lstStyle/>
          <a:p>
            <a:r>
              <a:rPr lang="zh-CN" altLang="en-US"/>
              <a:t>营运资本的定义</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04" name="标题 2"/>
          <p:cNvSpPr>
            <a:spLocks noGrp="1"/>
          </p:cNvSpPr>
          <p:nvPr>
            <p:ph type="title" idx="1"/>
          </p:nvPr>
        </p:nvSpPr>
        <p:spPr/>
        <p:txBody>
          <a:bodyPr/>
          <a:lstStyle/>
          <a:p>
            <a:r>
              <a:rPr lang="zh-CN" altLang="en-US"/>
              <a:t>营运资本的定义和作用</a:t>
            </a:r>
            <a:endParaRPr lang="zh-CN" altLang="en-US"/>
          </a:p>
        </p:txBody>
      </p:sp>
      <p:sp>
        <p:nvSpPr>
          <p:cNvPr id="104910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0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重要性：营运资本的充足与否直接影响企业的生产经营活动对企业的盈利能力和偿债能力产生重要影响。</a:t>
            </a:r>
            <a:endParaRPr lang="en-US" altLang="zh-CN">
              <a:solidFill>
                <a:schemeClr val="dk1">
                  <a:lumMod val="80000"/>
                  <a:lumOff val="20000"/>
                </a:schemeClr>
              </a:solidFill>
              <a:latin typeface="+mn-ea"/>
              <a:sym typeface="+mn-ea"/>
            </a:endParaRPr>
          </a:p>
        </p:txBody>
      </p:sp>
      <p:sp>
        <p:nvSpPr>
          <p:cNvPr id="104911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定义：营运资本是企业在经营过程中用于购买原材料、支付工资、支付租金等日常经营活动的资金。</a:t>
            </a:r>
            <a:endParaRPr lang="zh-CN" altLang="en-US">
              <a:solidFill>
                <a:schemeClr val="dk1">
                  <a:lumMod val="80000"/>
                  <a:lumOff val="20000"/>
                </a:schemeClr>
              </a:solidFill>
              <a:latin typeface="+mn-ea"/>
              <a:sym typeface="+mn-ea"/>
            </a:endParaRPr>
          </a:p>
        </p:txBody>
      </p:sp>
      <p:sp>
        <p:nvSpPr>
          <p:cNvPr id="104912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作用：营运资本是企业正常经营活动的基础是企业维持正常生产经营活动的必要条件。</a:t>
            </a:r>
            <a:endParaRPr lang="zh-CN" altLang="en-US">
              <a:solidFill>
                <a:schemeClr val="dk1">
                  <a:lumMod val="80000"/>
                  <a:lumOff val="20000"/>
                </a:schemeClr>
              </a:solidFill>
              <a:latin typeface="+mn-ea"/>
              <a:sym typeface="+mn-ea"/>
            </a:endParaRPr>
          </a:p>
        </p:txBody>
      </p:sp>
      <p:sp>
        <p:nvSpPr>
          <p:cNvPr id="104913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3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3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3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管理：企业需要合理管理营运资本确保营运资本的充足性和流动性以支持企业的正常生产经营活动。</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82" name="标题 2"/>
          <p:cNvSpPr>
            <a:spLocks noGrp="1"/>
          </p:cNvSpPr>
          <p:nvPr>
            <p:ph type="title" idx="1"/>
          </p:nvPr>
        </p:nvSpPr>
        <p:spPr/>
        <p:txBody>
          <a:bodyPr/>
          <a:lstStyle/>
          <a:p>
            <a:r>
              <a:rPr lang="zh-CN" altLang="en-US"/>
              <a:t>营运资本的构成要素</a:t>
            </a:r>
            <a:endParaRPr lang="zh-CN" altLang="en-US"/>
          </a:p>
        </p:txBody>
      </p:sp>
      <p:sp>
        <p:nvSpPr>
          <p:cNvPr id="104918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86"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88"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90"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92"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94"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96"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98"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00"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营运资本周转率：衡量企业营运资本管理效率的指标</a:t>
            </a:r>
            <a:endParaRPr lang="zh-CN" altLang="en-US" sz="2400">
              <a:latin typeface="+mn-ea"/>
              <a:ea typeface="+mn-ea"/>
            </a:endParaRPr>
          </a:p>
        </p:txBody>
      </p:sp>
      <p:sp>
        <p:nvSpPr>
          <p:cNvPr id="1049202"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营运资本管理策略：包括保守型、稳健型、激进型等</a:t>
            </a:r>
            <a:endParaRPr lang="zh-CN" altLang="en-US" sz="2400">
              <a:latin typeface="+mn-ea"/>
              <a:ea typeface="+mn-ea"/>
            </a:endParaRPr>
          </a:p>
        </p:txBody>
      </p:sp>
      <p:sp>
        <p:nvSpPr>
          <p:cNvPr id="104920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流动资产：包括现金、应收账款、存货等</a:t>
            </a:r>
            <a:endParaRPr lang="zh-CN" altLang="en-US" sz="2400">
              <a:latin typeface="+mn-ea"/>
              <a:ea typeface="+mn-ea"/>
            </a:endParaRPr>
          </a:p>
        </p:txBody>
      </p:sp>
      <p:sp>
        <p:nvSpPr>
          <p:cNvPr id="1049206"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流动负债：包括应付账款、预收款项等</a:t>
            </a:r>
            <a:endParaRPr lang="zh-CN" altLang="en-US" sz="2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52"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254" name="标题 4"/>
          <p:cNvSpPr>
            <a:spLocks noGrp="1"/>
          </p:cNvSpPr>
          <p:nvPr>
            <p:ph type="title" idx="1"/>
            <p:custDataLst>
              <p:tags r:id="rId3"/>
            </p:custDataLst>
          </p:nvPr>
        </p:nvSpPr>
        <p:spPr/>
        <p:txBody>
          <a:bodyPr/>
          <a:lstStyle/>
          <a:p>
            <a:r>
              <a:rPr lang="zh-CN" altLang="en-US"/>
              <a:t>营运资本的管理</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48" name="标题 2"/>
          <p:cNvSpPr>
            <a:spLocks noGrp="1"/>
          </p:cNvSpPr>
          <p:nvPr>
            <p:ph type="title" idx="1"/>
          </p:nvPr>
        </p:nvSpPr>
        <p:spPr/>
        <p:txBody>
          <a:bodyPr/>
          <a:lstStyle/>
          <a:p>
            <a:r>
              <a:rPr lang="zh-CN" altLang="en-US"/>
              <a:t>营运资本管理的目标</a:t>
            </a:r>
            <a:endParaRPr lang="zh-CN" altLang="en-US"/>
          </a:p>
        </p:txBody>
      </p:sp>
      <p:sp>
        <p:nvSpPr>
          <p:cNvPr id="104935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5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5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5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优化营运资本结构降低财务风险</a:t>
            </a:r>
            <a:endParaRPr lang="en-US" altLang="zh-CN">
              <a:solidFill>
                <a:schemeClr val="dk1">
                  <a:lumMod val="80000"/>
                  <a:lumOff val="20000"/>
                </a:schemeClr>
              </a:solidFill>
              <a:latin typeface="+mn-ea"/>
              <a:sym typeface="+mn-ea"/>
            </a:endParaRPr>
          </a:p>
        </p:txBody>
      </p:sp>
      <p:sp>
        <p:nvSpPr>
          <p:cNvPr id="104935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6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6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6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确保企业有足够的现金和流动资产来满足日常运营需求</a:t>
            </a:r>
            <a:endParaRPr lang="zh-CN" altLang="en-US">
              <a:solidFill>
                <a:schemeClr val="dk1">
                  <a:lumMod val="80000"/>
                  <a:lumOff val="20000"/>
                </a:schemeClr>
              </a:solidFill>
              <a:latin typeface="+mn-ea"/>
              <a:sym typeface="+mn-ea"/>
            </a:endParaRPr>
          </a:p>
        </p:txBody>
      </p:sp>
      <p:sp>
        <p:nvSpPr>
          <p:cNvPr id="104936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6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7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7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提高营运资本的周转率降低资金占用成本</a:t>
            </a:r>
            <a:endParaRPr lang="zh-CN" altLang="en-US">
              <a:solidFill>
                <a:schemeClr val="dk1">
                  <a:lumMod val="80000"/>
                  <a:lumOff val="20000"/>
                </a:schemeClr>
              </a:solidFill>
              <a:latin typeface="+mn-ea"/>
              <a:sym typeface="+mn-ea"/>
            </a:endParaRPr>
          </a:p>
        </p:txBody>
      </p:sp>
      <p:sp>
        <p:nvSpPr>
          <p:cNvPr id="104937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7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7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8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提高营运资本的利用效率提高企业的盈利能力</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26" name="标题 2"/>
          <p:cNvSpPr>
            <a:spLocks noGrp="1"/>
          </p:cNvSpPr>
          <p:nvPr>
            <p:ph type="title" idx="1"/>
          </p:nvPr>
        </p:nvSpPr>
        <p:spPr/>
        <p:txBody>
          <a:bodyPr/>
          <a:lstStyle/>
          <a:p>
            <a:r>
              <a:rPr lang="zh-CN" altLang="en-US"/>
              <a:t>营运资本管理的策略</a:t>
            </a:r>
            <a:endParaRPr lang="zh-CN" altLang="en-US"/>
          </a:p>
        </p:txBody>
      </p:sp>
      <p:sp>
        <p:nvSpPr>
          <p:cNvPr id="1049428" name="矩形 38"/>
          <p:cNvSpPr/>
          <p:nvPr>
            <p:custDataLst>
              <p:tags r:id="rId2"/>
            </p:custDataLst>
          </p:nvPr>
        </p:nvSpPr>
        <p:spPr>
          <a:xfrm rot="204112">
            <a:off x="608400" y="1900125"/>
            <a:ext cx="3256997" cy="1700746"/>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30" name="矩形 39"/>
          <p:cNvSpPr/>
          <p:nvPr>
            <p:custDataLst>
              <p:tags r:id="rId3"/>
            </p:custDataLst>
          </p:nvPr>
        </p:nvSpPr>
        <p:spPr>
          <a:xfrm>
            <a:off x="612249" y="1900766"/>
            <a:ext cx="3256997" cy="170074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32" name="TextBox 2"/>
          <p:cNvSpPr txBox="1"/>
          <p:nvPr>
            <p:custDataLst>
              <p:tags r:id="rId4"/>
            </p:custDataLst>
          </p:nvPr>
        </p:nvSpPr>
        <p:spPr>
          <a:xfrm>
            <a:off x="800865" y="2033567"/>
            <a:ext cx="2893544" cy="1404206"/>
          </a:xfrm>
          <a:prstGeom prst="rect">
            <a:avLst/>
          </a:prstGeom>
          <a:noFill/>
        </p:spPr>
        <p:txBody>
          <a:bodyPr wrap="square" bIns="4699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3600" b="1" spc="150">
                <a:solidFill>
                  <a:srgbClr val="FFFFFF"/>
                </a:solidFill>
                <a:latin typeface="+mj-ea"/>
                <a:ea typeface="+mj-ea"/>
                <a:cs typeface="微软雅黑" panose="020b0503020204020204" charset="-122"/>
                <a:sym typeface="+mn-lt"/>
              </a:rPr>
              <a:t>制定合理的营运资本政策</a:t>
            </a:r>
            <a:endParaRPr lang="zh-CN" altLang="en-US" sz="3600" b="1" spc="150">
              <a:solidFill>
                <a:srgbClr val="FFFFFF"/>
              </a:solidFill>
              <a:latin typeface="+mj-ea"/>
              <a:ea typeface="+mj-ea"/>
              <a:cs typeface="微软雅黑" panose="020b0503020204020204" charset="-122"/>
              <a:sym typeface="+mn-lt"/>
            </a:endParaRPr>
          </a:p>
        </p:txBody>
      </p:sp>
      <p:sp>
        <p:nvSpPr>
          <p:cNvPr id="1049434" name="矩形 100"/>
          <p:cNvSpPr/>
          <p:nvPr>
            <p:custDataLst>
              <p:tags r:id="rId5"/>
            </p:custDataLst>
          </p:nvPr>
        </p:nvSpPr>
        <p:spPr>
          <a:xfrm rot="204112">
            <a:off x="4462825" y="1900125"/>
            <a:ext cx="3256997" cy="1700746"/>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36" name="矩形 101"/>
          <p:cNvSpPr/>
          <p:nvPr>
            <p:custDataLst>
              <p:tags r:id="rId6"/>
            </p:custDataLst>
          </p:nvPr>
        </p:nvSpPr>
        <p:spPr>
          <a:xfrm>
            <a:off x="4466674" y="1900766"/>
            <a:ext cx="3256997" cy="17007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38" name="TextBox 2"/>
          <p:cNvSpPr txBox="1"/>
          <p:nvPr>
            <p:custDataLst>
              <p:tags r:id="rId7"/>
            </p:custDataLst>
          </p:nvPr>
        </p:nvSpPr>
        <p:spPr>
          <a:xfrm>
            <a:off x="4655931" y="2033567"/>
            <a:ext cx="2893544" cy="140420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3200" b="1" spc="150">
                <a:solidFill>
                  <a:srgbClr val="FFFFFF"/>
                </a:solidFill>
                <a:latin typeface="+mj-ea"/>
                <a:ea typeface="+mj-ea"/>
                <a:cs typeface="微软雅黑" panose="020b0503020204020204" charset="-122"/>
                <a:sym typeface="+mn-lt"/>
              </a:rPr>
              <a:t>加强应收账款管理</a:t>
            </a:r>
            <a:endParaRPr lang="zh-CN" altLang="en-US" sz="3200" b="1" spc="150">
              <a:solidFill>
                <a:srgbClr val="FFFFFF"/>
              </a:solidFill>
              <a:latin typeface="+mj-ea"/>
              <a:ea typeface="+mj-ea"/>
              <a:cs typeface="微软雅黑" panose="020b0503020204020204" charset="-122"/>
              <a:sym typeface="+mn-lt"/>
            </a:endParaRPr>
          </a:p>
        </p:txBody>
      </p:sp>
      <p:sp>
        <p:nvSpPr>
          <p:cNvPr id="1049440" name="矩形 122"/>
          <p:cNvSpPr/>
          <p:nvPr>
            <p:custDataLst>
              <p:tags r:id="rId8"/>
            </p:custDataLst>
          </p:nvPr>
        </p:nvSpPr>
        <p:spPr>
          <a:xfrm rot="204112">
            <a:off x="8317250" y="1900125"/>
            <a:ext cx="3256997" cy="1700746"/>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42" name="矩形 123"/>
          <p:cNvSpPr/>
          <p:nvPr>
            <p:custDataLst>
              <p:tags r:id="rId9"/>
            </p:custDataLst>
          </p:nvPr>
        </p:nvSpPr>
        <p:spPr>
          <a:xfrm>
            <a:off x="8321099" y="1900766"/>
            <a:ext cx="3256997" cy="170074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44" name="TextBox 2"/>
          <p:cNvSpPr txBox="1"/>
          <p:nvPr>
            <p:custDataLst>
              <p:tags r:id="rId10"/>
            </p:custDataLst>
          </p:nvPr>
        </p:nvSpPr>
        <p:spPr>
          <a:xfrm>
            <a:off x="8509073" y="2033567"/>
            <a:ext cx="2893544" cy="140420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3200" b="1" spc="150">
                <a:solidFill>
                  <a:srgbClr val="FFFFFF"/>
                </a:solidFill>
                <a:latin typeface="+mj-ea"/>
                <a:ea typeface="+mj-ea"/>
                <a:cs typeface="微软雅黑" panose="020b0503020204020204" charset="-122"/>
                <a:sym typeface="+mn-lt"/>
              </a:rPr>
              <a:t>优化存货管理</a:t>
            </a:r>
            <a:endParaRPr lang="zh-CN" altLang="en-US" sz="3200" b="1" spc="150">
              <a:solidFill>
                <a:srgbClr val="FFFFFF"/>
              </a:solidFill>
              <a:latin typeface="+mj-ea"/>
              <a:ea typeface="+mj-ea"/>
              <a:cs typeface="微软雅黑" panose="020b0503020204020204" charset="-122"/>
              <a:sym typeface="+mn-lt"/>
            </a:endParaRPr>
          </a:p>
        </p:txBody>
      </p:sp>
      <p:sp>
        <p:nvSpPr>
          <p:cNvPr id="1049446" name="矩形 89"/>
          <p:cNvSpPr/>
          <p:nvPr>
            <p:custDataLst>
              <p:tags r:id="rId11"/>
            </p:custDataLst>
          </p:nvPr>
        </p:nvSpPr>
        <p:spPr>
          <a:xfrm rot="204112">
            <a:off x="608400" y="4139130"/>
            <a:ext cx="3256997" cy="1700746"/>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48" name="矩形 90"/>
          <p:cNvSpPr/>
          <p:nvPr>
            <p:custDataLst>
              <p:tags r:id="rId12"/>
            </p:custDataLst>
          </p:nvPr>
        </p:nvSpPr>
        <p:spPr>
          <a:xfrm>
            <a:off x="612249" y="4139771"/>
            <a:ext cx="3256997" cy="170074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50" name="TextBox 2"/>
          <p:cNvSpPr txBox="1"/>
          <p:nvPr>
            <p:custDataLst>
              <p:tags r:id="rId13"/>
            </p:custDataLst>
          </p:nvPr>
        </p:nvSpPr>
        <p:spPr>
          <a:xfrm>
            <a:off x="800865" y="4272572"/>
            <a:ext cx="2893544" cy="140420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3200" b="1" spc="150">
                <a:solidFill>
                  <a:srgbClr val="FFFFFF"/>
                </a:solidFill>
                <a:latin typeface="+mj-ea"/>
                <a:ea typeface="+mj-ea"/>
                <a:cs typeface="微软雅黑" panose="020b0503020204020204" charset="-122"/>
                <a:sym typeface="+mn-lt"/>
              </a:rPr>
              <a:t>提高现金周转率</a:t>
            </a:r>
            <a:endParaRPr lang="zh-CN" altLang="en-US" sz="3200" b="1" spc="150">
              <a:solidFill>
                <a:srgbClr val="FFFFFF"/>
              </a:solidFill>
              <a:latin typeface="+mj-ea"/>
              <a:ea typeface="+mj-ea"/>
              <a:cs typeface="微软雅黑" panose="020b0503020204020204" charset="-122"/>
              <a:sym typeface="+mn-lt"/>
            </a:endParaRPr>
          </a:p>
        </p:txBody>
      </p:sp>
      <p:sp>
        <p:nvSpPr>
          <p:cNvPr id="1049452" name="矩形 111"/>
          <p:cNvSpPr/>
          <p:nvPr>
            <p:custDataLst>
              <p:tags r:id="rId14"/>
            </p:custDataLst>
          </p:nvPr>
        </p:nvSpPr>
        <p:spPr>
          <a:xfrm rot="204112">
            <a:off x="4462825" y="4139130"/>
            <a:ext cx="3256997" cy="1700746"/>
          </a:xfrm>
          <a:prstGeom prst="rect">
            <a:avLst/>
          </a:prstGeom>
          <a:solidFill>
            <a:schemeClr val="accent5">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54" name="矩形 112"/>
          <p:cNvSpPr/>
          <p:nvPr>
            <p:custDataLst>
              <p:tags r:id="rId15"/>
            </p:custDataLst>
          </p:nvPr>
        </p:nvSpPr>
        <p:spPr>
          <a:xfrm>
            <a:off x="4466674" y="4139771"/>
            <a:ext cx="3256997" cy="170074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30000"/>
              </a:lnSpc>
            </a:pPr>
            <a:endParaRPr lang="zh-CN" altLang="en-US"/>
          </a:p>
        </p:txBody>
      </p:sp>
      <p:sp>
        <p:nvSpPr>
          <p:cNvPr id="1049456" name="TextBox 2"/>
          <p:cNvSpPr txBox="1"/>
          <p:nvPr>
            <p:custDataLst>
              <p:tags r:id="rId16"/>
            </p:custDataLst>
          </p:nvPr>
        </p:nvSpPr>
        <p:spPr>
          <a:xfrm>
            <a:off x="4655931" y="4272572"/>
            <a:ext cx="2893544" cy="140420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3200" b="1" spc="150">
                <a:solidFill>
                  <a:srgbClr val="FFFFFF"/>
                </a:solidFill>
                <a:latin typeface="+mj-ea"/>
                <a:ea typeface="+mj-ea"/>
                <a:cs typeface="微软雅黑" panose="020b0503020204020204" charset="-122"/>
                <a:sym typeface="+mn-lt"/>
              </a:rPr>
              <a:t>加强短期债务管理</a:t>
            </a:r>
            <a:endParaRPr lang="zh-CN" altLang="en-US" sz="3200" b="1" spc="150">
              <a:solidFill>
                <a:srgbClr val="FFFFFF"/>
              </a:solidFill>
              <a:latin typeface="+mj-ea"/>
              <a:ea typeface="+mj-ea"/>
              <a:cs typeface="微软雅黑" panose="020b0503020204020204" charset="-122"/>
              <a:sym typeface="+mn-lt"/>
            </a:endParaRPr>
          </a:p>
        </p:txBody>
      </p:sp>
      <p:sp>
        <p:nvSpPr>
          <p:cNvPr id="1049458" name="矩形 8"/>
          <p:cNvSpPr/>
          <p:nvPr>
            <p:custDataLst>
              <p:tags r:id="rId17"/>
            </p:custDataLst>
          </p:nvPr>
        </p:nvSpPr>
        <p:spPr>
          <a:xfrm rot="204112">
            <a:off x="8317250" y="4139130"/>
            <a:ext cx="3256997" cy="1700746"/>
          </a:xfrm>
          <a:prstGeom prst="rect">
            <a:avLst/>
          </a:prstGeom>
          <a:solidFill>
            <a:schemeClr val="accent6">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60" name="矩形 9"/>
          <p:cNvSpPr/>
          <p:nvPr>
            <p:custDataLst>
              <p:tags r:id="rId18"/>
            </p:custDataLst>
          </p:nvPr>
        </p:nvSpPr>
        <p:spPr>
          <a:xfrm>
            <a:off x="8321099" y="4139771"/>
            <a:ext cx="3256997" cy="170074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30000"/>
              </a:lnSpc>
            </a:pPr>
            <a:endParaRPr lang="zh-CN" altLang="en-US"/>
          </a:p>
        </p:txBody>
      </p:sp>
      <p:sp>
        <p:nvSpPr>
          <p:cNvPr id="1049462" name="TextBox 2"/>
          <p:cNvSpPr txBox="1"/>
          <p:nvPr>
            <p:custDataLst>
              <p:tags r:id="rId19"/>
            </p:custDataLst>
          </p:nvPr>
        </p:nvSpPr>
        <p:spPr>
          <a:xfrm>
            <a:off x="8510356" y="4272572"/>
            <a:ext cx="2893544" cy="1404206"/>
          </a:xfrm>
          <a:prstGeom prst="rect">
            <a:avLst/>
          </a:prstGeom>
          <a:noFill/>
        </p:spPr>
        <p:txBody>
          <a:bodyPr wrap="square" bIns="46990" rtlCol="0" anchor="ctr" anchorCtr="0">
            <a:normAutofit fontScale="97222"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3600" b="1" spc="150">
                <a:solidFill>
                  <a:srgbClr val="FFFFFF"/>
                </a:solidFill>
                <a:latin typeface="+mj-ea"/>
                <a:ea typeface="+mj-ea"/>
                <a:cs typeface="微软雅黑" panose="020b0503020204020204" charset="-122"/>
                <a:sym typeface="+mn-lt"/>
              </a:rPr>
              <a:t>提高营运资本的流动性和效率</a:t>
            </a:r>
            <a:endParaRPr lang="zh-CN" altLang="en-US" sz="3600" b="1" spc="150">
              <a:solidFill>
                <a:srgbClr val="FFFFFF"/>
              </a:solidFill>
              <a:latin typeface="+mj-ea"/>
              <a:ea typeface="+mj-ea"/>
              <a:cs typeface="微软雅黑" panose="020b0503020204020204" charset="-122"/>
              <a:sym typeface="+mn-lt"/>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08" name="标题 2"/>
          <p:cNvSpPr>
            <a:spLocks noGrp="1"/>
          </p:cNvSpPr>
          <p:nvPr>
            <p:ph type="title" idx="1"/>
          </p:nvPr>
        </p:nvSpPr>
        <p:spPr/>
        <p:txBody>
          <a:bodyPr/>
          <a:lstStyle/>
          <a:p>
            <a:r>
              <a:rPr lang="zh-CN" altLang="en-US"/>
              <a:t>营运资本管理的绩效评估</a:t>
            </a:r>
            <a:endParaRPr lang="zh-CN" altLang="en-US"/>
          </a:p>
        </p:txBody>
      </p:sp>
      <p:sp>
        <p:nvSpPr>
          <p:cNvPr id="1049510" name="任意多边形: 形状 2"/>
          <p:cNvSpPr/>
          <p:nvPr>
            <p:custDataLst>
              <p:tags r:id="rId2"/>
            </p:custDataLst>
          </p:nvPr>
        </p:nvSpPr>
        <p:spPr>
          <a:xfrm rot="10800000">
            <a:off x="711775"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12" name="矩形 4"/>
          <p:cNvSpPr/>
          <p:nvPr>
            <p:custDataLst>
              <p:tags r:id="rId3"/>
            </p:custDataLst>
          </p:nvPr>
        </p:nvSpPr>
        <p:spPr>
          <a:xfrm>
            <a:off x="622352" y="4365314"/>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14" name="文本框 5"/>
          <p:cNvSpPr txBox="1"/>
          <p:nvPr>
            <p:custDataLst>
              <p:tags r:id="rId4"/>
            </p:custDataLst>
          </p:nvPr>
        </p:nvSpPr>
        <p:spPr>
          <a:xfrm>
            <a:off x="920429"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应付账款周转率：反映企业应付账款管理的效果</a:t>
            </a:r>
            <a:endParaRPr lang="zh-CN" altLang="en-US" spc="150">
              <a:solidFill>
                <a:schemeClr val="tx1">
                  <a:lumMod val="75000"/>
                  <a:lumOff val="25000"/>
                </a:schemeClr>
              </a:solidFill>
              <a:latin typeface="Arial" pitchFamily="34" charset="0"/>
              <a:ea typeface="微软雅黑"/>
              <a:sym typeface="+mn-ea"/>
            </a:endParaRPr>
          </a:p>
        </p:txBody>
      </p:sp>
      <p:sp>
        <p:nvSpPr>
          <p:cNvPr id="1049516" name="任意多边形: 形状 56"/>
          <p:cNvSpPr/>
          <p:nvPr>
            <p:custDataLst>
              <p:tags r:id="rId5"/>
            </p:custDataLst>
          </p:nvPr>
        </p:nvSpPr>
        <p:spPr>
          <a:xfrm rot="10800000">
            <a:off x="4418066"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518" name="矩形 57"/>
          <p:cNvSpPr/>
          <p:nvPr>
            <p:custDataLst>
              <p:tags r:id="rId6"/>
            </p:custDataLst>
          </p:nvPr>
        </p:nvSpPr>
        <p:spPr>
          <a:xfrm>
            <a:off x="4328643" y="4365314"/>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20" name="文本框 58"/>
          <p:cNvSpPr txBox="1"/>
          <p:nvPr>
            <p:custDataLst>
              <p:tags r:id="rId7"/>
            </p:custDataLst>
          </p:nvPr>
        </p:nvSpPr>
        <p:spPr>
          <a:xfrm>
            <a:off x="4626719"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a:sym typeface="+mn-ea"/>
              </a:rPr>
              <a:t>现金周转率：反映企业现金管理的效果</a:t>
            </a:r>
            <a:endParaRPr lang="zh-CN" altLang="en-US" spc="150">
              <a:solidFill>
                <a:schemeClr val="lt1">
                  <a:lumMod val="100000"/>
                </a:schemeClr>
              </a:solidFill>
              <a:latin typeface="Arial" pitchFamily="34" charset="0"/>
              <a:ea typeface="微软雅黑"/>
              <a:sym typeface="+mn-ea"/>
            </a:endParaRPr>
          </a:p>
        </p:txBody>
      </p:sp>
      <p:sp>
        <p:nvSpPr>
          <p:cNvPr id="1049522" name="任意多边形: 形状 60"/>
          <p:cNvSpPr/>
          <p:nvPr>
            <p:custDataLst>
              <p:tags r:id="rId8"/>
            </p:custDataLst>
          </p:nvPr>
        </p:nvSpPr>
        <p:spPr>
          <a:xfrm rot="10800000">
            <a:off x="8123723"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24" name="矩形 61"/>
          <p:cNvSpPr/>
          <p:nvPr>
            <p:custDataLst>
              <p:tags r:id="rId9"/>
            </p:custDataLst>
          </p:nvPr>
        </p:nvSpPr>
        <p:spPr>
          <a:xfrm>
            <a:off x="8034934" y="4365314"/>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26" name="文本框 62"/>
          <p:cNvSpPr txBox="1"/>
          <p:nvPr>
            <p:custDataLst>
              <p:tags r:id="rId10"/>
            </p:custDataLst>
          </p:nvPr>
        </p:nvSpPr>
        <p:spPr>
          <a:xfrm>
            <a:off x="8333010"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营运资本管理绩效评估：综合以上指标对企业营运资本管理进行综合评估</a:t>
            </a:r>
            <a:endParaRPr lang="zh-CN" altLang="en-US" spc="150">
              <a:solidFill>
                <a:schemeClr val="tx1">
                  <a:lumMod val="75000"/>
                  <a:lumOff val="25000"/>
                </a:schemeClr>
              </a:solidFill>
              <a:latin typeface="Arial" pitchFamily="34" charset="0"/>
              <a:ea typeface="微软雅黑"/>
              <a:sym typeface="+mn-ea"/>
            </a:endParaRPr>
          </a:p>
        </p:txBody>
      </p:sp>
      <p:sp>
        <p:nvSpPr>
          <p:cNvPr id="1049528" name="任意多边形: 形状 64"/>
          <p:cNvSpPr/>
          <p:nvPr>
            <p:custDataLst>
              <p:tags r:id="rId11"/>
            </p:custDataLst>
          </p:nvPr>
        </p:nvSpPr>
        <p:spPr>
          <a:xfrm rot="10800000">
            <a:off x="697189"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530" name="矩形 65"/>
          <p:cNvSpPr/>
          <p:nvPr>
            <p:custDataLst>
              <p:tags r:id="rId12"/>
            </p:custDataLst>
          </p:nvPr>
        </p:nvSpPr>
        <p:spPr>
          <a:xfrm>
            <a:off x="608400" y="1864645"/>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32" name="文本框 66"/>
          <p:cNvSpPr txBox="1"/>
          <p:nvPr>
            <p:custDataLst>
              <p:tags r:id="rId13"/>
            </p:custDataLst>
          </p:nvPr>
        </p:nvSpPr>
        <p:spPr>
          <a:xfrm>
            <a:off x="906476"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a:sym typeface="+mn-ea"/>
              </a:rPr>
              <a:t>营运资本周转率：衡量企业营运资本管理效率的重要指标</a:t>
            </a:r>
            <a:endParaRPr lang="zh-CN" altLang="en-US" spc="150">
              <a:solidFill>
                <a:schemeClr val="lt1">
                  <a:lumMod val="100000"/>
                </a:schemeClr>
              </a:solidFill>
              <a:latin typeface="Arial" pitchFamily="34" charset="0"/>
              <a:ea typeface="微软雅黑"/>
              <a:sym typeface="+mn-ea"/>
            </a:endParaRPr>
          </a:p>
        </p:txBody>
      </p:sp>
      <p:sp>
        <p:nvSpPr>
          <p:cNvPr id="1049534" name="任意多边形: 形状 68"/>
          <p:cNvSpPr/>
          <p:nvPr>
            <p:custDataLst>
              <p:tags r:id="rId14"/>
            </p:custDataLst>
          </p:nvPr>
        </p:nvSpPr>
        <p:spPr>
          <a:xfrm rot="10800000">
            <a:off x="4403479"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36" name="矩形 69"/>
          <p:cNvSpPr/>
          <p:nvPr>
            <p:custDataLst>
              <p:tags r:id="rId15"/>
            </p:custDataLst>
          </p:nvPr>
        </p:nvSpPr>
        <p:spPr>
          <a:xfrm>
            <a:off x="4314057" y="1864645"/>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38" name="文本框 70"/>
          <p:cNvSpPr txBox="1"/>
          <p:nvPr>
            <p:custDataLst>
              <p:tags r:id="rId16"/>
            </p:custDataLst>
          </p:nvPr>
        </p:nvSpPr>
        <p:spPr>
          <a:xfrm>
            <a:off x="4612133"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应收账款周转率：反映企业应收账款管理的效果</a:t>
            </a:r>
            <a:endParaRPr lang="zh-CN" altLang="en-US" spc="150">
              <a:solidFill>
                <a:schemeClr val="tx1">
                  <a:lumMod val="75000"/>
                  <a:lumOff val="25000"/>
                </a:schemeClr>
              </a:solidFill>
              <a:latin typeface="Arial" pitchFamily="34" charset="0"/>
              <a:ea typeface="微软雅黑"/>
              <a:sym typeface="+mn-ea"/>
            </a:endParaRPr>
          </a:p>
        </p:txBody>
      </p:sp>
      <p:sp>
        <p:nvSpPr>
          <p:cNvPr id="1049540" name="任意多边形: 形状 72"/>
          <p:cNvSpPr/>
          <p:nvPr>
            <p:custDataLst>
              <p:tags r:id="rId17"/>
            </p:custDataLst>
          </p:nvPr>
        </p:nvSpPr>
        <p:spPr>
          <a:xfrm rot="10800000">
            <a:off x="8109770"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542" name="矩形 73"/>
          <p:cNvSpPr/>
          <p:nvPr>
            <p:custDataLst>
              <p:tags r:id="rId18"/>
            </p:custDataLst>
          </p:nvPr>
        </p:nvSpPr>
        <p:spPr>
          <a:xfrm>
            <a:off x="8020347" y="1864645"/>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44" name="文本框 74"/>
          <p:cNvSpPr txBox="1"/>
          <p:nvPr>
            <p:custDataLst>
              <p:tags r:id="rId19"/>
            </p:custDataLst>
          </p:nvPr>
        </p:nvSpPr>
        <p:spPr>
          <a:xfrm>
            <a:off x="8318424"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a:sym typeface="+mn-ea"/>
              </a:rPr>
              <a:t>存货周转率：反映企业存货管理的效果</a:t>
            </a:r>
            <a:endParaRPr lang="zh-CN" altLang="en-US" spc="150">
              <a:solidFill>
                <a:schemeClr val="lt1">
                  <a:lumMod val="100000"/>
                </a:schemeClr>
              </a:solidFill>
              <a:latin typeface="Arial" pitchFamily="34" charset="0"/>
              <a:ea typeface="微软雅黑"/>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90" name="文本占位符 3"/>
          <p:cNvSpPr>
            <a:spLocks noGrp="1"/>
          </p:cNvSpPr>
          <p:nvPr>
            <p:ph type="body" idx="2"/>
            <p:custDataLst>
              <p:tags r:id="rId2"/>
            </p:custDataLst>
          </p:nvPr>
        </p:nvSpPr>
        <p:spPr/>
        <p:txBody>
          <a:bodyPr/>
          <a:lstStyle/>
          <a:p>
            <a:r>
              <a:rPr lang="zh-CN" altLang="en-US"/>
              <a:t>第 四 章</a:t>
            </a:r>
            <a:endParaRPr lang="zh-CN" altLang="en-US"/>
          </a:p>
        </p:txBody>
      </p:sp>
      <p:sp>
        <p:nvSpPr>
          <p:cNvPr id="1049592" name="标题 4"/>
          <p:cNvSpPr>
            <a:spLocks noGrp="1"/>
          </p:cNvSpPr>
          <p:nvPr>
            <p:ph type="title" idx="1"/>
            <p:custDataLst>
              <p:tags r:id="rId3"/>
            </p:custDataLst>
          </p:nvPr>
        </p:nvSpPr>
        <p:spPr/>
        <p:txBody>
          <a:bodyPr/>
          <a:lstStyle/>
          <a:p>
            <a:r>
              <a:rPr lang="zh-CN" altLang="en-US"/>
              <a:t>营运资本的融资方式</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686" name="标题 2"/>
          <p:cNvSpPr>
            <a:spLocks noGrp="1"/>
          </p:cNvSpPr>
          <p:nvPr>
            <p:ph type="title" idx="1"/>
          </p:nvPr>
        </p:nvSpPr>
        <p:spPr/>
        <p:txBody>
          <a:bodyPr/>
          <a:lstStyle/>
          <a:p>
            <a:r>
              <a:rPr lang="zh-CN" altLang="en-US"/>
              <a:t>短期融资方式</a:t>
            </a:r>
            <a:endParaRPr lang="zh-CN" altLang="en-US"/>
          </a:p>
        </p:txBody>
      </p:sp>
      <p:sp>
        <p:nvSpPr>
          <p:cNvPr id="1049688"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银行贷款：企业向银行申请短期贷款用于补充营运资本</a:t>
            </a:r>
            <a:endParaRPr lang="zh-CN" altLang="en-US" sz="1200" spc="150">
              <a:solidFill>
                <a:schemeClr val="tx1">
                  <a:lumMod val="85000"/>
                  <a:lumOff val="15000"/>
                </a:schemeClr>
              </a:solidFill>
              <a:latin typeface="+mn-ea"/>
              <a:sym typeface="+mn-ea"/>
            </a:endParaRPr>
          </a:p>
        </p:txBody>
      </p:sp>
      <p:sp>
        <p:nvSpPr>
          <p:cNvPr id="1049690"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92"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94"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商业信用：企业通过赊购、预付等方式从供应商处获得短期融资</a:t>
            </a:r>
            <a:endParaRPr lang="zh-CN" altLang="en-US" sz="1200" spc="150">
              <a:solidFill>
                <a:schemeClr val="tx1">
                  <a:lumMod val="85000"/>
                  <a:lumOff val="15000"/>
                </a:schemeClr>
              </a:solidFill>
              <a:latin typeface="+mn-ea"/>
              <a:sym typeface="+mn-ea"/>
            </a:endParaRPr>
          </a:p>
        </p:txBody>
      </p:sp>
      <p:sp>
        <p:nvSpPr>
          <p:cNvPr id="1049696"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98"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700"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应收账款融资：企业将应收账款作为抵押从金融机构获得短期融资</a:t>
            </a:r>
            <a:endParaRPr lang="zh-CN" altLang="en-US" sz="1200" spc="150">
              <a:solidFill>
                <a:schemeClr val="tx1">
                  <a:lumMod val="85000"/>
                  <a:lumOff val="15000"/>
                </a:schemeClr>
              </a:solidFill>
              <a:latin typeface="+mn-ea"/>
              <a:sym typeface="+mn-ea"/>
            </a:endParaRPr>
          </a:p>
        </p:txBody>
      </p:sp>
      <p:sp>
        <p:nvSpPr>
          <p:cNvPr id="1049702"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704"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706"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短期债券：企业发行短期债券从投资者处获得短期融资</a:t>
            </a:r>
            <a:endParaRPr lang="zh-CN" altLang="en-US" sz="1200" spc="150">
              <a:solidFill>
                <a:schemeClr val="tx1">
                  <a:lumMod val="85000"/>
                  <a:lumOff val="15000"/>
                </a:schemeClr>
              </a:solidFill>
              <a:latin typeface="+mn-ea"/>
              <a:sym typeface="+mn-ea"/>
            </a:endParaRPr>
          </a:p>
        </p:txBody>
      </p:sp>
      <p:sp>
        <p:nvSpPr>
          <p:cNvPr id="1049708"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710"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https://d.book118.com/688056030130006033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61.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5*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5*l_h_i*1_1_2"/>
  <p:tag name="KSO_WM_UNIT_INDEX" val="1_1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5*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 name="KSO_WM_UNIT_VALUE" val="12"/>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5*l_h_i*1_2_1"/>
  <p:tag name="KSO_WM_UNIT_INDEX" val="1_2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5*l_h_i*1_2_2"/>
  <p:tag name="KSO_WM_UNIT_INDEX" val="1_2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5*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5*l_h_i*1_3_1"/>
  <p:tag name="KSO_WM_UNIT_INDEX" val="1_3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5*l_h_i*1_3_2"/>
  <p:tag name="KSO_WM_UNIT_INDEX" val="1_3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5*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5*l_h_i*1_4_1"/>
  <p:tag name="KSO_WM_UNIT_INDEX" val="1_4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5*l_h_i*1_4_2"/>
  <p:tag name="KSO_WM_UNIT_INDEX" val="1_4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5*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 name="KSO_WM_UNIT_VALUE" val="12"/>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9"/>
  <p:tag name="KSO_WM_UNIT_HIGHLIGHT" val="0"/>
  <p:tag name="KSO_WM_UNIT_ID" val="diagram20231366_5*l_h_i*1_5_1"/>
  <p:tag name="KSO_WM_UNIT_INDEX" val="1_5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9"/>
  <p:tag name="KSO_WM_UNIT_HIGHLIGHT" val="0"/>
  <p:tag name="KSO_WM_UNIT_ID" val="diagram20231366_5*l_h_i*1_5_2"/>
  <p:tag name="KSO_WM_UNIT_INDEX" val="1_5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5*l_h_a*1_5_1"/>
  <p:tag name="KSO_WM_UNIT_INDEX" val="1_5_1"/>
  <p:tag name="KSO_WM_UNIT_ISCONTENTSTITLE" val="0"/>
  <p:tag name="KSO_WM_UNIT_ISNUMDGMTITLE" val="0"/>
  <p:tag name="KSO_WM_UNIT_LAYERLEVEL" val="1_1_1"/>
  <p:tag name="KSO_WM_UNIT_NOCLEAR" val="0"/>
  <p:tag name="KSO_WM_UNIT_PRESET_TEXT" val="添加标题"/>
  <p:tag name="KSO_WM_UNIT_TYPE" val="l_h_a"/>
  <p:tag name="KSO_WM_UNIT_VALUE" val="12"/>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10"/>
  <p:tag name="KSO_WM_UNIT_HIGHLIGHT" val="0"/>
  <p:tag name="KSO_WM_UNIT_ID" val="diagram20231366_5*l_h_i*1_6_2"/>
  <p:tag name="KSO_WM_UNIT_INDEX" val="1_6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10"/>
  <p:tag name="KSO_WM_UNIT_HIGHLIGHT" val="0"/>
  <p:tag name="KSO_WM_UNIT_ID" val="diagram20231366_5*l_h_i*1_6_1"/>
  <p:tag name="KSO_WM_UNIT_INDEX" val="1_6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5*l_h_a*1_6_1"/>
  <p:tag name="KSO_WM_UNIT_INDEX" val="1_6_1"/>
  <p:tag name="KSO_WM_UNIT_ISCONTENTSTITLE" val="0"/>
  <p:tag name="KSO_WM_UNIT_ISNUMDGMTITLE" val="0"/>
  <p:tag name="KSO_WM_UNIT_LAYERLEVEL" val="1_1_1"/>
  <p:tag name="KSO_WM_UNIT_NOCLEAR" val="0"/>
  <p:tag name="KSO_WM_UNIT_PRESET_TEXT" val="添加标题"/>
  <p:tag name="KSO_WM_UNIT_TYPE" val="l_h_a"/>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1"/>
  <p:tag name="KSO_WM_UNIT_INDEX" val="1_4_1"/>
  <p:tag name="KSO_WM_UNIT_LAYERLEVEL" val="1_1_1"/>
  <p:tag name="KSO_WM_UNIT_LINE_FORE_SCHEMECOLOR_INDEX" val="7"/>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2"/>
  <p:tag name="KSO_WM_UNIT_INDEX" val="1_4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1"/>
  <p:tag name="KSO_WM_UNIT_INDEX" val="1_5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2"/>
  <p:tag name="KSO_WM_UNIT_INDEX" val="1_5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1"/>
  <p:tag name="KSO_WM_UNIT_INDEX" val="1_6_1"/>
  <p:tag name="KSO_WM_UNIT_LAYERLEVEL" val="1_1_1"/>
  <p:tag name="KSO_WM_UNIT_LINE_FORE_SCHEMECOLOR_INDEX" val="7"/>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2"/>
  <p:tag name="KSO_WM_UNIT_INDEX" val="1_6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1"/>
  <p:tag name="KSO_WM_UNIT_INDEX" val="1_1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2"/>
  <p:tag name="KSO_WM_UNIT_INDEX" val="1_1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1"/>
  <p:tag name="KSO_WM_UNIT_INDEX" val="1_2_1"/>
  <p:tag name="KSO_WM_UNIT_LAYERLEVEL" val="1_1_1"/>
  <p:tag name="KSO_WM_UNIT_LINE_FORE_SCHEMECOLOR_INDEX" val="7"/>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2"/>
  <p:tag name="KSO_WM_UNIT_INDEX" val="1_2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1"/>
  <p:tag name="KSO_WM_UNIT_INDEX" val="1_3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2"/>
  <p:tag name="KSO_WM_UNIT_INDEX" val="1_3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16.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2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微软雅黑</vt:lpstr>
      <vt:lpstr>Wingdings</vt:lpstr>
      <vt:lpstr>Calibri Light</vt:lpstr>
      <vt:lpstr>Office Theme</vt:lpstr>
      <vt:lpstr>营运资本</vt:lpstr>
      <vt:lpstr>目录</vt:lpstr>
      <vt:lpstr>单击添加章节标题</vt:lpstr>
      <vt:lpstr>营运资本的定义</vt:lpstr>
      <vt:lpstr>营运资本的定义和作用</vt:lpstr>
      <vt:lpstr>营运资本的构成要素</vt:lpstr>
      <vt:lpstr>营运资本的管理</vt:lpstr>
      <vt:lpstr>营运资本管理的目标</vt:lpstr>
      <vt:lpstr>营运资本管理的策略</vt:lpstr>
      <vt:lpstr>营运资本管理的绩效评估</vt:lpstr>
      <vt:lpstr>营运资本的融资方式</vt:lpstr>
      <vt:lpstr>短期融资方式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2024-09-11T22:58:35.236</cp:lastPrinted>
  <dcterms:created xsi:type="dcterms:W3CDTF">2024-09-11T14:58:35Z</dcterms:created>
  <dcterms:modified xsi:type="dcterms:W3CDTF">2024-09-11T14:58:37Z</dcterms:modified>
</cp:coreProperties>
</file>