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32652D-0C19-49D1-B93D-4D95674D34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D0A2CE-7E43-4DD3-AA11-C92AE836C3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FF8A64-9C4B-4EB1-BB7E-ABA4034A8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54E001-0E0A-441B-ACD6-FD9FAFDF8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3E52CF-DD2C-4110-81C5-89B4333F2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38FBBD-BDA8-44D5-8DC9-D2179ABFA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7286D3A-FB69-4C4A-A954-6377FF0ED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10D001-54F9-43E4-A7D2-C5E87AA9F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43D370-FB59-434C-B56C-7114F43F8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39FB3-F4E3-4BE9-856F-C9A9D32AE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CE332F-6817-48C0-AC4E-AB19F8093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54">
            <a:extLst>
              <a:ext uri="{FF2B5EF4-FFF2-40B4-BE49-F238E27FC236}">
                <a16:creationId xmlns:a16="http://schemas.microsoft.com/office/drawing/2014/main" id="{B58F51AF-4BC7-9EDC-9BEF-3C05AF1B0A47}"/>
              </a:ext>
            </a:extLst>
          </p:cNvPr>
          <p:cNvGrpSpPr/>
          <p:nvPr userDrawn="1"/>
        </p:nvGrpSpPr>
        <p:grpSpPr>
          <a:xfrm>
            <a:off x="8087710" y="2026920"/>
            <a:ext cx="3443800" cy="3537481"/>
            <a:chOff x="5854675" y="3359758"/>
            <a:chExt cx="305647" cy="305644"/>
          </a:xfrm>
        </p:grpSpPr>
        <p:grpSp>
          <p:nvGrpSpPr>
            <p:cNvPr id="10" name="组合 55">
              <a:extLst>
                <a:ext uri="{FF2B5EF4-FFF2-40B4-BE49-F238E27FC236}">
                  <a16:creationId xmlns:a16="http://schemas.microsoft.com/office/drawing/2014/main" id="{BBC63AEE-C475-2CCC-EC0A-62381AFA407F}"/>
                </a:ext>
              </a:extLst>
            </p:cNvPr>
            <p:cNvGrpSpPr/>
            <p:nvPr/>
          </p:nvGrpSpPr>
          <p:grpSpPr>
            <a:xfrm>
              <a:off x="5854675" y="3359758"/>
              <a:ext cx="305647" cy="305644"/>
              <a:chOff x="1517330" y="1125257"/>
              <a:chExt cx="2204282" cy="2204282"/>
            </a:xfrm>
          </p:grpSpPr>
          <p:sp>
            <p:nvSpPr>
              <p:cNvPr id="12" name="椭圆 57">
                <a:extLst>
                  <a:ext uri="{FF2B5EF4-FFF2-40B4-BE49-F238E27FC236}">
                    <a16:creationId xmlns:a16="http://schemas.microsoft.com/office/drawing/2014/main" id="{96543A38-02E2-B211-7269-53797B4486C9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59">
                <a:extLst>
                  <a:ext uri="{FF2B5EF4-FFF2-40B4-BE49-F238E27FC236}">
                    <a16:creationId xmlns:a16="http://schemas.microsoft.com/office/drawing/2014/main" id="{0D080517-06EB-F1AC-8549-71DD9B7EB268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D60229B-2C9B-30C0-2EC4-CE4E51CB9612}"/>
                </a:ext>
              </a:extLst>
            </p:cNvPr>
            <p:cNvSpPr/>
            <p:nvPr/>
          </p:nvSpPr>
          <p:spPr bwMode="auto">
            <a:xfrm>
              <a:off x="5894000" y="3469636"/>
              <a:ext cx="238307" cy="96206"/>
            </a:xfrm>
            <a:custGeom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06403712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C1DA35-ABDB-4E6C-E630-E3963AD8463F}"/>
              </a:ext>
            </a:extLst>
          </p:cNvPr>
          <p:cNvSpPr/>
          <p:nvPr/>
        </p:nvSpPr>
        <p:spPr>
          <a:xfrm>
            <a:off x="0" y="0"/>
            <a:ext cx="12191999" cy="3449665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B31E2-8FE5-4A07-7349-007F5891201D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785195-CB06-5ABC-CB48-F2E03FB12A05}"/>
              </a:ext>
            </a:extLst>
          </p:cNvPr>
          <p:cNvGrpSpPr/>
          <p:nvPr/>
        </p:nvGrpSpPr>
        <p:grpSpPr>
          <a:xfrm>
            <a:off x="497177" y="2340083"/>
            <a:ext cx="3201841" cy="480518"/>
            <a:chOff x="5717435" y="5325094"/>
            <a:chExt cx="2942245" cy="435525"/>
          </a:xfrm>
        </p:grpSpPr>
        <p:grpSp>
          <p:nvGrpSpPr>
            <p:cNvPr id="6" name="组合 33">
              <a:extLst>
                <a:ext uri="{FF2B5EF4-FFF2-40B4-BE49-F238E27FC236}">
                  <a16:creationId xmlns:a16="http://schemas.microsoft.com/office/drawing/2014/main" id="{6FB13F68-8847-C87D-A174-E024DD824A96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33" name="组合 34">
                <a:extLst>
                  <a:ext uri="{FF2B5EF4-FFF2-40B4-BE49-F238E27FC236}">
                    <a16:creationId xmlns:a16="http://schemas.microsoft.com/office/drawing/2014/main" id="{5A1F50A9-2268-5D8E-4F19-AAA9A0016A7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5" name="椭圆 36">
                  <a:extLst>
                    <a:ext uri="{FF2B5EF4-FFF2-40B4-BE49-F238E27FC236}">
                      <a16:creationId xmlns:a16="http://schemas.microsoft.com/office/drawing/2014/main" id="{5631764A-25A5-6DC5-429E-1A02AB7BD6F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椭圆 37">
                  <a:extLst>
                    <a:ext uri="{FF2B5EF4-FFF2-40B4-BE49-F238E27FC236}">
                      <a16:creationId xmlns:a16="http://schemas.microsoft.com/office/drawing/2014/main" id="{4B8DAF11-52B0-CA35-4D33-6D87720E082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4" name="Freeform 44">
                <a:extLst>
                  <a:ext uri="{FF2B5EF4-FFF2-40B4-BE49-F238E27FC236}">
                    <a16:creationId xmlns:a16="http://schemas.microsoft.com/office/drawing/2014/main" id="{2D61A911-D06E-0DAB-569D-139DB80DF8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" name="组合 38">
              <a:extLst>
                <a:ext uri="{FF2B5EF4-FFF2-40B4-BE49-F238E27FC236}">
                  <a16:creationId xmlns:a16="http://schemas.microsoft.com/office/drawing/2014/main" id="{6AA189ED-00DD-9C1D-E5E6-49E875D5ACA6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29" name="组合 39">
                <a:extLst>
                  <a:ext uri="{FF2B5EF4-FFF2-40B4-BE49-F238E27FC236}">
                    <a16:creationId xmlns:a16="http://schemas.microsoft.com/office/drawing/2014/main" id="{D7EDA1DF-9A9A-F76B-BB79-C7F1121C0C20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1" name="椭圆 41">
                  <a:extLst>
                    <a:ext uri="{FF2B5EF4-FFF2-40B4-BE49-F238E27FC236}">
                      <a16:creationId xmlns:a16="http://schemas.microsoft.com/office/drawing/2014/main" id="{AE7E70BC-BAB8-D996-6907-E0740A0DE1A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2" name="椭圆 42">
                  <a:extLst>
                    <a:ext uri="{FF2B5EF4-FFF2-40B4-BE49-F238E27FC236}">
                      <a16:creationId xmlns:a16="http://schemas.microsoft.com/office/drawing/2014/main" id="{9AB5EB87-4474-A1A2-D49E-9E27E33B7AE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72F7816A-549D-AB4D-A232-B48714F63A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43">
              <a:extLst>
                <a:ext uri="{FF2B5EF4-FFF2-40B4-BE49-F238E27FC236}">
                  <a16:creationId xmlns:a16="http://schemas.microsoft.com/office/drawing/2014/main" id="{6E45D2FB-3412-E085-C637-6B280A7220FD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25" name="组合 44">
                <a:extLst>
                  <a:ext uri="{FF2B5EF4-FFF2-40B4-BE49-F238E27FC236}">
                    <a16:creationId xmlns:a16="http://schemas.microsoft.com/office/drawing/2014/main" id="{6980957E-98D8-CCD5-C9C2-6B1479C1260C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7" name="椭圆 46">
                  <a:extLst>
                    <a:ext uri="{FF2B5EF4-FFF2-40B4-BE49-F238E27FC236}">
                      <a16:creationId xmlns:a16="http://schemas.microsoft.com/office/drawing/2014/main" id="{9365D7EF-64B4-59E4-64B6-944DEB3CC92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椭圆 47">
                  <a:extLst>
                    <a:ext uri="{FF2B5EF4-FFF2-40B4-BE49-F238E27FC236}">
                      <a16:creationId xmlns:a16="http://schemas.microsoft.com/office/drawing/2014/main" id="{94510835-D351-E81C-89CC-D5CFF12588E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6" name="Freeform 45">
                <a:extLst>
                  <a:ext uri="{FF2B5EF4-FFF2-40B4-BE49-F238E27FC236}">
                    <a16:creationId xmlns:a16="http://schemas.microsoft.com/office/drawing/2014/main" id="{D6ECCD9D-6037-D023-42C3-5D2B6D8228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" name="组合 48">
              <a:extLst>
                <a:ext uri="{FF2B5EF4-FFF2-40B4-BE49-F238E27FC236}">
                  <a16:creationId xmlns:a16="http://schemas.microsoft.com/office/drawing/2014/main" id="{0619E397-05A3-5C09-CA0F-868F09CC11AE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16" name="组合 49">
                <a:extLst>
                  <a:ext uri="{FF2B5EF4-FFF2-40B4-BE49-F238E27FC236}">
                    <a16:creationId xmlns:a16="http://schemas.microsoft.com/office/drawing/2014/main" id="{2557723A-2E27-DEBE-B895-F8B3C5C802F2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3" name="椭圆 51">
                  <a:extLst>
                    <a:ext uri="{FF2B5EF4-FFF2-40B4-BE49-F238E27FC236}">
                      <a16:creationId xmlns:a16="http://schemas.microsoft.com/office/drawing/2014/main" id="{5C323B44-3890-D8CC-A379-AAAD8399A06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椭圆 52">
                  <a:extLst>
                    <a:ext uri="{FF2B5EF4-FFF2-40B4-BE49-F238E27FC236}">
                      <a16:creationId xmlns:a16="http://schemas.microsoft.com/office/drawing/2014/main" id="{EE0AE2D5-97B0-EE02-1EC8-F77B61D52E4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" name="Freeform 39">
                <a:extLst>
                  <a:ext uri="{FF2B5EF4-FFF2-40B4-BE49-F238E27FC236}">
                    <a16:creationId xmlns:a16="http://schemas.microsoft.com/office/drawing/2014/main" id="{835AE063-5071-3EBC-EC5D-C048247B4C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1" name="组合 54">
              <a:extLst>
                <a:ext uri="{FF2B5EF4-FFF2-40B4-BE49-F238E27FC236}">
                  <a16:creationId xmlns:a16="http://schemas.microsoft.com/office/drawing/2014/main" id="{9EA03B4A-67E4-C8F7-6010-488D2EF38201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12" name="组合 55">
                <a:extLst>
                  <a:ext uri="{FF2B5EF4-FFF2-40B4-BE49-F238E27FC236}">
                    <a16:creationId xmlns:a16="http://schemas.microsoft.com/office/drawing/2014/main" id="{FCBA4A79-10F0-C36B-882D-842F8E8CE082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14" name="椭圆 57">
                  <a:extLst>
                    <a:ext uri="{FF2B5EF4-FFF2-40B4-BE49-F238E27FC236}">
                      <a16:creationId xmlns:a16="http://schemas.microsoft.com/office/drawing/2014/main" id="{7381DAFC-BB2A-DD23-D0A3-4BF6A0F422C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" name="椭圆 59">
                  <a:extLst>
                    <a:ext uri="{FF2B5EF4-FFF2-40B4-BE49-F238E27FC236}">
                      <a16:creationId xmlns:a16="http://schemas.microsoft.com/office/drawing/2014/main" id="{6ADFE2EE-49D0-C8B6-90DB-E3779CC71C7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" name="KSO_Shape">
                <a:extLst>
                  <a:ext uri="{FF2B5EF4-FFF2-40B4-BE49-F238E27FC236}">
                    <a16:creationId xmlns:a16="http://schemas.microsoft.com/office/drawing/2014/main" id="{CD59BBC1-4E1F-3413-E23F-4C338A4468B5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37" name="Freeform 5">
            <a:extLst>
              <a:ext uri="{FF2B5EF4-FFF2-40B4-BE49-F238E27FC236}">
                <a16:creationId xmlns:a16="http://schemas.microsoft.com/office/drawing/2014/main" id="{E796EC15-7589-D5C2-A998-A62528A67B5C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CA41E774-A837-4C04-63AB-16CE257EAB51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8F9E42C8-EEEB-99C2-BDE8-D88E9FCEE7A4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0" name="Freeform 8">
            <a:extLst>
              <a:ext uri="{FF2B5EF4-FFF2-40B4-BE49-F238E27FC236}">
                <a16:creationId xmlns:a16="http://schemas.microsoft.com/office/drawing/2014/main" id="{C0154D75-BD44-CC7A-EE15-6DD119E4CC83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8BBC6A53-56EB-F316-DCFB-5E82329FECE0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Freeform 10">
            <a:extLst>
              <a:ext uri="{FF2B5EF4-FFF2-40B4-BE49-F238E27FC236}">
                <a16:creationId xmlns:a16="http://schemas.microsoft.com/office/drawing/2014/main" id="{1F9D39CB-0602-0BE8-A28A-67C31B6BB70C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D673A135-1AB3-EBDD-2FBC-6CE6F8842866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Freeform 12">
            <a:extLst>
              <a:ext uri="{FF2B5EF4-FFF2-40B4-BE49-F238E27FC236}">
                <a16:creationId xmlns:a16="http://schemas.microsoft.com/office/drawing/2014/main" id="{F8EA7B1C-F951-A730-F2E7-B64BC5612EA2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id="{9DF64ED7-962A-81AC-80B4-A4644335C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7" name="Freeform 14">
            <a:extLst>
              <a:ext uri="{FF2B5EF4-FFF2-40B4-BE49-F238E27FC236}">
                <a16:creationId xmlns:a16="http://schemas.microsoft.com/office/drawing/2014/main" id="{9AB9F532-F154-B5B7-3D78-C3EB44644F8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8" name="Freeform 15">
            <a:extLst>
              <a:ext uri="{FF2B5EF4-FFF2-40B4-BE49-F238E27FC236}">
                <a16:creationId xmlns:a16="http://schemas.microsoft.com/office/drawing/2014/main" id="{F775B8C1-B24A-515B-BD55-1D29986E8BFE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6" name="Freeform 16">
            <a:extLst>
              <a:ext uri="{FF2B5EF4-FFF2-40B4-BE49-F238E27FC236}">
                <a16:creationId xmlns:a16="http://schemas.microsoft.com/office/drawing/2014/main" id="{2667DBB5-4C7D-66ED-1DD9-9C403F9D8C7C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06661" y="3844921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鼻过敏患者的心理社会影响</a:t>
            </a:r>
            <a:endParaRPr lang="en-US" altLang="zh-CN" sz="4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鼻过敏概述
 心理社会影响定义
 鼻过敏症状对生活的影响
 患者心理压力的来源
 社会支持的重要性
 心理干预方式探讨
 现有研究概述
 总结与展望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鼻过敏概述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鼻过敏患者的心理社会影响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鼻过敏概述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鼻过敏的定义与症状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1.鼻过敏是一种免疫系统对空气中过敏原的反应，导致鼻腔炎症和充血。</a:t>
            </a:r>
          </a:p>
          <a:p>
            <a:r>
              <a:t>2.常见症状包括鼻塞、流涕、喷嚏和鼻腔瘙痒。</a:t>
            </a:r>
          </a:p>
          <a:p>
            <a:r>
              <a:t>3.鼻过敏的症状与感冒相似，但持续时间更长，且无发热、身体酸痛等其他症状。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鼻过敏的流行病学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1.鼻过敏的患病率在全球范围内呈上升趋势，与环境因素和生活方式有关。</a:t>
            </a:r>
          </a:p>
          <a:p>
            <a:r>
              <a:t>2.在工业化国家和地区，由于空气污染和室内环境因素，鼻过敏的发病率更高。</a:t>
            </a:r>
          </a:p>
          <a:p>
            <a:r>
              <a:t>3.儿童鼻过敏的患病率高于成人，需要重视早期诊断和治疗。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鼻过敏概述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鼻过敏的诊断与鉴别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1.鼻过敏的诊断主要依据症状和体征，以及过敏原皮肤试验或血液检测。</a:t>
            </a:r>
          </a:p>
          <a:p>
            <a:r>
              <a:t>2.需要与鼻窦炎、感冒等其他鼻腔疾病进行鉴别。</a:t>
            </a:r>
          </a:p>
          <a:p>
            <a:r>
              <a:t>3.长期的鼻过敏症状可能导致哮喘、睡眠障碍等并发症，需要及时诊治。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鼻过敏的治疗与管理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1.鼻过敏的治疗包括避免接触过敏原、药物治疗和免疫治疗等。</a:t>
            </a:r>
          </a:p>
          <a:p>
            <a:r>
              <a:t>2.药物治疗主要包括抗组胺药、激素类药物和减充血剂等。</a:t>
            </a:r>
          </a:p>
          <a:p>
            <a:r>
              <a:t>3.免疫治疗通过逐渐暴露于过敏原，降低过敏反应，适用于部分严重鼻过敏患者。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鼻过敏概述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鼻过敏对患者的心理社会影响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1.鼻过敏症状可能影响患者的日常生活、学习和工作，导致生活质量下降。</a:t>
            </a:r>
          </a:p>
          <a:p>
            <a:r>
              <a:t>2.长期的鼻过敏症状可能导致患者焦虑、抑郁等心理问题，需要关注心理健康。</a:t>
            </a:r>
          </a:p>
          <a:p>
            <a:r>
              <a:t>3.社会对鼻过敏患者的理解和支持不足，需要加强公众教育和宣传。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鼻过敏的未来展望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1.随着环境问题的加剧和生活方式的变化，鼻过敏的患病率可能会继续上升。</a:t>
            </a:r>
          </a:p>
          <a:p>
            <a:r>
              <a:t>2.新的诊断和治疗技术，如生物制剂和基因治疗，可能为鼻过敏患者提供更多的治疗选择。</a:t>
            </a:r>
          </a:p>
          <a:p>
            <a:r>
              <a:t>3.加强环境保护、改善室内空气质量等措施，有助于降低鼻过敏的发病率。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心理社会影响定义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鼻过敏患者的心理社会影响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心理社会影响定义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心理社会影响定义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1.心理社会影响是指鼻过敏对患者心理健康和社会功能的影响。</a:t>
            </a:r>
          </a:p>
          <a:p>
            <a:r>
              <a:t>2.鼻过敏患者的心理社会影响不容忽视，可能影响患者的生活质量和社会适应能力。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心理健康影响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1.鼻过敏可能导致患者情绪不稳定、焦虑和抑郁等心理健康问题。</a:t>
            </a:r>
          </a:p>
          <a:p>
            <a:r>
              <a:t>2.这些心理健康问题可能进一步影响患者的生活和工作表现。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心理社会影响定义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社会功能影响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1.鼻过敏可能导致患者社会交往受限、社交活动减少，影响患者的人际关系。</a:t>
            </a:r>
          </a:p>
          <a:p>
            <a:r>
              <a:t>2.鼻过敏还可能影响患者的学习和工作能力，导致职业发展受阻。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生活质量影响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1.鼻过敏可能导致患者生活质量下降，包括身体不适、睡眠障碍等。</a:t>
            </a:r>
          </a:p>
          <a:p>
            <a:r>
              <a:t>2.这些问题可能影响患者的身心健康和整体幸福感。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心理社会影响定义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疾病管理和治疗的影响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1.有效的疾病管理和治疗可以改善鼻过敏患者的心理社会影响。</a:t>
            </a:r>
          </a:p>
          <a:p>
            <a:r>
              <a:t>2.患者需要积极配合医生的治疗方案，并注意调整自己的生活方式。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社会支持和心理干预的重要性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1.社会支持和心理干预可以帮助鼻过敏患者更好地应对心理社会问题。</a:t>
            </a:r>
          </a:p>
          <a:p>
            <a:r>
              <a:t>2.家庭、朋友和医疗团队的支持和理解对患者的康复非常重要。</a:t>
            </a:r>
          </a:p>
          <a:p>
            <a:r>
              <a:t>以上内容仅供参考，具体内容和可能需要根据实际的研究和数据进行调整。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鼻过敏症状对生活的影响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鼻过敏患者的心理社会影响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鼻过敏症状对生活的影响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日常生活不便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1.鼻过敏症状如鼻塞、流涕、喷嚏等，可能影响患者的日常生活和工作，如学习、社交、娱乐等。</a:t>
            </a:r>
          </a:p>
          <a:p>
            <a:r>
              <a:t>2.症状可能在夜晚加重，影响患者的睡眠质量，进一步影响日间生活状态。</a:t>
            </a:r>
          </a:p>
          <a:p>
            <a:r>
              <a:t>3.不适症状可能增加患者的心理压力，产生焦虑、沮丧等情绪。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社交困扰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1.鼻过敏症状可能影响患者的外貌和形象，导致社交自信心的下降。</a:t>
            </a:r>
          </a:p>
          <a:p>
            <a:r>
              <a:t>2.症状可能在社交场合发作，引发尴尬和困扰，影响正常的社交活动。</a:t>
            </a:r>
          </a:p>
          <a:p>
            <a:r>
              <a:t>3.长期的社会心理压力，可能导致患者回避社交场合，引发社交隔离。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鼻过敏症状对生活的影响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生理健康影响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1.长期的鼻过敏症状可能对患者的呼吸系统、免疫系统等产生不良影响。</a:t>
            </a:r>
          </a:p>
          <a:p>
            <a:r>
              <a:t>2.症状可能加重患者的哮喘、鼻窦炎等其他疾病的症状，形成恶性循环。</a:t>
            </a:r>
          </a:p>
          <a:p>
            <a:r>
              <a:t>3.某些药物的使用可能带来副作用，影响患者的生理健康。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经济负担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1.治疗鼻过敏的药物、就医等费用，可能增加患者的经济负担。</a:t>
            </a:r>
          </a:p>
          <a:p>
            <a:r>
              <a:t>2.症状可能影响患者的工作效率和产出，造成收入损失。</a:t>
            </a:r>
          </a:p>
          <a:p>
            <a:r>
              <a:t>3.长期的治疗和康复过程，可能对患者家庭的经济状况产生压力。</a:t>
            </a:r>
          </a:p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鼻过敏症状对生活的影响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心理压力和精神健康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1.长期的鼻过敏症状可能引发患者的心理压力，导致焦虑、抑郁等情绪问题。</a:t>
            </a:r>
          </a:p>
          <a:p>
            <a:r>
              <a:t>2.症状可能对患者的自尊心和自信心产生负面影响，进一步加重心理压力。</a:t>
            </a:r>
          </a:p>
          <a:p>
            <a:r>
              <a:t>3.心理压力可能影响患者的治疗依从性和康复效果，形成恶性循环。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生活质量下降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1.鼻过敏症状可能影响患者的整体生活质量，包括身体健康、心理健康和社会功能。</a:t>
            </a:r>
          </a:p>
          <a:p>
            <a:r>
              <a:t>2.症状可能限制患者的活动范围和活动类型，影响生活的丰富度和满意度。</a:t>
            </a:r>
          </a:p>
          <a:p>
            <a:r>
              <a:t>3.长期的症状和治疗过程，可能对患者的生活态度和价值观产生负面影响。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患者心理压力的来源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鼻过敏患者的心理社会影响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患者心理压力的来源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社会对鼻过敏的认知偏差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1.社会常误认为鼻过敏是小病，对其重视程度不足，导致患者自我压力增大。</a:t>
            </a:r>
          </a:p>
          <a:p>
            <a:r>
              <a:t>2.公众对鼻过敏症状的误解，可能产生歧视和排斥，加重患者心理负担。</a:t>
            </a:r>
          </a:p>
          <a:p>
            <a:r>
              <a:t>3.媒体报道和社交媒体上的负面信息，可能引发患者对病情的过度担忧。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医疗经济压力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1.鼻过敏治疗费用可能较高，给患者带来经济压力。</a:t>
            </a:r>
          </a:p>
          <a:p>
            <a:r>
              <a:t>2.长期治疗和药物费用，可能导致家庭经济负担加重。</a:t>
            </a:r>
          </a:p>
          <a:p>
            <a:r>
              <a:t>3.由于疾病影响工作和学习，可能导致收入减少，进一步增加心理压力。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https://d.book118.com/688064037122006037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9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幼圆</vt:lpstr>
      <vt:lpstr>Agency FB</vt:lpstr>
      <vt:lpstr>Adobe 宋体 Std L</vt:lpstr>
      <vt:lpstr>Office Theme</vt:lpstr>
      <vt:lpstr>PowerPoint Presentation</vt:lpstr>
      <vt:lpstr>PowerPoint Presentation</vt:lpstr>
      <vt:lpstr> 鼻过敏概述</vt:lpstr>
      <vt:lpstr> 鼻过敏概述</vt:lpstr>
      <vt:lpstr> 鼻过敏概述</vt:lpstr>
      <vt:lpstr> 鼻过敏概述</vt:lpstr>
      <vt:lpstr> 心理社会影响定义</vt:lpstr>
      <vt:lpstr> 心理社会影响定义</vt:lpstr>
      <vt:lpstr> 心理社会影响定义</vt:lpstr>
      <vt:lpstr> 心理社会影响定义</vt:lpstr>
      <vt:lpstr> 鼻过敏症状对生活的影响</vt:lpstr>
      <vt:lpstr> 鼻过敏症状对生活的影响</vt:lpstr>
      <vt:lpstr> 鼻过敏症状对生活的影响</vt:lpstr>
      <vt:lpstr> 鼻过敏症状对生活的影响</vt:lpstr>
      <vt:lpstr> 患者心理压力的来源</vt:lpstr>
      <vt:lpstr> 患者心理压力的来源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2024-09-17T18:39:29.779</cp:lastPrinted>
  <dcterms:created xsi:type="dcterms:W3CDTF">2024-09-17T10:39:29Z</dcterms:created>
  <dcterms:modified xsi:type="dcterms:W3CDTF">2024-09-17T10:39:31Z</dcterms:modified>
</cp:coreProperties>
</file>