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D62B2-78B1-4976-99DE-B2359A380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46ABC-24CF-4ADE-AE8D-2A01FCAED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B6C32-C1EE-4236-B042-06F182252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B0271-B0F2-4C6F-8FAB-EBAEEBC9D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4EA76-C682-4999-8D16-2A2336843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A5BB4E-89A4-48F3-AC89-B76129FF8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F0A550-E9B8-4A9D-801D-D96A8155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44C4D-F681-400A-9013-789BA77EC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7BD3A-1B38-48B3-8740-4FD434521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4148B-936C-4D4B-9EE0-906C37B3C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4A520-A7C2-4C29-84F4-F22CE3985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7505006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学校健康教育培训课件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健康教育基本概念与目标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青少年身心发展特点与规律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营养与健康饮食指导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运动锻炼与健身方法推广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心理健康维护与辅导技巧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疾病预防与控制知识普及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健康教育基本概念与目标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健康是一种身体、精神和社会适应的完好状态，而不仅仅是没有疾病或虚弱。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健康包括身体健康、心理健康、社会适应良好和道德健康四个方面。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健康是人类的基本权利，达到尽可能的健康水平是世界范围内一项重要的社会性目标。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健康教育目的是帮助人们树立健康观念，培养健康行为，提高健康素养。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健康教育意义在于促进个人、家庭和社会的健康，提高生活质量，推动社会进步。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通过健康教育，人们可以了解健康知识，掌握健康技能，形成健康的生活方式和行为习惯。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学校健康教育的任务是为学生提供必要的健康知识和技能，培养其健康的生活方式和行为习惯。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学校健康教育要求针对不同年龄段的学生，制定相应的教育计划和内容，注重实践性和趣味性。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学校健康教育还应与家庭教育、社会教育相结合，形成全方位、多层次的教育体系。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学校健康教育需要注重学生的个体差异和心理健康，提供个性化的指导和支持。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学校健康教育任务及要求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青少年身心发展特点与规律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身体形态发育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生理功能增强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性发育成熟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生理发展特点及影响因素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性器官和性机能逐渐发育成熟，性激素分泌增多，引发一系列生理和心理变化。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心肺功能、代谢功能等生理功能逐渐增强，为青少年从事各种体力活动提供了物质基础。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青少年期身体形态发生显著变化，身高、体重增长迅速，骨骼、肌肉和器官逐渐成熟。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遗传、营养、锻炼、睡眠、环境等因素对青少年生理发展具有重要影响。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认知能力提高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青少年的感知、记忆、思维等认知能力迅速发展，对事物的理解更加深入和全面。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情感丰富多变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青少年的情感世界丰富而复杂，情绪波动较大，容易受到外界影响。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自我意识增强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青少年开始关注自己的内心世界，对自我形象和自我价值有更强烈的追求。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社会性发展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青少年逐渐融入社会，与他人的交往增多，社会关系变得更加复杂。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家庭、学校、社会、同伴关系等因素对青少年心理发展具有重要影响。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心理发展特点及影响因素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生理对心理的影响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心理对生理的影响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身心相互作用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生理发育为心理发展提供物质基础，如性激素的分泌影响青少年的情绪和行为。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心理状态可以影响生理机能，如长期焦虑和压力可能导致青少年出现失眠、食欲不振等生理问题。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青少年的身心发展是相互作用的，生理和心理的健康状况相互影响，共同构成青少年的整体健康状态。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青少年身心互动关系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营养与健康饮食指导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营养素需求及作用机制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 flipV="1">
            <a:off x="62807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625403" y="3988927"/>
            <a:ext cx="206274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1836420"/>
            <a:ext cx="2235327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14255" y="2225802"/>
            <a:ext cx="527590" cy="593503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61378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提供能量，维持正常生理功能，如葡萄糖是大脑的主要能源。</a:t>
            </a:r>
          </a:p>
        </p:txBody>
      </p:sp>
      <p:sp>
        <p:nvSpPr>
          <p:cNvPr id="29" name="AutoShape 29"/>
          <p:cNvSpPr/>
          <p:nvPr/>
        </p:nvSpPr>
        <p:spPr>
          <a:xfrm flipV="1">
            <a:off x="2866760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2778558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631093" y="2611469"/>
            <a:ext cx="193929" cy="178308"/>
          </a:xfrm>
          <a:custGeom>
            <a:rect l="l" t="t" r="r" b="b"/>
            <a:pathLst>
              <a:path w="26" h="24">
                <a:moveTo>
                  <a:pt x="22" y="1"/>
                </a:moveTo>
                <a:cubicBezTo>
                  <a:pt x="22" y="0"/>
                  <a:pt x="21" y="0"/>
                  <a:pt x="20" y="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0"/>
                  <a:pt x="0" y="21"/>
                  <a:pt x="0" y="22"/>
                </a:cubicBezTo>
                <a:cubicBezTo>
                  <a:pt x="0" y="22"/>
                  <a:pt x="1" y="23"/>
                  <a:pt x="1" y="23"/>
                </a:cubicBezTo>
                <a:cubicBezTo>
                  <a:pt x="5" y="24"/>
                  <a:pt x="5" y="24"/>
                  <a:pt x="5" y="24"/>
                </a:cubicBezTo>
                <a:cubicBezTo>
                  <a:pt x="6" y="24"/>
                  <a:pt x="7" y="24"/>
                  <a:pt x="7" y="24"/>
                </a:cubicBezTo>
                <a:cubicBezTo>
                  <a:pt x="25" y="6"/>
                  <a:pt x="25" y="6"/>
                  <a:pt x="25" y="6"/>
                </a:cubicBezTo>
                <a:cubicBezTo>
                  <a:pt x="26" y="5"/>
                  <a:pt x="26" y="4"/>
                  <a:pt x="25" y="3"/>
                </a:cubicBezTo>
                <a:lnTo>
                  <a:pt x="22" y="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671860" y="2264283"/>
            <a:ext cx="487966" cy="466058"/>
          </a:xfrm>
          <a:custGeom>
            <a:rect l="l" t="t" r="r" b="b"/>
            <a:pathLst>
              <a:path w="66" h="62">
                <a:moveTo>
                  <a:pt x="45" y="1"/>
                </a:moveTo>
                <a:cubicBezTo>
                  <a:pt x="45" y="0"/>
                  <a:pt x="45" y="0"/>
                  <a:pt x="45" y="0"/>
                </a:cubicBezTo>
                <a:cubicBezTo>
                  <a:pt x="45" y="1"/>
                  <a:pt x="45" y="1"/>
                  <a:pt x="45" y="1"/>
                </a:cubicBezTo>
                <a:cubicBezTo>
                  <a:pt x="43" y="0"/>
                  <a:pt x="41" y="0"/>
                  <a:pt x="40" y="1"/>
                </a:cubicBezTo>
                <a:cubicBezTo>
                  <a:pt x="39" y="2"/>
                  <a:pt x="39" y="2"/>
                  <a:pt x="39" y="2"/>
                </a:cubicBezTo>
                <a:cubicBezTo>
                  <a:pt x="38" y="3"/>
                  <a:pt x="37" y="5"/>
                  <a:pt x="37" y="6"/>
                </a:cubicBezTo>
                <a:cubicBezTo>
                  <a:pt x="37" y="7"/>
                  <a:pt x="37" y="8"/>
                  <a:pt x="38" y="9"/>
                </a:cubicBezTo>
                <a:cubicBezTo>
                  <a:pt x="39" y="12"/>
                  <a:pt x="38" y="15"/>
                  <a:pt x="36" y="16"/>
                </a:cubicBezTo>
                <a:cubicBezTo>
                  <a:pt x="33" y="19"/>
                  <a:pt x="24" y="28"/>
                  <a:pt x="21" y="26"/>
                </a:cubicBezTo>
                <a:cubicBezTo>
                  <a:pt x="16" y="23"/>
                  <a:pt x="10" y="24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3" y="27"/>
                  <a:pt x="2" y="28"/>
                  <a:pt x="0" y="29"/>
                </a:cubicBezTo>
                <a:cubicBezTo>
                  <a:pt x="0" y="29"/>
                  <a:pt x="0" y="30"/>
                  <a:pt x="0" y="30"/>
                </a:cubicBezTo>
                <a:cubicBezTo>
                  <a:pt x="0" y="31"/>
                  <a:pt x="0" y="31"/>
                  <a:pt x="0" y="32"/>
                </a:cubicBezTo>
                <a:cubicBezTo>
                  <a:pt x="31" y="62"/>
                  <a:pt x="31" y="62"/>
                  <a:pt x="31" y="62"/>
                </a:cubicBezTo>
                <a:cubicBezTo>
                  <a:pt x="31" y="63"/>
                  <a:pt x="32" y="63"/>
                  <a:pt x="32" y="63"/>
                </a:cubicBezTo>
                <a:cubicBezTo>
                  <a:pt x="33" y="63"/>
                  <a:pt x="33" y="63"/>
                  <a:pt x="33" y="62"/>
                </a:cubicBezTo>
                <a:cubicBezTo>
                  <a:pt x="38" y="57"/>
                  <a:pt x="41" y="49"/>
                  <a:pt x="37" y="42"/>
                </a:cubicBezTo>
                <a:cubicBezTo>
                  <a:pt x="35" y="39"/>
                  <a:pt x="44" y="30"/>
                  <a:pt x="46" y="27"/>
                </a:cubicBezTo>
                <a:cubicBezTo>
                  <a:pt x="48" y="25"/>
                  <a:pt x="51" y="24"/>
                  <a:pt x="54" y="25"/>
                </a:cubicBezTo>
                <a:cubicBezTo>
                  <a:pt x="54" y="25"/>
                  <a:pt x="55" y="25"/>
                  <a:pt x="56" y="25"/>
                </a:cubicBezTo>
                <a:cubicBezTo>
                  <a:pt x="58" y="25"/>
                  <a:pt x="60" y="25"/>
                  <a:pt x="61" y="23"/>
                </a:cubicBezTo>
                <a:cubicBezTo>
                  <a:pt x="61" y="23"/>
                  <a:pt x="61" y="23"/>
                  <a:pt x="61" y="23"/>
                </a:cubicBezTo>
                <a:cubicBezTo>
                  <a:pt x="66" y="17"/>
                  <a:pt x="54" y="3"/>
                  <a:pt x="45" y="1"/>
                </a:cubicBezTo>
                <a:close/>
                <a:moveTo>
                  <a:pt x="54" y="9"/>
                </a:moveTo>
                <a:cubicBezTo>
                  <a:pt x="52" y="8"/>
                  <a:pt x="52" y="8"/>
                  <a:pt x="52" y="8"/>
                </a:cubicBezTo>
                <a:cubicBezTo>
                  <a:pt x="53" y="8"/>
                  <a:pt x="53" y="9"/>
                  <a:pt x="54" y="9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971535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852472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储存能量，保护内脏，维持体温，参与细胞膜的构成。</a:t>
            </a:r>
          </a:p>
        </p:txBody>
      </p:sp>
      <p:sp>
        <p:nvSpPr>
          <p:cNvPr id="35" name="AutoShape 35"/>
          <p:cNvSpPr/>
          <p:nvPr/>
        </p:nvSpPr>
        <p:spPr>
          <a:xfrm flipV="1">
            <a:off x="510468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016482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735524" y="2286095"/>
            <a:ext cx="609124" cy="563499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5209459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09039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构成和修复组织，调节生理功能，如酶、激素、抗体等。</a:t>
            </a:r>
          </a:p>
        </p:txBody>
      </p:sp>
      <p:sp>
        <p:nvSpPr>
          <p:cNvPr id="40" name="AutoShape 40"/>
          <p:cNvSpPr/>
          <p:nvPr/>
        </p:nvSpPr>
        <p:spPr>
          <a:xfrm flipV="1">
            <a:off x="7342608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4406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954875" y="2347341"/>
            <a:ext cx="589693" cy="48710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7447383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8320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维持正常生理功能，促进生长发育，如维生素C有助于增强免疫力。</a:t>
            </a:r>
          </a:p>
        </p:txBody>
      </p:sp>
      <p:sp>
        <p:nvSpPr>
          <p:cNvPr id="45" name="AutoShape 45"/>
          <p:cNvSpPr/>
          <p:nvPr/>
        </p:nvSpPr>
        <p:spPr>
          <a:xfrm flipV="1">
            <a:off x="9580531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492330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0311194" y="2330196"/>
            <a:ext cx="571976" cy="508825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9685306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566244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构成骨骼、牙齿等硬组织，维持正常生理功能，如钙、磷对骨骼健康至关重要。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食物多样，谷类为主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吃动平衡，健康体重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多吃蔬果、奶类、大豆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适量吃鱼、禽、蛋、瘦肉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少盐少油，控糖限酒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保证摄入足够的能量和营养素，同时维持适宜的体重。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通过合理的饮食和适当的运动，保持健康的体重。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提供丰富的维生素、矿物质和膳食纤维，有助于维持肠道健康。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提供优质蛋白质、维生素A、B族等营养素。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减少高血压、高血脂等慢性病的风险。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合理膳食结构搭建方法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https://d.book118.com/688075050061006036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2024-09-15T18:21:36.499</cp:lastPrinted>
  <dcterms:created xsi:type="dcterms:W3CDTF">2024-09-15T10:21:36Z</dcterms:created>
  <dcterms:modified xsi:type="dcterms:W3CDTF">2024-09-15T10:21:38Z</dcterms:modified>
</cp:coreProperties>
</file>