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4" r:id="rId35"/>
  </p:sldIdLst>
  <p:sldSz cx="12192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tags" Target="tags/tag226.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 Target="slides/slide2.xml" /><Relationship Id="rId40"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3A9DAF-D0C2-4E78-9A8B-A92618C79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5ACB27-4085-456B-8C1A-49D790539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443249-92DB-49C1-BBBE-3C13010F96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420A65-DC33-4070-A4D9-2DFEB675E2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092B19-0A61-4F8C-B71A-C4C6CEA9C0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42556F-5BDC-42D4-B163-696DF0C98B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18D936-F200-4BC7-A03F-B0AF8AD7E2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D3135B-BA67-4043-A081-FDD8EEEEC1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015A9A-C09C-4694-9A69-20784DC478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F7149-4227-4C3D-8CCD-5A7166F5B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CD8FEB-6275-43C1-BDEF-6616D4CF4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2">
            <a:lum/>
          </a:blip>
          <a:stretch>
            <a:fillRect/>
          </a:stretch>
        </a:blipFill>
        <a:effectLst/>
      </p:bgPr>
    </p:bg>
    <p:spTree>
      <p:nvGrpSpPr>
        <p:cNvPr id="1" name=""/>
        <p:cNvGrpSpPr/>
        <p:nvPr/>
      </p:nvGrpSpPr>
      <p:grpSpPr>
        <a:xfrm>
          <a:off x="0" y="0"/>
          <a:ext cx="0" cy="0"/>
        </a:xfrm>
      </p:grpSpPr>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tags" Target="../tags/tag11.xml" /><Relationship Id="rId4" Type="http://schemas.openxmlformats.org/officeDocument/2006/relationships/tags" Target="../tags/tag12.xml" /><Relationship Id="rId5" Type="http://schemas.openxmlformats.org/officeDocument/2006/relationships/tags" Target="../tags/tag13.xml" /><Relationship Id="rId6" Type="http://schemas.openxmlformats.org/officeDocument/2006/relationships/tags" Target="../tags/tag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xml" /><Relationship Id="rId2" Type="http://schemas.openxmlformats.org/officeDocument/2006/relationships/tags" Target="../tags/tag15.xml" /><Relationship Id="rId3" Type="http://schemas.openxmlformats.org/officeDocument/2006/relationships/image" Target="../media/image4.jpeg" /><Relationship Id="rId4" Type="http://schemas.openxmlformats.org/officeDocument/2006/relationships/tags" Target="../tags/tag16.xml" /><Relationship Id="rId5" Type="http://schemas.openxmlformats.org/officeDocument/2006/relationships/image" Target="../media/image3.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xml" /><Relationship Id="rId3" Type="http://schemas.openxmlformats.org/officeDocument/2006/relationships/image" Target="../media/image3.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4.xml" /><Relationship Id="rId2" Type="http://schemas.openxmlformats.org/officeDocument/2006/relationships/tags" Target="../tags/tag28.xml" /><Relationship Id="rId3" Type="http://schemas.openxmlformats.org/officeDocument/2006/relationships/image" Target="../media/image3.png"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1.xml" /><Relationship Id="rId2" Type="http://schemas.openxmlformats.org/officeDocument/2006/relationships/tags" Target="../tags/tag35.xml" /><Relationship Id="rId3" Type="http://schemas.openxmlformats.org/officeDocument/2006/relationships/image" Target="../media/image3.png"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image" Target="../media/image3.png"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image" Target="../media/image3.png"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image" Target="../media/image3.png" /><Relationship Id="rId5" Type="http://schemas.openxmlformats.org/officeDocument/2006/relationships/tags" Target="../tags/tag58.xml" /><Relationship Id="rId6" Type="http://schemas.openxmlformats.org/officeDocument/2006/relationships/tags" Target="../tags/tag59.xml" /><Relationship Id="rId7" Type="http://schemas.openxmlformats.org/officeDocument/2006/relationships/tags" Target="../tags/tag60.xml" /><Relationship Id="rId8" Type="http://schemas.openxmlformats.org/officeDocument/2006/relationships/tags" Target="../tags/tag61.xml" /><Relationship Id="rId9" Type="http://schemas.openxmlformats.org/officeDocument/2006/relationships/tags" Target="../tags/tag6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3.xml" /><Relationship Id="rId3" Type="http://schemas.openxmlformats.org/officeDocument/2006/relationships/image" Target="../media/image3.png"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9.xml" /><Relationship Id="rId3" Type="http://schemas.openxmlformats.org/officeDocument/2006/relationships/image" Target="../media/image3.png"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tags" Target="../tags/tag72.xml" /><Relationship Id="rId7" Type="http://schemas.openxmlformats.org/officeDocument/2006/relationships/tags" Target="../tags/tag73.xml" /><Relationship Id="rId8" Type="http://schemas.openxmlformats.org/officeDocument/2006/relationships/tags" Target="../tags/tag7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1.xml" /><Relationship Id="rId11" Type="http://schemas.openxmlformats.org/officeDocument/2006/relationships/tags" Target="../tags/tag82.xml" /><Relationship Id="rId2" Type="http://schemas.openxmlformats.org/officeDocument/2006/relationships/tags" Target="../tags/tag75.xml" /><Relationship Id="rId3" Type="http://schemas.openxmlformats.org/officeDocument/2006/relationships/image" Target="../media/image6.png"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image" Target="../media/image3.png" /><Relationship Id="rId7" Type="http://schemas.openxmlformats.org/officeDocument/2006/relationships/tags" Target="../tags/tag78.xml" /><Relationship Id="rId8" Type="http://schemas.openxmlformats.org/officeDocument/2006/relationships/tags" Target="../tags/tag79.xml" /><Relationship Id="rId9" Type="http://schemas.openxmlformats.org/officeDocument/2006/relationships/tags" Target="../tags/tag8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jpeg" /><Relationship Id="rId11" Type="http://schemas.openxmlformats.org/officeDocument/2006/relationships/tags" Target="../tags/tag90.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image" Target="../media/image3.png" /><Relationship Id="rId5" Type="http://schemas.openxmlformats.org/officeDocument/2006/relationships/tags" Target="../tags/tag85.xml" /><Relationship Id="rId6" Type="http://schemas.openxmlformats.org/officeDocument/2006/relationships/tags" Target="../tags/tag86.xml" /><Relationship Id="rId7" Type="http://schemas.openxmlformats.org/officeDocument/2006/relationships/tags" Target="../tags/tag87.xml" /><Relationship Id="rId8" Type="http://schemas.openxmlformats.org/officeDocument/2006/relationships/tags" Target="../tags/tag88.xml" /><Relationship Id="rId9" Type="http://schemas.openxmlformats.org/officeDocument/2006/relationships/tags" Target="../tags/tag8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jpeg" /><Relationship Id="rId11" Type="http://schemas.openxmlformats.org/officeDocument/2006/relationships/tags" Target="../tags/tag98.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image" Target="../media/image3.png"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jpeg" /><Relationship Id="rId11" Type="http://schemas.openxmlformats.org/officeDocument/2006/relationships/tags" Target="../tags/tag106.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image" Target="../media/image3.png"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image" Target="../media/image8.png"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image" Target="../media/image3.png" /><Relationship Id="rId8" Type="http://schemas.openxmlformats.org/officeDocument/2006/relationships/tags" Target="../tags/tag111.xml" /><Relationship Id="rId9" Type="http://schemas.openxmlformats.org/officeDocument/2006/relationships/tags" Target="../tags/tag1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image" Target="../media/image8.png" /><Relationship Id="rId5" Type="http://schemas.openxmlformats.org/officeDocument/2006/relationships/tags" Target="../tags/tag118.xml" /><Relationship Id="rId6" Type="http://schemas.openxmlformats.org/officeDocument/2006/relationships/tags" Target="../tags/tag119.xml" /><Relationship Id="rId7" Type="http://schemas.openxmlformats.org/officeDocument/2006/relationships/image" Target="../media/image3.png" /><Relationship Id="rId8" Type="http://schemas.openxmlformats.org/officeDocument/2006/relationships/tags" Target="../tags/tag120.xml" /><Relationship Id="rId9" Type="http://schemas.openxmlformats.org/officeDocument/2006/relationships/tags" Target="../tags/tag12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jpeg" /><Relationship Id="rId11" Type="http://schemas.openxmlformats.org/officeDocument/2006/relationships/tags" Target="../tags/tag132.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image" Target="../media/image3.png"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2" Type="http://schemas.openxmlformats.org/officeDocument/2006/relationships/image" Target="../media/image9.jpeg"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image" Target="../media/image3.png" /><Relationship Id="rId8" Type="http://schemas.openxmlformats.org/officeDocument/2006/relationships/tags" Target="../tags/tag137.xml" /><Relationship Id="rId9" Type="http://schemas.openxmlformats.org/officeDocument/2006/relationships/tags" Target="../tags/tag13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2" Type="http://schemas.openxmlformats.org/officeDocument/2006/relationships/image" Target="../media/image9.jpeg"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image" Target="../media/image3.png" /><Relationship Id="rId8" Type="http://schemas.openxmlformats.org/officeDocument/2006/relationships/tags" Target="../tags/tag146.xml" /><Relationship Id="rId9" Type="http://schemas.openxmlformats.org/officeDocument/2006/relationships/tags" Target="../tags/tag147.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jpeg" /><Relationship Id="rId11" Type="http://schemas.openxmlformats.org/officeDocument/2006/relationships/tags" Target="../tags/tag158.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image" Target="../media/image3.png"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14" Type="http://schemas.openxmlformats.org/officeDocument/2006/relationships/tags" Target="../tags/tag169.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image" Target="../media/image10.png"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image" Target="../media/image3.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tags" Target="../tags/tag180.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image" Target="../media/image10.png"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image" Target="../media/image3.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14" Type="http://schemas.openxmlformats.org/officeDocument/2006/relationships/tags" Target="../tags/tag191.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image" Target="../media/image10.png"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image" Target="../media/image3.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2" Type="http://schemas.openxmlformats.org/officeDocument/2006/relationships/tags" Target="../tags/tag192.xml" /><Relationship Id="rId3" Type="http://schemas.openxmlformats.org/officeDocument/2006/relationships/image" Target="../media/image6.png"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image" Target="../media/image3.png"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tags" Target="../tags/tag200.xml" /><Relationship Id="rId4" Type="http://schemas.openxmlformats.org/officeDocument/2006/relationships/image" Target="../media/image3.png"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2" Type="http://schemas.openxmlformats.org/officeDocument/2006/relationships/tags" Target="../tags/tag206.xml" /><Relationship Id="rId3" Type="http://schemas.openxmlformats.org/officeDocument/2006/relationships/image" Target="../media/image6.png"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image" Target="../media/image3.png"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tags" Target="../tags/tag214.xml" /><Relationship Id="rId4" Type="http://schemas.openxmlformats.org/officeDocument/2006/relationships/image" Target="../media/image3.png"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tags" Target="../tags/tag220.xml" /><Relationship Id="rId4" Type="http://schemas.openxmlformats.org/officeDocument/2006/relationships/image" Target="../media/image3.png"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7602003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rot="1790941">
            <a:off x="-66675" y="1312545"/>
            <a:ext cx="250444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lang="en-US" altLang="zh-CN"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沙盘模拟实训》</a:t>
            </a:r>
            <a:endPar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nvCxnSpPr>
        <p:spPr>
          <a:xfrm flipV="1">
            <a:off x="4593192" y="4714224"/>
            <a:ext cx="5078730" cy="9525"/>
          </a:xfrm>
          <a:prstGeom prst="line">
            <a:avLst/>
          </a:prstGeom>
          <a:noFill/>
          <a:ln w="9525">
            <a:gradFill flip="none" rotWithShape="1">
              <a:gsLst>
                <a:gs pos="0">
                  <a:schemeClr val="bg1"/>
                </a:gs>
                <a:gs pos="100000">
                  <a:srgbClr val="1F4E79"/>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4" name="直接连接符 13"/>
          <p:cNvCxnSpPr/>
          <p:nvPr/>
        </p:nvCxnSpPr>
        <p:spPr>
          <a:xfrm>
            <a:off x="10253246" y="4612959"/>
            <a:ext cx="1120621" cy="0"/>
          </a:xfrm>
          <a:prstGeom prst="line">
            <a:avLst/>
          </a:prstGeom>
          <a:noFill/>
          <a:ln w="9525">
            <a:gradFill flip="none" rotWithShape="1">
              <a:gsLst>
                <a:gs pos="0">
                  <a:schemeClr val="bg1"/>
                </a:gs>
                <a:gs pos="100000">
                  <a:srgbClr val="FFD966"/>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5" name="直接连接符 14"/>
          <p:cNvCxnSpPr/>
          <p:nvPr/>
        </p:nvCxnSpPr>
        <p:spPr>
          <a:xfrm>
            <a:off x="10725001" y="4796809"/>
            <a:ext cx="1120621" cy="0"/>
          </a:xfrm>
          <a:prstGeom prst="line">
            <a:avLst/>
          </a:prstGeom>
          <a:noFill/>
          <a:ln w="9525">
            <a:gradFill flip="none" rotWithShape="1">
              <a:gsLst>
                <a:gs pos="0">
                  <a:schemeClr val="bg1"/>
                </a:gs>
                <a:gs pos="100000">
                  <a:srgbClr val="FFD966"/>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16" name="文本框 15"/>
          <p:cNvSpPr txBox="1"/>
          <p:nvPr/>
        </p:nvSpPr>
        <p:spPr>
          <a:xfrm>
            <a:off x="4861560" y="3625850"/>
            <a:ext cx="4728210"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总结与反思</a:t>
            </a:r>
            <a:endParaRPr kumimoji="0" lang="zh-CN"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7" name="组合 16"/>
          <p:cNvGrpSpPr/>
          <p:nvPr/>
        </p:nvGrpSpPr>
        <p:grpSpPr>
          <a:xfrm>
            <a:off x="4808255" y="1968369"/>
            <a:ext cx="1951256" cy="1148983"/>
            <a:chOff x="4797078" y="1556605"/>
            <a:chExt cx="1951256" cy="1148983"/>
          </a:xfrm>
        </p:grpSpPr>
        <p:grpSp>
          <p:nvGrpSpPr>
            <p:cNvPr id="18" name="组合 17"/>
            <p:cNvGrpSpPr/>
            <p:nvPr/>
          </p:nvGrpSpPr>
          <p:grpSpPr>
            <a:xfrm>
              <a:off x="5200629" y="1556605"/>
              <a:ext cx="1143065" cy="1148983"/>
              <a:chOff x="4703635" y="2002196"/>
              <a:chExt cx="2782077" cy="2796484"/>
            </a:xfrm>
          </p:grpSpPr>
          <p:sp>
            <p:nvSpPr>
              <p:cNvPr id="20" name="椭圆 19"/>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21" name="椭圆 20"/>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19" name="文本框 18"/>
            <p:cNvSpPr txBox="1"/>
            <p:nvPr/>
          </p:nvSpPr>
          <p:spPr>
            <a:xfrm>
              <a:off x="4797078" y="1620268"/>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项</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grpSp>
        <p:nvGrpSpPr>
          <p:cNvPr id="22" name="组合 21"/>
          <p:cNvGrpSpPr/>
          <p:nvPr/>
        </p:nvGrpSpPr>
        <p:grpSpPr>
          <a:xfrm>
            <a:off x="5987323" y="1968369"/>
            <a:ext cx="1951256" cy="1148983"/>
            <a:chOff x="4797078" y="1556605"/>
            <a:chExt cx="1951256" cy="1148983"/>
          </a:xfrm>
        </p:grpSpPr>
        <p:grpSp>
          <p:nvGrpSpPr>
            <p:cNvPr id="23" name="组合 22"/>
            <p:cNvGrpSpPr/>
            <p:nvPr/>
          </p:nvGrpSpPr>
          <p:grpSpPr>
            <a:xfrm>
              <a:off x="5200629" y="1556605"/>
              <a:ext cx="1143065" cy="1148983"/>
              <a:chOff x="4703635" y="2002196"/>
              <a:chExt cx="2782077" cy="2796484"/>
            </a:xfrm>
          </p:grpSpPr>
          <p:sp>
            <p:nvSpPr>
              <p:cNvPr id="25" name="椭圆 24"/>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26" name="椭圆 25"/>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24" name="文本框 23"/>
            <p:cNvSpPr txBox="1"/>
            <p:nvPr/>
          </p:nvSpPr>
          <p:spPr>
            <a:xfrm>
              <a:off x="4797078" y="1608693"/>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目</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grpSp>
        <p:nvGrpSpPr>
          <p:cNvPr id="27" name="组合 26"/>
          <p:cNvGrpSpPr/>
          <p:nvPr/>
        </p:nvGrpSpPr>
        <p:grpSpPr>
          <a:xfrm>
            <a:off x="7166391" y="1968369"/>
            <a:ext cx="1951256" cy="1148983"/>
            <a:chOff x="4797078" y="1556605"/>
            <a:chExt cx="1951256" cy="1148983"/>
          </a:xfrm>
        </p:grpSpPr>
        <p:grpSp>
          <p:nvGrpSpPr>
            <p:cNvPr id="28" name="组合 27"/>
            <p:cNvGrpSpPr/>
            <p:nvPr/>
          </p:nvGrpSpPr>
          <p:grpSpPr>
            <a:xfrm>
              <a:off x="5200629" y="1556605"/>
              <a:ext cx="1143065" cy="1148983"/>
              <a:chOff x="4703635" y="2002196"/>
              <a:chExt cx="2782077" cy="2796484"/>
            </a:xfrm>
          </p:grpSpPr>
          <p:sp>
            <p:nvSpPr>
              <p:cNvPr id="30" name="椭圆 29"/>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31" name="椭圆 30"/>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29" name="文本框 28"/>
            <p:cNvSpPr txBox="1"/>
            <p:nvPr/>
          </p:nvSpPr>
          <p:spPr>
            <a:xfrm>
              <a:off x="4797078" y="1620268"/>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八</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sp>
        <p:nvSpPr>
          <p:cNvPr id="34" name="任意多边形 33"/>
          <p:cNvSpPr/>
          <p:nvPr/>
        </p:nvSpPr>
        <p:spPr>
          <a:xfrm rot="17650411" flipH="1">
            <a:off x="11146977" y="139795"/>
            <a:ext cx="1457080" cy="1347834"/>
          </a:xfrm>
          <a:custGeom>
            <a:gdLst>
              <a:gd name="connsiteX0" fmla="*/ 129028 w 1457080"/>
              <a:gd name="connsiteY0" fmla="*/ 22464 h 1347834"/>
              <a:gd name="connsiteX1" fmla="*/ 0 w 1457080"/>
              <a:gd name="connsiteY1" fmla="*/ 309918 h 1347834"/>
              <a:gd name="connsiteX2" fmla="*/ 665562 w 1457080"/>
              <a:gd name="connsiteY2" fmla="*/ 282388 h 1347834"/>
              <a:gd name="connsiteX3" fmla="*/ 1347329 w 1457080"/>
              <a:gd name="connsiteY3" fmla="*/ 909994 h 1347834"/>
              <a:gd name="connsiteX4" fmla="*/ 1363706 w 1457080"/>
              <a:gd name="connsiteY4" fmla="*/ 1305923 h 1347834"/>
              <a:gd name="connsiteX5" fmla="*/ 1457080 w 1457080"/>
              <a:gd name="connsiteY5" fmla="*/ 1347834 h 1347834"/>
              <a:gd name="connsiteX6" fmla="*/ 1431049 w 1457080"/>
              <a:gd name="connsiteY6" fmla="*/ 699750 h 1347834"/>
              <a:gd name="connsiteX7" fmla="*/ 673383 w 1457080"/>
              <a:gd name="connsiteY7" fmla="*/ 599 h 1347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57080" h="1347834">
                <a:moveTo>
                  <a:pt x="129028" y="22464"/>
                </a:moveTo>
                <a:lnTo>
                  <a:pt x="0" y="309918"/>
                </a:lnTo>
                <a:lnTo>
                  <a:pt x="665562" y="282388"/>
                </a:lnTo>
                <a:cubicBezTo>
                  <a:pt x="1027134" y="267433"/>
                  <a:pt x="1332372" y="548422"/>
                  <a:pt x="1347329" y="909994"/>
                </a:cubicBezTo>
                <a:lnTo>
                  <a:pt x="1363706" y="1305923"/>
                </a:lnTo>
                <a:lnTo>
                  <a:pt x="1457080" y="1347834"/>
                </a:lnTo>
                <a:lnTo>
                  <a:pt x="1431049" y="699750"/>
                </a:lnTo>
                <a:cubicBezTo>
                  <a:pt x="1414890" y="297462"/>
                  <a:pt x="1075671" y="-15558"/>
                  <a:pt x="673383" y="599"/>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48988" y="1456532"/>
            <a:ext cx="2152129"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CONTENTS</a:t>
            </a:r>
            <a:endParaRPr kumimoji="0" lang="en-US" altLang="zh-CN" sz="24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sp>
        <p:nvSpPr>
          <p:cNvPr id="33" name="文本框 32"/>
          <p:cNvSpPr txBox="1"/>
          <p:nvPr/>
        </p:nvSpPr>
        <p:spPr>
          <a:xfrm flipH="1">
            <a:off x="8846471" y="2628900"/>
            <a:ext cx="2851972"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8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目录</a:t>
            </a:r>
            <a:endParaRPr kumimoji="0" lang="zh-CN" altLang="en-US" sz="8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1" name="组合 40"/>
          <p:cNvGrpSpPr/>
          <p:nvPr/>
        </p:nvGrpSpPr>
        <p:grpSpPr>
          <a:xfrm>
            <a:off x="424695" y="1988448"/>
            <a:ext cx="771743" cy="694481"/>
            <a:chOff x="2260633" y="1720544"/>
            <a:chExt cx="771743" cy="694481"/>
          </a:xfrm>
        </p:grpSpPr>
        <p:sp>
          <p:nvSpPr>
            <p:cNvPr id="42" name="圆角矩形 41"/>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3" name="任意多边形 42"/>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47" name="组合 46"/>
          <p:cNvGrpSpPr/>
          <p:nvPr/>
        </p:nvGrpSpPr>
        <p:grpSpPr>
          <a:xfrm>
            <a:off x="424695" y="4012189"/>
            <a:ext cx="771743" cy="694481"/>
            <a:chOff x="2260633" y="1720544"/>
            <a:chExt cx="771743" cy="694481"/>
          </a:xfrm>
        </p:grpSpPr>
        <p:sp>
          <p:nvSpPr>
            <p:cNvPr id="48" name="圆角矩形 47"/>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9" name="任意多边形 48"/>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52" name="文本框 51"/>
          <p:cNvSpPr txBox="1"/>
          <p:nvPr/>
        </p:nvSpPr>
        <p:spPr>
          <a:xfrm>
            <a:off x="343709" y="2001853"/>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a:ln>
                  <a:noFill/>
                </a:ln>
                <a:solidFill>
                  <a:srgbClr val="1F4E79"/>
                </a:solidFill>
                <a:effectLst/>
                <a:uLnTx/>
                <a:uFillTx/>
                <a:latin typeface="微软雅黑" panose="020b0503020204020204" charset="-122"/>
                <a:ea typeface="微软雅黑" panose="020b0503020204020204" charset="-122"/>
                <a:cs typeface="+mn-cs"/>
              </a:rPr>
              <a:t>1</a:t>
            </a: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3" name="文本框 52"/>
          <p:cNvSpPr txBox="1"/>
          <p:nvPr/>
        </p:nvSpPr>
        <p:spPr>
          <a:xfrm>
            <a:off x="1383030" y="1976120"/>
            <a:ext cx="6768465"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ERP沙盘模拟实践总结报告</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nvSpPr>
        <p:spPr>
          <a:xfrm>
            <a:off x="343709" y="4058075"/>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a:ln>
                  <a:noFill/>
                </a:ln>
                <a:solidFill>
                  <a:srgbClr val="1F4E79"/>
                </a:solidFill>
                <a:effectLst/>
                <a:uLnTx/>
                <a:uFillTx/>
                <a:latin typeface="微软雅黑" panose="020b0503020204020204" charset="-122"/>
                <a:ea typeface="微软雅黑" panose="020b0503020204020204" charset="-122"/>
                <a:cs typeface="+mn-cs"/>
              </a:rPr>
              <a:t>2</a:t>
            </a: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7" name="文本框 56"/>
          <p:cNvSpPr txBox="1"/>
          <p:nvPr/>
        </p:nvSpPr>
        <p:spPr>
          <a:xfrm>
            <a:off x="1383030" y="3999865"/>
            <a:ext cx="6768465"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ERP沙盘模拟成绩考核与评价</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2341563" y="2159635"/>
            <a:ext cx="7606665" cy="3662680"/>
            <a:chOff x="1492" y="1989"/>
            <a:chExt cx="17306" cy="6020"/>
          </a:xfrm>
        </p:grpSpPr>
        <p:grpSp>
          <p:nvGrpSpPr>
            <p:cNvPr id="28" name="组合 27"/>
            <p:cNvGrpSpPr/>
            <p:nvPr/>
          </p:nvGrpSpPr>
          <p:grpSpPr>
            <a:xfrm>
              <a:off x="1492" y="1989"/>
              <a:ext cx="17306" cy="6020"/>
              <a:chOff x="547590" y="1863724"/>
              <a:chExt cx="10989624" cy="3822637"/>
            </a:xfrm>
          </p:grpSpPr>
          <p:sp>
            <p:nvSpPr>
              <p:cNvPr id="29" name="折角形 28"/>
              <p:cNvSpPr/>
              <p:nvPr/>
            </p:nvSpPr>
            <p:spPr>
              <a:xfrm>
                <a:off x="599882" y="1863724"/>
                <a:ext cx="10937332" cy="3649664"/>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2041201"/>
                <a:ext cx="10796273" cy="3645160"/>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3105" y="3618"/>
              <a:ext cx="13777" cy="304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58800" defTabSz="914400" rtl="0" fontAlgn="auto">
                <a:lnSpc>
                  <a:spcPct val="13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通过学习ERP沙盘模拟总结的内容和编写方法、成绩考核和评价方法，对ERP沙盘模拟实践的成果及时进行归纳总结，这是ERP沙盘模拟实践教学与学习过程中不可缺少的重要环节。</a:t>
              </a:r>
              <a:endPar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grpSp>
        <p:nvGrpSpPr>
          <p:cNvPr id="6" name="组合 5"/>
          <p:cNvGrpSpPr/>
          <p:nvPr/>
        </p:nvGrpSpPr>
        <p:grpSpPr>
          <a:xfrm>
            <a:off x="225425" y="268605"/>
            <a:ext cx="4638040" cy="1269365"/>
            <a:chOff x="355" y="423"/>
            <a:chExt cx="7304" cy="1999"/>
          </a:xfrm>
        </p:grpSpPr>
        <p:grpSp>
          <p:nvGrpSpPr>
            <p:cNvPr id="68" name="组合 67"/>
            <p:cNvGrpSpPr/>
            <p:nvPr/>
          </p:nvGrpSpPr>
          <p:grpSpPr>
            <a:xfrm>
              <a:off x="1375" y="1570"/>
              <a:ext cx="3881" cy="852"/>
              <a:chOff x="1375" y="1705"/>
              <a:chExt cx="3881" cy="852"/>
            </a:xfrm>
          </p:grpSpPr>
          <p:cxnSp>
            <p:nvCxnSpPr>
              <p:cNvPr id="46" name="直接连接符 45"/>
              <p:cNvCxnSpPr/>
              <p:nvPr>
                <p:custDataLst>
                  <p:tags r:id="rId2"/>
                </p:custDataLst>
              </p:nvPr>
            </p:nvCxnSpPr>
            <p:spPr>
              <a:xfrm>
                <a:off x="2578" y="1752"/>
                <a:ext cx="2488" cy="2"/>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nvGrpSpPr>
              <p:cNvPr id="67" name="组合 66"/>
              <p:cNvGrpSpPr/>
              <p:nvPr/>
            </p:nvGrpSpPr>
            <p:grpSpPr>
              <a:xfrm>
                <a:off x="1375" y="1705"/>
                <a:ext cx="3881" cy="852"/>
                <a:chOff x="1375" y="1602"/>
                <a:chExt cx="3881" cy="852"/>
              </a:xfrm>
            </p:grpSpPr>
            <p:cxnSp>
              <p:nvCxnSpPr>
                <p:cNvPr id="49" name="直接连接符 48"/>
                <p:cNvCxnSpPr/>
                <p:nvPr>
                  <p:custDataLst>
                    <p:tags r:id="rId3"/>
                  </p:custDataLst>
                </p:nvPr>
              </p:nvCxnSpPr>
              <p:spPr>
                <a:xfrm flipV="1">
                  <a:off x="2578" y="2442"/>
                  <a:ext cx="2366" cy="4"/>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pic>
              <p:nvPicPr>
                <p:cNvPr id="7" name="图片 6" descr="32313535393135353b32313535393135343bcec4bcfed6d8b5e3"/>
                <p:cNvPicPr>
                  <a:picLocks noChangeAspect="1"/>
                </p:cNvPicPr>
                <p:nvPr>
                  <p:custDataLst>
                    <p:tags r:id="rId5"/>
                  </p:custDataLst>
                </p:nvPr>
              </p:nvPicPr>
              <p:blipFill>
                <a:blip r:embed="rId4"/>
                <a:stretch>
                  <a:fillRect/>
                </a:stretch>
              </p:blipFill>
              <p:spPr>
                <a:xfrm>
                  <a:off x="1375" y="1602"/>
                  <a:ext cx="852" cy="852"/>
                </a:xfrm>
                <a:prstGeom prst="rect">
                  <a:avLst/>
                </a:prstGeom>
              </p:spPr>
            </p:pic>
            <p:sp>
              <p:nvSpPr>
                <p:cNvPr id="8" name="文本框 7"/>
                <p:cNvSpPr txBox="1"/>
                <p:nvPr>
                  <p:custDataLst>
                    <p:tags r:id="rId6"/>
                  </p:custDataLst>
                </p:nvPr>
              </p:nvSpPr>
              <p:spPr>
                <a:xfrm>
                  <a:off x="2767" y="1730"/>
                  <a:ext cx="2489" cy="63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学习目标</a:t>
                  </a:r>
                  <a:endPar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endParaRPr>
                </a:p>
              </p:txBody>
            </p:sp>
          </p:grpSp>
        </p:grpSp>
        <p:grpSp>
          <p:nvGrpSpPr>
            <p:cNvPr id="109" name="组合 108"/>
            <p:cNvGrpSpPr/>
            <p:nvPr/>
          </p:nvGrpSpPr>
          <p:grpSpPr>
            <a:xfrm>
              <a:off x="355" y="423"/>
              <a:ext cx="7305" cy="1000"/>
              <a:chOff x="355" y="423"/>
              <a:chExt cx="7305" cy="1000"/>
            </a:xfrm>
          </p:grpSpPr>
          <p:grpSp>
            <p:nvGrpSpPr>
              <p:cNvPr id="110" name="组合 109"/>
              <p:cNvGrpSpPr/>
              <p:nvPr/>
            </p:nvGrpSpPr>
            <p:grpSpPr>
              <a:xfrm>
                <a:off x="355" y="423"/>
                <a:ext cx="2077" cy="984"/>
                <a:chOff x="355" y="423"/>
                <a:chExt cx="2077" cy="984"/>
              </a:xfrm>
            </p:grpSpPr>
            <p:grpSp>
              <p:nvGrpSpPr>
                <p:cNvPr id="111" name="组合 110"/>
                <p:cNvGrpSpPr/>
                <p:nvPr/>
              </p:nvGrpSpPr>
              <p:grpSpPr>
                <a:xfrm>
                  <a:off x="355" y="423"/>
                  <a:ext cx="2024" cy="984"/>
                  <a:chOff x="2260633" y="1720544"/>
                  <a:chExt cx="771743" cy="694481"/>
                </a:xfrm>
              </p:grpSpPr>
              <p:sp>
                <p:nvSpPr>
                  <p:cNvPr id="112" name="圆角矩形 111"/>
                  <p:cNvSpPr/>
                  <p:nvPr>
                    <p:custDataLst>
                      <p:tags r:id="rId7"/>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13" name="任意多边形 112"/>
                  <p:cNvSpPr/>
                  <p:nvPr>
                    <p:custDataLst>
                      <p:tags r:id="rId8"/>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14" name="文本框 113"/>
                <p:cNvSpPr txBox="1"/>
                <p:nvPr>
                  <p:custDataLst>
                    <p:tags r:id="rId9"/>
                  </p:custDataLst>
                </p:nvPr>
              </p:nvSpPr>
              <p:spPr>
                <a:xfrm>
                  <a:off x="636" y="562"/>
                  <a:ext cx="179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项目一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sp>
            <p:nvSpPr>
              <p:cNvPr id="115" name="文本框 114"/>
              <p:cNvSpPr txBox="1"/>
              <p:nvPr>
                <p:custDataLst>
                  <p:tags r:id="rId10"/>
                </p:custDataLst>
              </p:nvPr>
            </p:nvSpPr>
            <p:spPr>
              <a:xfrm>
                <a:off x="2578" y="562"/>
                <a:ext cx="4822"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16" name="直接连接符 115"/>
              <p:cNvCxnSpPr/>
              <p:nvPr>
                <p:custDataLst>
                  <p:tags r:id="rId11"/>
                </p:custDataLst>
              </p:nvPr>
            </p:nvCxnSpPr>
            <p:spPr>
              <a:xfrm>
                <a:off x="2578" y="562"/>
                <a:ext cx="4838" cy="20"/>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117" name="直接连接符 116"/>
              <p:cNvCxnSpPr/>
              <p:nvPr>
                <p:custDataLst>
                  <p:tags r:id="rId12"/>
                </p:custDataLst>
              </p:nvPr>
            </p:nvCxnSpPr>
            <p:spPr>
              <a:xfrm flipV="1">
                <a:off x="2065" y="1421"/>
                <a:ext cx="5595" cy="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77996" y="1567564"/>
            <a:ext cx="16981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汉仪君黑-45简"/>
                <a:ea typeface="汉仪君黑-45简"/>
                <a:cs typeface="+mn-cs"/>
              </a:rPr>
              <a:t>PART</a:t>
            </a:r>
            <a:endParaRPr kumimoji="0" lang="zh-CN" altLang="en-US" sz="24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3" name="文本框 32"/>
          <p:cNvSpPr txBox="1"/>
          <p:nvPr/>
        </p:nvSpPr>
        <p:spPr>
          <a:xfrm flipH="1">
            <a:off x="9034060" y="2567162"/>
            <a:ext cx="2851972"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01</a:t>
            </a:r>
            <a:endPar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0" name="文本框 29"/>
          <p:cNvSpPr txBox="1"/>
          <p:nvPr/>
        </p:nvSpPr>
        <p:spPr>
          <a:xfrm flipH="1">
            <a:off x="1496060" y="1908810"/>
            <a:ext cx="5786755"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0"/>
              </a:spcBef>
              <a:spcAft>
                <a:spcPct val="0"/>
              </a:spcAft>
              <a:buClrTx/>
              <a:buSzTx/>
              <a:buFontTx/>
              <a:buNone/>
              <a:defRPr/>
            </a:pPr>
            <a:r>
              <a:rPr sz="72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sz="7200" noProof="0" smtClean="0">
              <a:ln>
                <a:noFill/>
              </a:ln>
              <a:solidFill>
                <a:srgbClr val="1F4E79"/>
              </a:solidFill>
              <a:effectLst/>
              <a:uLnTx/>
              <a:uFillTx/>
              <a:latin typeface="微软雅黑" panose="020b0503020204020204" charset="-122"/>
              <a:ea typeface="微软雅黑" panose="020b0503020204020204" charset="-122"/>
              <a:sym typeface="+mn-ea"/>
            </a:endParaRPr>
          </a:p>
        </p:txBody>
      </p:sp>
      <p:sp>
        <p:nvSpPr>
          <p:cNvPr id="18" name="椭圆 17"/>
          <p:cNvSpPr/>
          <p:nvPr/>
        </p:nvSpPr>
        <p:spPr>
          <a:xfrm>
            <a:off x="1826927" y="455038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0" name="椭圆 19"/>
          <p:cNvSpPr/>
          <p:nvPr/>
        </p:nvSpPr>
        <p:spPr>
          <a:xfrm>
            <a:off x="4026530" y="455038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2" name="椭圆 21"/>
          <p:cNvSpPr/>
          <p:nvPr/>
        </p:nvSpPr>
        <p:spPr>
          <a:xfrm>
            <a:off x="6226133" y="455038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2341563" y="2159635"/>
            <a:ext cx="7606665" cy="3662680"/>
            <a:chOff x="1492" y="1989"/>
            <a:chExt cx="17306" cy="6020"/>
          </a:xfrm>
        </p:grpSpPr>
        <p:grpSp>
          <p:nvGrpSpPr>
            <p:cNvPr id="28" name="组合 27"/>
            <p:cNvGrpSpPr/>
            <p:nvPr/>
          </p:nvGrpSpPr>
          <p:grpSpPr>
            <a:xfrm>
              <a:off x="1492" y="1989"/>
              <a:ext cx="17306" cy="6020"/>
              <a:chOff x="547590" y="1863724"/>
              <a:chExt cx="10989624" cy="3822637"/>
            </a:xfrm>
          </p:grpSpPr>
          <p:sp>
            <p:nvSpPr>
              <p:cNvPr id="29" name="折角形 28"/>
              <p:cNvSpPr/>
              <p:nvPr/>
            </p:nvSpPr>
            <p:spPr>
              <a:xfrm>
                <a:off x="599882" y="1863724"/>
                <a:ext cx="10937332" cy="3649664"/>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2041201"/>
                <a:ext cx="10796273" cy="3645160"/>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3105" y="2895"/>
              <a:ext cx="13777" cy="448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58800" algn="just" defTabSz="914400" rtl="0" fontAlgn="auto">
                <a:lnSpc>
                  <a:spcPct val="13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ERP沙盘模拟实践课程的最后一个步骤就是撰写总结报告。</a:t>
              </a:r>
              <a:endPar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58800" algn="just" defTabSz="914400" rtl="0" fontAlgn="auto">
                <a:lnSpc>
                  <a:spcPct val="13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总结报告是对经验的书面总结，其目的在于让学生将参与ERP沙盘模拟实践课程的实战经验及心得体会记录下来， 进一步加深学生对ERP的理解。</a:t>
              </a:r>
              <a:endPar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grpSp>
        <p:nvGrpSpPr>
          <p:cNvPr id="3" name="组合 2"/>
          <p:cNvGrpSpPr/>
          <p:nvPr/>
        </p:nvGrpSpPr>
        <p:grpSpPr>
          <a:xfrm>
            <a:off x="128905" y="0"/>
            <a:ext cx="5419090" cy="1225550"/>
            <a:chOff x="203" y="0"/>
            <a:chExt cx="8534" cy="1930"/>
          </a:xfrm>
        </p:grpSpPr>
        <p:pic>
          <p:nvPicPr>
            <p:cNvPr id="5" name="图片 4"/>
            <p:cNvPicPr>
              <a:picLocks noChangeAspect="1"/>
            </p:cNvPicPr>
            <p:nvPr>
              <p:custDataLst>
                <p:tags r:id="rId3"/>
              </p:custDataLst>
            </p:nvPr>
          </p:nvPicPr>
          <p:blipFill>
            <a:blip r:embed="rId2"/>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6" name="文本框 25"/>
            <p:cNvSpPr txBox="1"/>
            <p:nvPr>
              <p:custDataLst>
                <p:tags r:id="rId4"/>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7" name="文本框 26"/>
            <p:cNvSpPr txBox="1"/>
            <p:nvPr>
              <p:custDataLst>
                <p:tags r:id="rId5"/>
              </p:custDataLst>
            </p:nvPr>
          </p:nvSpPr>
          <p:spPr>
            <a:xfrm>
              <a:off x="2646" y="682"/>
              <a:ext cx="609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custDataLst>
                <p:tags r:id="rId6"/>
              </p:custDataLst>
            </p:nvPr>
          </p:nvCxnSpPr>
          <p:spPr>
            <a:xfrm>
              <a:off x="2133" y="1507"/>
              <a:ext cx="6458" cy="6"/>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679575" y="1946910"/>
            <a:ext cx="8319135"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4064"/>
              <a:ext cx="8589" cy="4778"/>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通过ERP沙盘模拟实践的总结报告的撰写可以培养和提高学生的逻辑思维能力和书面表达能力，培养学生分析和综合、演绎和推理、归纳和总结等方面的综合能力，同时也可以帮助学生培养良好的学习习惯。</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因此，这既是ERP沙盘模拟实践过程中的一个不可缺少的环节，也是有益于学生能力提高的一个非常有益的工作，需要学生认真对待，努力配合教师的安排，高质量地完成 ERP沙盘模拟实践的总结报告。</a:t>
              </a:r>
              <a:endParaRPr sz="2000" smtClean="0">
                <a:latin typeface="微软雅黑" panose="020b0503020204020204" charset="-122"/>
                <a:ea typeface="微软雅黑" panose="020b0503020204020204" charset="-122"/>
                <a:sym typeface="+mn-ea"/>
              </a:endParaRPr>
            </a:p>
          </p:txBody>
        </p:sp>
      </p:grpSp>
      <p:pic>
        <p:nvPicPr>
          <p:cNvPr id="49" name="https://photo-static-api.fotomore.com/creative/vcg/400/new/VCG211251784258.jpg?uid=386&amp;timestamp=1700033530&amp;sign=a20362bca3aaac40ef450d44bb25e1f1" descr="templates\picture_hover\&amp;pky240_sjzg_VCG211251784258&amp;"/>
          <p:cNvPicPr>
            <a:picLocks noChangeAspect="1"/>
          </p:cNvPicPr>
          <p:nvPr/>
        </p:nvPicPr>
        <p:blipFill>
          <a:blip r:embed="rId3">
            <a:clrChange>
              <a:clrFrom>
                <a:srgbClr val="FFFFFF">
                  <a:alpha val="100000"/>
                </a:srgbClr>
              </a:clrFrom>
              <a:clrTo>
                <a:srgbClr val="FFFFFF">
                  <a:alpha val="100000"/>
                  <a:alpha val="0"/>
                </a:srgbClr>
              </a:clrTo>
            </a:clrChange>
          </a:blip>
          <a:stretch>
            <a:fillRect/>
          </a:stretch>
        </p:blipFill>
        <p:spPr>
          <a:xfrm>
            <a:off x="7203440" y="669925"/>
            <a:ext cx="2168525" cy="1282700"/>
          </a:xfrm>
          <a:prstGeom prst="rect">
            <a:avLst/>
          </a:prstGeom>
        </p:spPr>
      </p:pic>
      <p:grpSp>
        <p:nvGrpSpPr>
          <p:cNvPr id="51" name="组合 50"/>
          <p:cNvGrpSpPr/>
          <p:nvPr/>
        </p:nvGrpSpPr>
        <p:grpSpPr>
          <a:xfrm>
            <a:off x="128905" y="0"/>
            <a:ext cx="5501005" cy="1511300"/>
            <a:chOff x="203" y="0"/>
            <a:chExt cx="8663" cy="2380"/>
          </a:xfrm>
        </p:grpSpPr>
        <p:sp>
          <p:nvSpPr>
            <p:cNvPr id="52" name="矩形 51"/>
            <p:cNvSpPr/>
            <p:nvPr>
              <p:custDataLst>
                <p:tags r:id="rId4"/>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a:t>
              </a:r>
              <a:r>
                <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ERP沙盘模拟实践总结的意义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8617" cy="1930"/>
              <a:chOff x="203" y="0"/>
              <a:chExt cx="8617" cy="1930"/>
            </a:xfrm>
          </p:grpSpPr>
          <p:pic>
            <p:nvPicPr>
              <p:cNvPr id="54" name="图片 53"/>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8"/>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9"/>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0"/>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9" name="圆角矩形 8"/>
          <p:cNvSpPr/>
          <p:nvPr/>
        </p:nvSpPr>
        <p:spPr>
          <a:xfrm>
            <a:off x="1161415" y="2049780"/>
            <a:ext cx="10030460" cy="4064000"/>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1809750" y="2235835"/>
            <a:ext cx="8763000" cy="36925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（一）ERP沙盘模拟实践总结的必要性</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俗话说“好脑筋不如烂笔头”,及时地总结和记录，有助于我们在繁多的操作步骤和巨大的信息量中筛选和提炼出模拟实验的方法和规律。</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(1)沙盘模拟实践过程复杂、步骤多、信息量大。</a:t>
            </a:r>
            <a:endParaRPr sz="2000" smtClean="0">
              <a:solidFill>
                <a:schemeClr val="bg2">
                  <a:lumMod val="50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整个沙盘模拟实践过程中，学生要熟悉并从事企业采购、生产、经营及销售各个环节的流程，根据企业事先制定的发展战略，制定并实施每一期的广告决策、市场决策、研发决策、资金资本决策及采购生产决策。过程中的每个环节的决策都具有复杂、抽象性的特点，是通过筛选和分析多种相关条件后制定并实施的，都包含着巨大的信息量</a:t>
            </a:r>
            <a:r>
              <a:rPr lang="zh-CN" sz="2000" smtClean="0">
                <a:latin typeface="微软雅黑" panose="020b0503020204020204" charset="-122"/>
                <a:ea typeface="微软雅黑" panose="020b0503020204020204" charset="-122"/>
                <a:sym typeface="+mn-ea"/>
              </a:rPr>
              <a:t>。</a:t>
            </a:r>
            <a:endParaRPr kumimoji="0" lang="zh-CN"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sym typeface="+mn-ea"/>
            </a:endParaRPr>
          </a:p>
        </p:txBody>
      </p:sp>
      <p:grpSp>
        <p:nvGrpSpPr>
          <p:cNvPr id="51" name="组合 50"/>
          <p:cNvGrpSpPr/>
          <p:nvPr/>
        </p:nvGrpSpPr>
        <p:grpSpPr>
          <a:xfrm>
            <a:off x="128905" y="0"/>
            <a:ext cx="5501005" cy="1511300"/>
            <a:chOff x="203" y="0"/>
            <a:chExt cx="8663" cy="2380"/>
          </a:xfrm>
        </p:grpSpPr>
        <p:sp>
          <p:nvSpPr>
            <p:cNvPr id="52" name="矩形 51"/>
            <p:cNvSpPr/>
            <p:nvPr>
              <p:custDataLst>
                <p:tags r:id="rId2"/>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a:t>
              </a:r>
              <a:r>
                <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ERP沙盘模拟实践总结的意义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8617" cy="1930"/>
              <a:chOff x="203" y="0"/>
              <a:chExt cx="8617" cy="1930"/>
            </a:xfrm>
          </p:grpSpPr>
          <p:pic>
            <p:nvPicPr>
              <p:cNvPr id="54" name="图片 53"/>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5"/>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6"/>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7"/>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8"/>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 name="https://photo-static-api.fotomore.com/creative/vcg/400/new/VCG211320398627.jpg?uid=386&amp;timestamp=1701762476&amp;sign=80a59619c87c6cd29ed2f21c5424b0f7" descr="templates\picture_hover\&amp;pky220_sjzg_VCG211320398627&amp;"/>
          <p:cNvPicPr>
            <a:picLocks noChangeAspect="1"/>
          </p:cNvPicPr>
          <p:nvPr/>
        </p:nvPicPr>
        <p:blipFill>
          <a:blip r:embed="rId9">
            <a:clrChange>
              <a:clrFrom>
                <a:srgbClr val="000000">
                  <a:alpha val="0"/>
                </a:srgbClr>
              </a:clrFrom>
              <a:clrTo>
                <a:srgbClr val="000000">
                  <a:alpha val="0"/>
                  <a:alpha val="0"/>
                </a:srgbClr>
              </a:clrTo>
            </a:clrChange>
          </a:blip>
          <a:stretch>
            <a:fillRect/>
          </a:stretch>
        </p:blipFill>
        <p:spPr>
          <a:xfrm>
            <a:off x="9273540" y="433070"/>
            <a:ext cx="2680970" cy="142875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9" name="圆角矩形 8"/>
          <p:cNvSpPr/>
          <p:nvPr/>
        </p:nvSpPr>
        <p:spPr>
          <a:xfrm>
            <a:off x="1161415" y="2049780"/>
            <a:ext cx="10030460" cy="4064000"/>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1795145" y="2635885"/>
            <a:ext cx="8763000" cy="28917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（一）ERP沙盘模拟实践总结的必要性</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(2)沙盘模拟实践过程时间紧，任务重，紧凑性强。</a:t>
            </a:r>
            <a:endParaRPr sz="2000" smtClean="0">
              <a:solidFill>
                <a:schemeClr val="bg2">
                  <a:lumMod val="50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ERP沙盘模拟实践课程以ERP沙盘的方式模拟企业的商务运作，将企业结构和管理的操作全部展示在沙盘上，把复杂、抽象的经营管理理论以最直观的方式让学生体验、学习，在短短的时间内模拟企业6年的全面经营管理，时间十分紧张，各个步骤都是环环相扣的，若不及时总结，学生的体会、收 获和灵感转瞬即逝，试验的效果也将会大打折扣。</a:t>
            </a:r>
            <a:endParaRPr sz="2000" smtClean="0">
              <a:latin typeface="微软雅黑" panose="020b0503020204020204" charset="-122"/>
              <a:ea typeface="微软雅黑" panose="020b0503020204020204" charset="-122"/>
              <a:sym typeface="+mn-ea"/>
            </a:endParaRPr>
          </a:p>
        </p:txBody>
      </p:sp>
      <p:grpSp>
        <p:nvGrpSpPr>
          <p:cNvPr id="51" name="组合 50"/>
          <p:cNvGrpSpPr/>
          <p:nvPr/>
        </p:nvGrpSpPr>
        <p:grpSpPr>
          <a:xfrm>
            <a:off x="128905" y="0"/>
            <a:ext cx="5501005" cy="1511300"/>
            <a:chOff x="203" y="0"/>
            <a:chExt cx="8663" cy="2380"/>
          </a:xfrm>
        </p:grpSpPr>
        <p:sp>
          <p:nvSpPr>
            <p:cNvPr id="52" name="矩形 51"/>
            <p:cNvSpPr/>
            <p:nvPr>
              <p:custDataLst>
                <p:tags r:id="rId2"/>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a:t>
              </a:r>
              <a:r>
                <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ERP沙盘模拟实践总结的意义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8617" cy="1930"/>
              <a:chOff x="203" y="0"/>
              <a:chExt cx="8617" cy="1930"/>
            </a:xfrm>
          </p:grpSpPr>
          <p:pic>
            <p:nvPicPr>
              <p:cNvPr id="54" name="图片 53"/>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5"/>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6"/>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7"/>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8"/>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 name="https://photo-static-api.fotomore.com/creative/vcg/400/new/VCG211320398627.jpg?uid=386&amp;timestamp=1701762476&amp;sign=80a59619c87c6cd29ed2f21c5424b0f7" descr="templates\picture_hover\&amp;pky220_sjzg_VCG211320398627&amp;"/>
          <p:cNvPicPr>
            <a:picLocks noChangeAspect="1"/>
          </p:cNvPicPr>
          <p:nvPr>
            <p:custDataLst>
              <p:tags r:id="rId10"/>
            </p:custDataLst>
          </p:nvPr>
        </p:nvPicPr>
        <p:blipFill>
          <a:blip r:embed="rId9">
            <a:clrChange>
              <a:clrFrom>
                <a:srgbClr val="000000">
                  <a:alpha val="0"/>
                </a:srgbClr>
              </a:clrFrom>
              <a:clrTo>
                <a:srgbClr val="000000">
                  <a:alpha val="0"/>
                  <a:alpha val="0"/>
                </a:srgbClr>
              </a:clrTo>
            </a:clrChange>
          </a:blip>
          <a:stretch>
            <a:fillRect/>
          </a:stretch>
        </p:blipFill>
        <p:spPr>
          <a:xfrm>
            <a:off x="9273540" y="433070"/>
            <a:ext cx="2680970" cy="142875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9" name="圆角矩形 8"/>
          <p:cNvSpPr/>
          <p:nvPr/>
        </p:nvSpPr>
        <p:spPr>
          <a:xfrm>
            <a:off x="1161415" y="2049780"/>
            <a:ext cx="10030460" cy="4064000"/>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1543050" y="2235835"/>
            <a:ext cx="9189720" cy="36925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（二）ERP沙盘模拟实践总结的重要性</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ERP沙盘模拟实践课程以完整生动的视觉感受将极为有效地激发学生的学习兴趣，增强学生学习能力。对该课程的总结能加深对企业管理和ERP原理的理解与领悟，提高自 己的业务技能，培养自己的合作意识，获得最佳的学习体验。</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(1)对于学习者个人的意义。</a:t>
            </a:r>
            <a:r>
              <a:rPr sz="2000" smtClean="0">
                <a:latin typeface="微软雅黑" panose="020b0503020204020204" charset="-122"/>
                <a:ea typeface="微软雅黑" panose="020b0503020204020204" charset="-122"/>
                <a:sym typeface="+mn-ea"/>
              </a:rPr>
              <a:t>ERP 沙盘模拟实践训练完全不同于传统的课堂灌输授课方式，它是通过直观的企业经营沙盘来模拟企业运行状况，让学生在分析市场、制定战略、组织生产、整体营销和财务结算等一系列活动中体会企业经营运作的全过程。ERP沙盘模拟实践使学生形象地认识到企业资源的有限性，从而深刻理解ERP 的管理思想，领悟科学的管理规律，提升管理的能力。</a:t>
            </a:r>
            <a:endParaRPr sz="2000" smtClean="0">
              <a:latin typeface="微软雅黑" panose="020b0503020204020204" charset="-122"/>
              <a:ea typeface="微软雅黑" panose="020b0503020204020204" charset="-122"/>
              <a:sym typeface="+mn-ea"/>
            </a:endParaRPr>
          </a:p>
        </p:txBody>
      </p:sp>
      <p:grpSp>
        <p:nvGrpSpPr>
          <p:cNvPr id="51" name="组合 50"/>
          <p:cNvGrpSpPr/>
          <p:nvPr/>
        </p:nvGrpSpPr>
        <p:grpSpPr>
          <a:xfrm>
            <a:off x="128905" y="0"/>
            <a:ext cx="5501005" cy="1511300"/>
            <a:chOff x="203" y="0"/>
            <a:chExt cx="8663" cy="2380"/>
          </a:xfrm>
        </p:grpSpPr>
        <p:sp>
          <p:nvSpPr>
            <p:cNvPr id="52" name="矩形 51"/>
            <p:cNvSpPr/>
            <p:nvPr>
              <p:custDataLst>
                <p:tags r:id="rId2"/>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a:t>
              </a:r>
              <a:r>
                <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ERP沙盘模拟实践总结的意义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8617" cy="1930"/>
              <a:chOff x="203" y="0"/>
              <a:chExt cx="8617" cy="1930"/>
            </a:xfrm>
          </p:grpSpPr>
          <p:pic>
            <p:nvPicPr>
              <p:cNvPr id="54" name="图片 53"/>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5"/>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6"/>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7"/>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8"/>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 name="https://photo-static-api.fotomore.com/creative/vcg/400/new/VCG211320398627.jpg?uid=386&amp;timestamp=1701762476&amp;sign=80a59619c87c6cd29ed2f21c5424b0f7" descr="templates\picture_hover\&amp;pky220_sjzg_VCG211320398627&amp;"/>
          <p:cNvPicPr>
            <a:picLocks noChangeAspect="1"/>
          </p:cNvPicPr>
          <p:nvPr>
            <p:custDataLst>
              <p:tags r:id="rId10"/>
            </p:custDataLst>
          </p:nvPr>
        </p:nvPicPr>
        <p:blipFill>
          <a:blip r:embed="rId9">
            <a:clrChange>
              <a:clrFrom>
                <a:srgbClr val="000000">
                  <a:alpha val="0"/>
                </a:srgbClr>
              </a:clrFrom>
              <a:clrTo>
                <a:srgbClr val="000000">
                  <a:alpha val="0"/>
                  <a:alpha val="0"/>
                </a:srgbClr>
              </a:clrTo>
            </a:clrChange>
          </a:blip>
          <a:stretch>
            <a:fillRect/>
          </a:stretch>
        </p:blipFill>
        <p:spPr>
          <a:xfrm>
            <a:off x="9273540" y="433070"/>
            <a:ext cx="2680970" cy="142875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936433" y="1946910"/>
            <a:ext cx="8319135"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3752"/>
              <a:ext cx="8589" cy="545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（二）ERP沙盘模拟实践总结的重要性</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(2)对于实训团队的意义。</a:t>
              </a:r>
              <a:r>
                <a:rPr sz="2000" smtClean="0">
                  <a:latin typeface="微软雅黑" panose="020b0503020204020204" charset="-122"/>
                  <a:ea typeface="微软雅黑" panose="020b0503020204020204" charset="-122"/>
                  <a:sym typeface="+mn-ea"/>
                </a:rPr>
                <a:t>ERP 沙盘模拟实践课程最大的特点是“在参与中学习”。 学生的学习过程接近企业现状，在短短时间的训练中，会遇到企业经营中经常出现的各种典型问题。学生必须和大家一起去寻找市场机会，分析规律，制定策略，实施全面管理。 在各种决策的过程中，每位学生与本团队的队员们一起体验成功和失败，学习管理知识， 掌握管理技巧，提高管理素质，在管理实践的过程中，学习、实践并提高自己的沟通交流与协作关系，培养学生们的集体精神与团队意识，加深学生之间的友谊。</a:t>
              </a:r>
              <a:endParaRPr sz="2000" smtClean="0">
                <a:latin typeface="微软雅黑" panose="020b0503020204020204" charset="-122"/>
                <a:ea typeface="微软雅黑" panose="020b0503020204020204" charset="-122"/>
                <a:sym typeface="+mn-ea"/>
              </a:endParaRPr>
            </a:p>
          </p:txBody>
        </p:sp>
      </p:grpSp>
      <p:grpSp>
        <p:nvGrpSpPr>
          <p:cNvPr id="51" name="组合 50"/>
          <p:cNvGrpSpPr/>
          <p:nvPr/>
        </p:nvGrpSpPr>
        <p:grpSpPr>
          <a:xfrm>
            <a:off x="128905" y="0"/>
            <a:ext cx="5501005" cy="1511300"/>
            <a:chOff x="203" y="0"/>
            <a:chExt cx="8663" cy="2380"/>
          </a:xfrm>
        </p:grpSpPr>
        <p:sp>
          <p:nvSpPr>
            <p:cNvPr id="52" name="矩形 51"/>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a:t>
              </a:r>
              <a:r>
                <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ERP沙盘模拟实践总结的意义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8617" cy="1930"/>
              <a:chOff x="203" y="0"/>
              <a:chExt cx="8617" cy="1930"/>
            </a:xfrm>
          </p:grpSpPr>
          <p:pic>
            <p:nvPicPr>
              <p:cNvPr id="54" name="图片 53"/>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936433" y="1946910"/>
            <a:ext cx="8319135"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3752"/>
              <a:ext cx="8589" cy="545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（二）ERP沙盘模拟实践总结的重要性</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(2)对于实训团队的意义。</a:t>
              </a:r>
              <a:r>
                <a:rPr sz="2000" smtClean="0">
                  <a:latin typeface="微软雅黑" panose="020b0503020204020204" charset="-122"/>
                  <a:ea typeface="微软雅黑" panose="020b0503020204020204" charset="-122"/>
                  <a:sym typeface="+mn-ea"/>
                </a:rPr>
                <a:t>在谈到这个问题时，一位学生曾在其感言中写道：“整个沙盘模拟实践课程是学生们一同演练沙盘、 一同学习软件、 一同讨论和解决问题、 一同为公司的发展出谋划策的过程。这些共同经历虽不能与人生的坎坷相比，但也将是团队成员的美好回忆。 一个学期的沙盘演练， 使我意识到在团队中，团队意识和合作精神是如此的重要，这也恰恰是社会对我们刚毕业  的大学生的基本要求。虽然我们也有不少方式广交好友，但我想没有哪种方式能够让彼此  在短时间内产生如此深厚的友谊…… ”</a:t>
              </a:r>
              <a:endParaRPr sz="2000" smtClean="0">
                <a:latin typeface="微软雅黑" panose="020b0503020204020204" charset="-122"/>
                <a:ea typeface="微软雅黑" panose="020b0503020204020204" charset="-122"/>
                <a:sym typeface="+mn-ea"/>
              </a:endParaRPr>
            </a:p>
          </p:txBody>
        </p:sp>
      </p:grpSp>
      <p:grpSp>
        <p:nvGrpSpPr>
          <p:cNvPr id="51" name="组合 50"/>
          <p:cNvGrpSpPr/>
          <p:nvPr/>
        </p:nvGrpSpPr>
        <p:grpSpPr>
          <a:xfrm>
            <a:off x="128905" y="0"/>
            <a:ext cx="5501005" cy="1511300"/>
            <a:chOff x="203" y="0"/>
            <a:chExt cx="8663" cy="2380"/>
          </a:xfrm>
        </p:grpSpPr>
        <p:sp>
          <p:nvSpPr>
            <p:cNvPr id="52" name="矩形 51"/>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a:t>
              </a:r>
              <a:r>
                <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ERP沙盘模拟实践总结的意义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8617" cy="1930"/>
              <a:chOff x="203" y="0"/>
              <a:chExt cx="8617" cy="1930"/>
            </a:xfrm>
          </p:grpSpPr>
          <p:pic>
            <p:nvPicPr>
              <p:cNvPr id="54" name="图片 53"/>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936433" y="1946910"/>
            <a:ext cx="8319135"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3824"/>
              <a:ext cx="8589" cy="525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（三）ERP 沙盘模拟实践成绩的评价</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在ERP沙盘模拟实践中，学生们通过实践竞争都取得了相应的成绩。但这个成绩只代表了过去，只代表在这一特定场合的水平发挥，并不一定代表了自己的真实水平，更不能代表将来。</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所以ERP沙盘模拟实践课程特别安排了“总结”这个教学环节， 一方面充分展现自己的水平，更重要的是通过总结，归纳成绩、发现问题，明确下一步努力的方向。</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因此，学生总结是否实现了上述目的，将是ERP沙盘模拟实践课程成绩的重要方面。</a:t>
              </a:r>
              <a:endParaRPr sz="2000" smtClean="0">
                <a:latin typeface="微软雅黑" panose="020b0503020204020204" charset="-122"/>
                <a:ea typeface="微软雅黑" panose="020b0503020204020204" charset="-122"/>
                <a:sym typeface="+mn-ea"/>
              </a:endParaRPr>
            </a:p>
          </p:txBody>
        </p:sp>
      </p:grpSp>
      <p:grpSp>
        <p:nvGrpSpPr>
          <p:cNvPr id="51" name="组合 50"/>
          <p:cNvGrpSpPr/>
          <p:nvPr/>
        </p:nvGrpSpPr>
        <p:grpSpPr>
          <a:xfrm>
            <a:off x="128905" y="0"/>
            <a:ext cx="5501005" cy="1511300"/>
            <a:chOff x="203" y="0"/>
            <a:chExt cx="8663" cy="2380"/>
          </a:xfrm>
        </p:grpSpPr>
        <p:sp>
          <p:nvSpPr>
            <p:cNvPr id="52" name="矩形 51"/>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a:t>
              </a:r>
              <a:r>
                <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ERP沙盘模拟实践总结的意义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8617" cy="1930"/>
              <a:chOff x="203" y="0"/>
              <a:chExt cx="8617" cy="1930"/>
            </a:xfrm>
          </p:grpSpPr>
          <p:pic>
            <p:nvPicPr>
              <p:cNvPr id="54" name="图片 53"/>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flipV="1">
            <a:off x="9112250" y="-1139190"/>
            <a:ext cx="3903980" cy="3370580"/>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4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10" name="组合 9"/>
          <p:cNvGrpSpPr/>
          <p:nvPr/>
        </p:nvGrpSpPr>
        <p:grpSpPr>
          <a:xfrm>
            <a:off x="1837055" y="2120900"/>
            <a:ext cx="8876665" cy="3940810"/>
            <a:chOff x="1565" y="3412"/>
            <a:chExt cx="13979" cy="6206"/>
          </a:xfrm>
        </p:grpSpPr>
        <p:sp useBgFill="1">
          <p:nvSpPr>
            <p:cNvPr id="13" name="任意多边形 12"/>
            <p:cNvSpPr/>
            <p:nvPr/>
          </p:nvSpPr>
          <p:spPr>
            <a:xfrm>
              <a:off x="1565" y="3412"/>
              <a:ext cx="13979" cy="6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ln w="3175">
              <a:gradFill flip="none" rotWithShape="1">
                <a:gsLst>
                  <a:gs pos="0">
                    <a:srgbClr val="1F4E79"/>
                  </a:gs>
                  <a:gs pos="100000">
                    <a:srgbClr val="002A5C">
                      <a:alpha val="0"/>
                    </a:srgbClr>
                  </a:gs>
                </a:gsLst>
                <a:lin ang="0" scaled="1"/>
              </a:gra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23" name="矩形 22"/>
            <p:cNvSpPr/>
            <p:nvPr/>
          </p:nvSpPr>
          <p:spPr>
            <a:xfrm>
              <a:off x="2133" y="4238"/>
              <a:ext cx="11672" cy="4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508000" algn="l">
                <a:lnSpc>
                  <a:spcPct val="130000"/>
                </a:lnSpc>
                <a:spcBef>
                  <a:spcPct val="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ERP沙盘模拟实践总结的过程是系统地分析与归纳课程当中的成功经验与失败教训的过程，是整个课程步骤环节与知识理论的再现。</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a:p>
              <a:pPr lvl="0" indent="508000" algn="l">
                <a:lnSpc>
                  <a:spcPct val="130000"/>
                </a:lnSpc>
                <a:spcBef>
                  <a:spcPct val="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总结的内容则不仅是沙盘模拟实践过程的成败得失，更要与理论、实际相联系，才能取得更大的收获。</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a:p>
              <a:pPr lvl="0" indent="508000" algn="l">
                <a:lnSpc>
                  <a:spcPct val="130000"/>
                </a:lnSpc>
                <a:spcBef>
                  <a:spcPct val="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ERP沙盘模拟实践总结要撰写ERP沙盘模拟实践的书面总结报告。</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p:txBody>
        </p:sp>
      </p:grpSp>
      <p:grpSp>
        <p:nvGrpSpPr>
          <p:cNvPr id="51" name="组合 50"/>
          <p:cNvGrpSpPr/>
          <p:nvPr/>
        </p:nvGrpSpPr>
        <p:grpSpPr>
          <a:xfrm>
            <a:off x="128905" y="0"/>
            <a:ext cx="5501005" cy="1511300"/>
            <a:chOff x="203" y="0"/>
            <a:chExt cx="8663" cy="2380"/>
          </a:xfrm>
        </p:grpSpPr>
        <p:sp>
          <p:nvSpPr>
            <p:cNvPr id="52" name="矩形 51"/>
            <p:cNvSpPr/>
            <p:nvPr>
              <p:custDataLst>
                <p:tags r:id="rId2"/>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8617" cy="1930"/>
              <a:chOff x="203" y="0"/>
              <a:chExt cx="8617" cy="1930"/>
            </a:xfrm>
          </p:grpSpPr>
          <p:pic>
            <p:nvPicPr>
              <p:cNvPr id="54" name="图片 53"/>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5"/>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6"/>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7"/>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8"/>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flipV="1">
            <a:off x="9112250" y="-1139190"/>
            <a:ext cx="3903980" cy="3370580"/>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4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10" name="组合 9"/>
          <p:cNvGrpSpPr/>
          <p:nvPr/>
        </p:nvGrpSpPr>
        <p:grpSpPr>
          <a:xfrm>
            <a:off x="1837055" y="2120900"/>
            <a:ext cx="8876665" cy="3940810"/>
            <a:chOff x="1565" y="3412"/>
            <a:chExt cx="13979" cy="6206"/>
          </a:xfrm>
        </p:grpSpPr>
        <p:sp useBgFill="1">
          <p:nvSpPr>
            <p:cNvPr id="13" name="任意多边形 12"/>
            <p:cNvSpPr/>
            <p:nvPr/>
          </p:nvSpPr>
          <p:spPr>
            <a:xfrm>
              <a:off x="1565" y="3412"/>
              <a:ext cx="13979" cy="6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ln w="3175">
              <a:gradFill flip="none" rotWithShape="1">
                <a:gsLst>
                  <a:gs pos="0">
                    <a:srgbClr val="1F4E79"/>
                  </a:gs>
                  <a:gs pos="100000">
                    <a:srgbClr val="002A5C">
                      <a:alpha val="0"/>
                    </a:srgbClr>
                  </a:gs>
                </a:gsLst>
                <a:lin ang="0" scaled="1"/>
              </a:gra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23" name="矩形 22"/>
            <p:cNvSpPr/>
            <p:nvPr/>
          </p:nvSpPr>
          <p:spPr>
            <a:xfrm>
              <a:off x="2133" y="4238"/>
              <a:ext cx="11672" cy="4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508000" algn="l">
                <a:lnSpc>
                  <a:spcPct val="130000"/>
                </a:lnSpc>
                <a:spcBef>
                  <a:spcPct val="0"/>
                </a:spcBef>
                <a:spcAft>
                  <a:spcPct val="0"/>
                </a:spcAft>
                <a:buClrTx/>
                <a:buSzTx/>
                <a:buNone/>
                <a:defRPr/>
              </a:pPr>
              <a:r>
                <a:rPr sz="2000" noProof="0" smtClean="0">
                  <a:ln>
                    <a:noFill/>
                  </a:ln>
                  <a:solidFill>
                    <a:schemeClr val="tx1">
                      <a:lumMod val="75000"/>
                      <a:lumOff val="25000"/>
                    </a:schemeClr>
                  </a:solidFill>
                  <a:effectLst/>
                  <a:uLnTx/>
                  <a:uFillTx/>
                  <a:latin typeface="微软雅黑" panose="020b0503020204020204" charset="-122"/>
                  <a:ea typeface="微软雅黑" panose="020b0503020204020204" charset="-122"/>
                  <a:sym typeface="+mn-ea"/>
                </a:rPr>
                <a:t>ERP沙盘模拟实践的书面总结报告一般在学习团队及全班讨论结束后开始撰写，本身包括了集体的智慧。</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a:p>
              <a:pPr lvl="0" indent="508000" algn="l">
                <a:lnSpc>
                  <a:spcPct val="130000"/>
                </a:lnSpc>
                <a:spcBef>
                  <a:spcPct val="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在撰写ERP沙盘模拟实践的总 结报告时，应当允许同一学习团队的成员使用团队共同准备的图表资料和分析结论，但总结报告的正文部分仍然必须由个人独立撰写，严格禁止互相抄袭。</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a:p>
              <a:pPr lvl="0" indent="508000" algn="l">
                <a:lnSpc>
                  <a:spcPct val="130000"/>
                </a:lnSpc>
                <a:spcBef>
                  <a:spcPct val="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ERP沙盘模拟实践总结的内容主要有整体战略、产品研发、市场营销与销售、财务管理、团队合作与沟通等方面。</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p:txBody>
        </p:sp>
      </p:grpSp>
      <p:grpSp>
        <p:nvGrpSpPr>
          <p:cNvPr id="51" name="组合 50"/>
          <p:cNvGrpSpPr/>
          <p:nvPr/>
        </p:nvGrpSpPr>
        <p:grpSpPr>
          <a:xfrm>
            <a:off x="128905" y="0"/>
            <a:ext cx="5501005" cy="1511300"/>
            <a:chOff x="203" y="0"/>
            <a:chExt cx="8663" cy="2380"/>
          </a:xfrm>
        </p:grpSpPr>
        <p:sp>
          <p:nvSpPr>
            <p:cNvPr id="52" name="矩形 51"/>
            <p:cNvSpPr/>
            <p:nvPr>
              <p:custDataLst>
                <p:tags r:id="rId2"/>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8617" cy="1930"/>
              <a:chOff x="203" y="0"/>
              <a:chExt cx="8617" cy="1930"/>
            </a:xfrm>
          </p:grpSpPr>
          <p:pic>
            <p:nvPicPr>
              <p:cNvPr id="54" name="图片 53"/>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5"/>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6"/>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7"/>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8"/>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2237740" y="2050415"/>
            <a:ext cx="7766050" cy="3730625"/>
            <a:chOff x="1492" y="1799"/>
            <a:chExt cx="15785" cy="5083"/>
          </a:xfrm>
        </p:grpSpPr>
        <p:grpSp>
          <p:nvGrpSpPr>
            <p:cNvPr id="28" name="组合 27"/>
            <p:cNvGrpSpPr/>
            <p:nvPr/>
          </p:nvGrpSpPr>
          <p:grpSpPr>
            <a:xfrm>
              <a:off x="1492" y="1799"/>
              <a:ext cx="15785" cy="5083"/>
              <a:chOff x="547590" y="1742841"/>
              <a:chExt cx="10023890" cy="3228115"/>
            </a:xfrm>
          </p:grpSpPr>
          <p:sp>
            <p:nvSpPr>
              <p:cNvPr id="29" name="折角形 28"/>
              <p:cNvSpPr/>
              <p:nvPr/>
            </p:nvSpPr>
            <p:spPr>
              <a:xfrm>
                <a:off x="599500" y="1742841"/>
                <a:ext cx="9971980" cy="2860522"/>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1907131"/>
                <a:ext cx="9767396" cy="3063825"/>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827" y="2558"/>
              <a:ext cx="12714" cy="3837"/>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rPr>
                <a:t>（一）整体战略方面的总结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战略是对企业全局的总体谋划；战略是对企业未来的长期谋划；战略是在对企业外部环境和内部环境深入分析及准确判断的基础上形成的；战略对企业具有决定性的影响；战略的本质在于创造和变革，以及创造和维持企业的竞争优势。战略方面的内容主要分为两个层面。</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pic>
        <p:nvPicPr>
          <p:cNvPr id="2" name="图片 1" descr="32303139393333393b32303230313831343bc6ecd6c4"/>
          <p:cNvPicPr>
            <a:picLocks noChangeAspect="1"/>
          </p:cNvPicPr>
          <p:nvPr/>
        </p:nvPicPr>
        <p:blipFill>
          <a:blip r:embed="rId3"/>
          <a:stretch>
            <a:fillRect/>
          </a:stretch>
        </p:blipFill>
        <p:spPr>
          <a:xfrm>
            <a:off x="5532755" y="1325880"/>
            <a:ext cx="914400" cy="914400"/>
          </a:xfrm>
          <a:prstGeom prst="rect">
            <a:avLst/>
          </a:prstGeom>
        </p:spPr>
      </p:pic>
      <p:sp>
        <p:nvSpPr>
          <p:cNvPr id="3" name="任意多边形 2"/>
          <p:cNvSpPr/>
          <p:nvPr>
            <p:custDataLst>
              <p:tags r:id="rId4"/>
            </p:custDataLst>
          </p:nvPr>
        </p:nvSpPr>
        <p:spPr>
          <a:xfrm rot="-7129306">
            <a:off x="10619365"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5" name="组合 4"/>
          <p:cNvGrpSpPr/>
          <p:nvPr/>
        </p:nvGrpSpPr>
        <p:grpSpPr>
          <a:xfrm>
            <a:off x="128905" y="0"/>
            <a:ext cx="5501005" cy="1511300"/>
            <a:chOff x="203" y="0"/>
            <a:chExt cx="8663" cy="2380"/>
          </a:xfrm>
        </p:grpSpPr>
        <p:sp>
          <p:nvSpPr>
            <p:cNvPr id="6" name="矩形 5"/>
            <p:cNvSpPr/>
            <p:nvPr>
              <p:custDataLst>
                <p:tags r:id="rId5"/>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8617" cy="1930"/>
              <a:chOff x="203" y="0"/>
              <a:chExt cx="8617"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0" name="文本框 9"/>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9"/>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10"/>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1"/>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28" name="组合 27"/>
          <p:cNvGrpSpPr/>
          <p:nvPr/>
        </p:nvGrpSpPr>
        <p:grpSpPr>
          <a:xfrm>
            <a:off x="1936433" y="2163445"/>
            <a:ext cx="8319135"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3791"/>
              <a:ext cx="8589" cy="526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（一）整体战略方面的总结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1. 对企业长、中、短期策略的制定</a:t>
              </a:r>
              <a:endParaRPr sz="2000" smtClean="0">
                <a:solidFill>
                  <a:schemeClr val="bg2">
                    <a:lumMod val="50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每个企业的初始状态是相同的，给定的企业资源(包含的范围很广，既包括厂房、设备、物料，还包括人力资源、资金、市场、信息，甚至包括企业上下游的供应商和客户) 也是相同的，企业的目标可以说是在资源给定的情况下，追求尽可能大的产出。从外延上来看是追求利润，本质是资源的合理利用。</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在充分分析企业资源及市场信息的基础上，应从以下几个方面总结制定企业的战略规划</a:t>
              </a:r>
              <a:r>
                <a:rPr lang="zh-CN" sz="2000" smtClean="0">
                  <a:latin typeface="微软雅黑" panose="020b0503020204020204" charset="-122"/>
                  <a:ea typeface="微软雅黑" panose="020b0503020204020204" charset="-122"/>
                  <a:sym typeface="+mn-ea"/>
                </a:rPr>
                <a:t>。</a:t>
              </a:r>
              <a:endParaRPr lang="zh-CN" sz="2000" smtClean="0">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5501005" cy="1511300"/>
            <a:chOff x="203" y="0"/>
            <a:chExt cx="8663" cy="2380"/>
          </a:xfrm>
        </p:grpSpPr>
        <p:sp>
          <p:nvSpPr>
            <p:cNvPr id="6" name="矩形 5"/>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8617" cy="1930"/>
              <a:chOff x="203" y="0"/>
              <a:chExt cx="8617" cy="1930"/>
            </a:xfrm>
          </p:grpSpPr>
          <p:pic>
            <p:nvPicPr>
              <p:cNvPr id="3" name="图片 2"/>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4" name="文本框 3"/>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6" name="https://photo-static-api.fotomore.com/creative/vcg/veer/400/new/VCG41N169999027.jpg?uid=386&amp;timestamp=1701676030&amp;sign=fabb2d1d66e013e86873bb2f7b8e1924" descr="templates\picture_hover\&amp;pky250_sjzg_VCG41N169999027&amp;"/>
          <p:cNvPicPr>
            <a:picLocks noChangeAspect="1"/>
          </p:cNvPicPr>
          <p:nvPr>
            <p:custDataLst>
              <p:tags r:id="rId11"/>
            </p:custDataLst>
          </p:nvPr>
        </p:nvPicPr>
        <p:blipFill>
          <a:blip r:embed="rId10">
            <a:clrChange>
              <a:clrFrom>
                <a:srgbClr val="FFFFFF">
                  <a:alpha val="100000"/>
                </a:srgbClr>
              </a:clrFrom>
              <a:clrTo>
                <a:srgbClr val="FFFFFF">
                  <a:alpha val="100000"/>
                  <a:alpha val="0"/>
                </a:srgbClr>
              </a:clrTo>
            </a:clrChange>
          </a:blip>
          <a:stretch>
            <a:fillRect/>
          </a:stretch>
        </p:blipFill>
        <p:spPr>
          <a:xfrm>
            <a:off x="9354820" y="0"/>
            <a:ext cx="2371725" cy="2371725"/>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28" name="组合 27"/>
          <p:cNvGrpSpPr/>
          <p:nvPr/>
        </p:nvGrpSpPr>
        <p:grpSpPr>
          <a:xfrm>
            <a:off x="1936433" y="2163445"/>
            <a:ext cx="8319135"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3499"/>
              <a:ext cx="8589" cy="5814"/>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（一）整体战略方面的总结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1. 对企业长、中、短期策略的制定</a:t>
              </a:r>
              <a:endParaRPr sz="2000" smtClean="0">
                <a:solidFill>
                  <a:schemeClr val="bg2">
                    <a:lumMod val="50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(1)市场主导型与产能主导型。市场主导型与产能主导型是沙盘模拟实践中较为普遍采用的两种战略路线。</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但在仅进行6期的沙盘模拟实践课程中，由于受各种规则和假设的限制，企业产能的大小却成为能否扩大市场份额从而占领市场的决定性因素，以产定销的模式体现出较好的比赛成绩。</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因此，分析、选择和制定企业的主导类型是企业确定市场和 产品开发策略的前提，是企业战略首先要考虑的基本问题，这方面的问题也就成了学生们首先总结的问题。</a:t>
              </a:r>
              <a:endParaRPr sz="2000" smtClean="0">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5501005" cy="1511300"/>
            <a:chOff x="203" y="0"/>
            <a:chExt cx="8663" cy="2380"/>
          </a:xfrm>
        </p:grpSpPr>
        <p:sp>
          <p:nvSpPr>
            <p:cNvPr id="6" name="矩形 5"/>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8617" cy="1930"/>
              <a:chOff x="203" y="0"/>
              <a:chExt cx="8617" cy="1930"/>
            </a:xfrm>
          </p:grpSpPr>
          <p:pic>
            <p:nvPicPr>
              <p:cNvPr id="3" name="图片 2"/>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4" name="文本框 3"/>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6" name="https://photo-static-api.fotomore.com/creative/vcg/veer/400/new/VCG41N169999027.jpg?uid=386&amp;timestamp=1701676030&amp;sign=fabb2d1d66e013e86873bb2f7b8e1924" descr="templates\picture_hover\&amp;pky250_sjzg_VCG41N169999027&amp;"/>
          <p:cNvPicPr>
            <a:picLocks noChangeAspect="1"/>
          </p:cNvPicPr>
          <p:nvPr>
            <p:custDataLst>
              <p:tags r:id="rId11"/>
            </p:custDataLst>
          </p:nvPr>
        </p:nvPicPr>
        <p:blipFill>
          <a:blip r:embed="rId10">
            <a:clrChange>
              <a:clrFrom>
                <a:srgbClr val="FFFFFF">
                  <a:alpha val="100000"/>
                </a:srgbClr>
              </a:clrFrom>
              <a:clrTo>
                <a:srgbClr val="FFFFFF">
                  <a:alpha val="100000"/>
                  <a:alpha val="0"/>
                </a:srgbClr>
              </a:clrTo>
            </a:clrChange>
          </a:blip>
          <a:stretch>
            <a:fillRect/>
          </a:stretch>
        </p:blipFill>
        <p:spPr>
          <a:xfrm>
            <a:off x="9354820" y="0"/>
            <a:ext cx="2371725" cy="2371725"/>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28" name="组合 27"/>
          <p:cNvGrpSpPr/>
          <p:nvPr/>
        </p:nvGrpSpPr>
        <p:grpSpPr>
          <a:xfrm>
            <a:off x="1936433" y="2163445"/>
            <a:ext cx="8319135"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3791"/>
              <a:ext cx="8589" cy="526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（一）整体战略方面的总结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1. 对企业长、中、短期策略的制定</a:t>
              </a:r>
              <a:endParaRPr sz="2000" smtClean="0">
                <a:solidFill>
                  <a:schemeClr val="bg2">
                    <a:lumMod val="50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(2)固定资产投资的战略。由于固定资产投资的数额特别巨大，收益期比较长，风险较高，因此，固定资产投资的决策也就成为企业战略最重要的部分之一。固定资产投资的合理性决定了企业发展的成长性，这往往是企业成败的关键点。企业要想发展、扩 大规模、扩大产能，必须通过固定资产投资、提高产能来实现。</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固定资产投资战略主要 考虑的内容是在何时出多少钱购置或租用什么资产，因此学生们需要总结以下三个方面</a:t>
              </a:r>
              <a:r>
                <a:rPr lang="zh-CN" sz="2000" smtClean="0">
                  <a:latin typeface="微软雅黑" panose="020b0503020204020204" charset="-122"/>
                  <a:ea typeface="微软雅黑" panose="020b0503020204020204" charset="-122"/>
                  <a:sym typeface="+mn-ea"/>
                </a:rPr>
                <a:t>。</a:t>
              </a:r>
              <a:endParaRPr lang="zh-CN" sz="2000" smtClean="0">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5501005" cy="1511300"/>
            <a:chOff x="203" y="0"/>
            <a:chExt cx="8663" cy="2380"/>
          </a:xfrm>
        </p:grpSpPr>
        <p:sp>
          <p:nvSpPr>
            <p:cNvPr id="6" name="矩形 5"/>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8617" cy="1930"/>
              <a:chOff x="203" y="0"/>
              <a:chExt cx="8617" cy="1930"/>
            </a:xfrm>
          </p:grpSpPr>
          <p:pic>
            <p:nvPicPr>
              <p:cNvPr id="3" name="图片 2"/>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4" name="文本框 3"/>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6" name="https://photo-static-api.fotomore.com/creative/vcg/veer/400/new/VCG41N169999027.jpg?uid=386&amp;timestamp=1701676030&amp;sign=fabb2d1d66e013e86873bb2f7b8e1924" descr="templates\picture_hover\&amp;pky250_sjzg_VCG41N169999027&amp;"/>
          <p:cNvPicPr>
            <a:picLocks noChangeAspect="1"/>
          </p:cNvPicPr>
          <p:nvPr>
            <p:custDataLst>
              <p:tags r:id="rId11"/>
            </p:custDataLst>
          </p:nvPr>
        </p:nvPicPr>
        <p:blipFill>
          <a:blip r:embed="rId10">
            <a:clrChange>
              <a:clrFrom>
                <a:srgbClr val="FFFFFF">
                  <a:alpha val="100000"/>
                </a:srgbClr>
              </a:clrFrom>
              <a:clrTo>
                <a:srgbClr val="FFFFFF">
                  <a:alpha val="100000"/>
                  <a:alpha val="0"/>
                </a:srgbClr>
              </a:clrTo>
            </a:clrChange>
          </a:blip>
          <a:stretch>
            <a:fillRect/>
          </a:stretch>
        </p:blipFill>
        <p:spPr>
          <a:xfrm>
            <a:off x="9354820" y="0"/>
            <a:ext cx="2371725" cy="2371725"/>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2" name="文本框 21"/>
          <p:cNvSpPr txBox="1"/>
          <p:nvPr>
            <p:custDataLst>
              <p:tags r:id="rId2"/>
            </p:custDataLst>
          </p:nvPr>
        </p:nvSpPr>
        <p:spPr>
          <a:xfrm>
            <a:off x="1948815" y="2242820"/>
            <a:ext cx="8277860" cy="37306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（一）整体战略方面的总结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1. 对企业长、中、短期策略的制定</a:t>
            </a:r>
            <a:endParaRPr sz="2000" smtClean="0">
              <a:solidFill>
                <a:schemeClr val="bg2">
                  <a:lumMod val="50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(2)固定资产投资的战略。</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第一，如何尽可能保证满足销售计划需要或是尽早地达到预计的产能规模，包括生产线及厂房如何获得；第二，如何做好财务规划，保证企业有充足的现金作为支持，不能因 固定资产投资而使企业现金链断裂，防范和规避企业破产的风险；第三，如何选择性价 比较高的资产进行投资，充分计算考虑设备及厂房的各项指数，每项资产的特性，及总共6年的投资经营期，合理及时地更新资产。</a:t>
            </a:r>
            <a:endParaRPr sz="2000" smtClean="0">
              <a:latin typeface="微软雅黑" panose="020b0503020204020204" charset="-122"/>
              <a:ea typeface="微软雅黑" panose="020b0503020204020204" charset="-122"/>
              <a:sym typeface="+mn-ea"/>
            </a:endParaRPr>
          </a:p>
        </p:txBody>
      </p:sp>
      <p:sp>
        <p:nvSpPr>
          <p:cNvPr id="2" name="矩形 1"/>
          <p:cNvSpPr/>
          <p:nvPr>
            <p:custDataLst>
              <p:tags r:id="rId3"/>
            </p:custDataLst>
          </p:nvPr>
        </p:nvSpPr>
        <p:spPr>
          <a:xfrm>
            <a:off x="1453515" y="2006600"/>
            <a:ext cx="9180195" cy="4203700"/>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pic>
        <p:nvPicPr>
          <p:cNvPr id="3" name="https://img7.file.cache.docer.com/storage/1646387592400905900/ae145aeb64f9a6f153a065f4c975c1a8.png" descr="templates\picture_hover\&amp;pky94184452910&amp;"/>
          <p:cNvPicPr>
            <a:picLocks noChangeAspect="1"/>
          </p:cNvPicPr>
          <p:nvPr>
            <p:custDataLst>
              <p:tags r:id="rId5"/>
            </p:custDataLst>
          </p:nvPr>
        </p:nvPicPr>
        <p:blipFill>
          <a:blip r:embed="rId4"/>
          <a:stretch>
            <a:fillRect/>
          </a:stretch>
        </p:blipFill>
        <p:spPr>
          <a:xfrm>
            <a:off x="7390765" y="1040130"/>
            <a:ext cx="3275330" cy="2326005"/>
          </a:xfrm>
          <a:prstGeom prst="rect">
            <a:avLst/>
          </a:prstGeom>
        </p:spPr>
      </p:pic>
      <p:grpSp>
        <p:nvGrpSpPr>
          <p:cNvPr id="8" name="组合 7"/>
          <p:cNvGrpSpPr/>
          <p:nvPr/>
        </p:nvGrpSpPr>
        <p:grpSpPr>
          <a:xfrm>
            <a:off x="128905" y="0"/>
            <a:ext cx="5501005" cy="1511300"/>
            <a:chOff x="203" y="0"/>
            <a:chExt cx="8663" cy="2380"/>
          </a:xfrm>
        </p:grpSpPr>
        <p:sp>
          <p:nvSpPr>
            <p:cNvPr id="9" name="矩形 8"/>
            <p:cNvSpPr/>
            <p:nvPr>
              <p:custDataLst>
                <p:tags r:id="rId6"/>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0" name="组合 9"/>
            <p:cNvGrpSpPr/>
            <p:nvPr/>
          </p:nvGrpSpPr>
          <p:grpSpPr>
            <a:xfrm>
              <a:off x="203" y="0"/>
              <a:ext cx="8617" cy="1930"/>
              <a:chOff x="203" y="0"/>
              <a:chExt cx="8617" cy="1930"/>
            </a:xfrm>
          </p:grpSpPr>
          <p:pic>
            <p:nvPicPr>
              <p:cNvPr id="11" name="图片 10"/>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2" name="文本框 11"/>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3" name="文本框 12"/>
              <p:cNvSpPr txBox="1"/>
              <p:nvPr>
                <p:custDataLst>
                  <p:tags r:id="rId10"/>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4" name="直接连接符 13"/>
              <p:cNvCxnSpPr/>
              <p:nvPr>
                <p:custDataLst>
                  <p:tags r:id="rId11"/>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5" name="直接连接符 14"/>
            <p:cNvCxnSpPr/>
            <p:nvPr>
              <p:custDataLst>
                <p:tags r:id="rId12"/>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2" name="文本框 21"/>
          <p:cNvSpPr txBox="1"/>
          <p:nvPr>
            <p:custDataLst>
              <p:tags r:id="rId2"/>
            </p:custDataLst>
          </p:nvPr>
        </p:nvSpPr>
        <p:spPr>
          <a:xfrm>
            <a:off x="1948815" y="2109470"/>
            <a:ext cx="8277860" cy="396748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（一）整体战略方面的总结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1. 对企业长、中、短期策略的制定</a:t>
            </a:r>
            <a:endParaRPr sz="2000" smtClean="0">
              <a:solidFill>
                <a:schemeClr val="bg2">
                  <a:lumMod val="50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(2)固定资产投资的战略。</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每一个部门都要统一理解公司的战略路线， 并在战略路线的指导下，在6年决策中合理分配部门资源。生产和人力资源部门要根据战略路线配比各期的产能，营销部门要根据战略路线确定各期市场竞争思路，财务部门 则要根据战略路线调节和平衡各期现金流量等。因此在总结中也要分析战略的落实与执行情况。战略思考是要落实到具体每个部门的。这不仅是一个从战略到策略的概念，更 重要的理解是，战略决策直接落实到职能部门，使职能部门的各期决策都能从不同的方面反映出公司战略。</a:t>
            </a:r>
            <a:endParaRPr sz="2000" smtClean="0">
              <a:latin typeface="微软雅黑" panose="020b0503020204020204" charset="-122"/>
              <a:ea typeface="微软雅黑" panose="020b0503020204020204" charset="-122"/>
              <a:sym typeface="+mn-ea"/>
            </a:endParaRPr>
          </a:p>
        </p:txBody>
      </p:sp>
      <p:sp>
        <p:nvSpPr>
          <p:cNvPr id="2" name="矩形 1"/>
          <p:cNvSpPr/>
          <p:nvPr>
            <p:custDataLst>
              <p:tags r:id="rId3"/>
            </p:custDataLst>
          </p:nvPr>
        </p:nvSpPr>
        <p:spPr>
          <a:xfrm>
            <a:off x="1453515" y="2006600"/>
            <a:ext cx="9180195" cy="4203700"/>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pic>
        <p:nvPicPr>
          <p:cNvPr id="3" name="https://img7.file.cache.docer.com/storage/1646387592400905900/ae145aeb64f9a6f153a065f4c975c1a8.png" descr="templates\picture_hover\&amp;pky94184452910&amp;"/>
          <p:cNvPicPr>
            <a:picLocks noChangeAspect="1"/>
          </p:cNvPicPr>
          <p:nvPr>
            <p:custDataLst>
              <p:tags r:id="rId5"/>
            </p:custDataLst>
          </p:nvPr>
        </p:nvPicPr>
        <p:blipFill>
          <a:blip r:embed="rId4"/>
          <a:stretch>
            <a:fillRect/>
          </a:stretch>
        </p:blipFill>
        <p:spPr>
          <a:xfrm>
            <a:off x="7390765" y="1040130"/>
            <a:ext cx="3275330" cy="2326005"/>
          </a:xfrm>
          <a:prstGeom prst="rect">
            <a:avLst/>
          </a:prstGeom>
        </p:spPr>
      </p:pic>
      <p:grpSp>
        <p:nvGrpSpPr>
          <p:cNvPr id="8" name="组合 7"/>
          <p:cNvGrpSpPr/>
          <p:nvPr/>
        </p:nvGrpSpPr>
        <p:grpSpPr>
          <a:xfrm>
            <a:off x="128905" y="0"/>
            <a:ext cx="5501005" cy="1511300"/>
            <a:chOff x="203" y="0"/>
            <a:chExt cx="8663" cy="2380"/>
          </a:xfrm>
        </p:grpSpPr>
        <p:sp>
          <p:nvSpPr>
            <p:cNvPr id="9" name="矩形 8"/>
            <p:cNvSpPr/>
            <p:nvPr>
              <p:custDataLst>
                <p:tags r:id="rId6"/>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0" name="组合 9"/>
            <p:cNvGrpSpPr/>
            <p:nvPr/>
          </p:nvGrpSpPr>
          <p:grpSpPr>
            <a:xfrm>
              <a:off x="203" y="0"/>
              <a:ext cx="8617" cy="1930"/>
              <a:chOff x="203" y="0"/>
              <a:chExt cx="8617" cy="1930"/>
            </a:xfrm>
          </p:grpSpPr>
          <p:pic>
            <p:nvPicPr>
              <p:cNvPr id="11" name="图片 10"/>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2" name="文本框 11"/>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3" name="文本框 12"/>
              <p:cNvSpPr txBox="1"/>
              <p:nvPr>
                <p:custDataLst>
                  <p:tags r:id="rId10"/>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4" name="直接连接符 13"/>
              <p:cNvCxnSpPr/>
              <p:nvPr>
                <p:custDataLst>
                  <p:tags r:id="rId11"/>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5" name="直接连接符 14"/>
            <p:cNvCxnSpPr/>
            <p:nvPr>
              <p:custDataLst>
                <p:tags r:id="rId12"/>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28" name="组合 27"/>
          <p:cNvGrpSpPr/>
          <p:nvPr/>
        </p:nvGrpSpPr>
        <p:grpSpPr>
          <a:xfrm>
            <a:off x="1936433" y="2371725"/>
            <a:ext cx="8319135" cy="365760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336" y="4340"/>
              <a:ext cx="8065" cy="4226"/>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（一）整体战略方面的总结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lang="zh-CN" altLang="en-US" sz="2000" noProof="0" smtClean="0">
                  <a:ln>
                    <a:noFill/>
                  </a:ln>
                  <a:solidFill>
                    <a:schemeClr val="bg2">
                      <a:lumMod val="50000"/>
                    </a:schemeClr>
                  </a:solidFill>
                  <a:effectLst/>
                  <a:uLnTx/>
                  <a:uFillTx/>
                  <a:latin typeface="微软雅黑" panose="020b0503020204020204" charset="-122"/>
                  <a:ea typeface="微软雅黑" panose="020b0503020204020204" charset="-122"/>
                  <a:sym typeface="+mn-ea"/>
                </a:rPr>
                <a:t>2. 对市场趋势的预测和对既定战略的调整</a:t>
              </a:r>
              <a:endParaRPr kumimoji="0" lang="zh-CN" altLang="en-US" sz="2000" b="0" i="0" u="none" strike="noStrike" kern="1200" cap="none" spc="0" normalizeH="0" baseline="0" noProof="0" smtClean="0">
                <a:ln>
                  <a:noFill/>
                </a:ln>
                <a:solidFill>
                  <a:schemeClr val="bg2">
                    <a:lumMod val="50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lang="zh-CN" altLang="en-US" sz="2000" noProof="0" smtClean="0">
                  <a:ln>
                    <a:noFill/>
                  </a:ln>
                  <a:effectLst/>
                  <a:uLnTx/>
                  <a:uFillTx/>
                  <a:latin typeface="微软雅黑" panose="020b0503020204020204" charset="-122"/>
                  <a:ea typeface="微软雅黑" panose="020b0503020204020204" charset="-122"/>
                  <a:sym typeface="+mn-ea"/>
                </a:rPr>
                <a:t>沙盘模拟实践的过程中，企业所面对的是一个不断变化的市场和一个不断变化的竞争环境，预测市场和调整战略也应该是企业每一期首先面临的任务，因此对这方面的总结也就显得尤为重要。</a:t>
              </a:r>
              <a:endParaRPr lang="zh-CN" sz="2000" smtClean="0">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5501005" cy="1511300"/>
            <a:chOff x="203" y="0"/>
            <a:chExt cx="8663" cy="2380"/>
          </a:xfrm>
        </p:grpSpPr>
        <p:sp>
          <p:nvSpPr>
            <p:cNvPr id="6" name="矩形 5"/>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8617" cy="1930"/>
              <a:chOff x="203" y="0"/>
              <a:chExt cx="8617" cy="1930"/>
            </a:xfrm>
          </p:grpSpPr>
          <p:pic>
            <p:nvPicPr>
              <p:cNvPr id="3" name="图片 2"/>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4" name="文本框 3"/>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6" name="https://photo-static-api.fotomore.com/creative/vcg/veer/400/new/VCG41N169999027.jpg?uid=386&amp;timestamp=1701676030&amp;sign=fabb2d1d66e013e86873bb2f7b8e1924" descr="templates\picture_hover\&amp;pky250_sjzg_VCG41N169999027&amp;"/>
          <p:cNvPicPr>
            <a:picLocks noChangeAspect="1"/>
          </p:cNvPicPr>
          <p:nvPr>
            <p:custDataLst>
              <p:tags r:id="rId11"/>
            </p:custDataLst>
          </p:nvPr>
        </p:nvPicPr>
        <p:blipFill>
          <a:blip r:embed="rId10">
            <a:clrChange>
              <a:clrFrom>
                <a:srgbClr val="FFFFFF">
                  <a:alpha val="100000"/>
                </a:srgbClr>
              </a:clrFrom>
              <a:clrTo>
                <a:srgbClr val="FFFFFF">
                  <a:alpha val="100000"/>
                  <a:alpha val="0"/>
                </a:srgbClr>
              </a:clrTo>
            </a:clrChange>
          </a:blip>
          <a:stretch>
            <a:fillRect/>
          </a:stretch>
        </p:blipFill>
        <p:spPr>
          <a:xfrm>
            <a:off x="9126855" y="4302125"/>
            <a:ext cx="2371725" cy="2371725"/>
          </a:xfrm>
          <a:prstGeom prst="rect">
            <a:avLst/>
          </a:prstGeom>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https://photo-static-api.fotomore.com/creative/vcg/400/version23/VCG41511505045.jpg?uid=386&amp;timestamp=1700124276&amp;sign=5947da4aeb73dbb24fe5e9be5e150a3b" descr="templates\picture_hover\&amp;pky190_sjzg_VCG41511505045&amp;"/>
          <p:cNvPicPr>
            <a:picLocks noChangeAspect="1"/>
          </p:cNvPicPr>
          <p:nvPr/>
        </p:nvPicPr>
        <p:blipFill>
          <a:blip r:embed="rId2">
            <a:alphaModFix amt="15000"/>
            <a:clrChange>
              <a:clrFrom>
                <a:srgbClr val="FEFBF2">
                  <a:alpha val="100000"/>
                </a:srgbClr>
              </a:clrFrom>
              <a:clrTo>
                <a:srgbClr val="FEFBF2">
                  <a:alpha val="100000"/>
                  <a:alpha val="0"/>
                </a:srgbClr>
              </a:clrTo>
            </a:clrChange>
          </a:blip>
          <a:stretch>
            <a:fillRect/>
          </a:stretch>
        </p:blipFill>
        <p:spPr>
          <a:xfrm>
            <a:off x="3800475" y="2811145"/>
            <a:ext cx="4291965" cy="2782570"/>
          </a:xfrm>
          <a:prstGeom prst="rect">
            <a:avLst/>
          </a:prstGeom>
        </p:spPr>
      </p:pic>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19" name="组合 18"/>
          <p:cNvGrpSpPr/>
          <p:nvPr/>
        </p:nvGrpSpPr>
        <p:grpSpPr>
          <a:xfrm>
            <a:off x="1941195" y="2050415"/>
            <a:ext cx="8310245" cy="4009390"/>
            <a:chOff x="1489" y="2821"/>
            <a:chExt cx="10837" cy="5726"/>
          </a:xfrm>
        </p:grpSpPr>
        <p:grpSp>
          <p:nvGrpSpPr>
            <p:cNvPr id="14" name="组合 26"/>
            <p:cNvGrpSpPr/>
            <p:nvPr/>
          </p:nvGrpSpPr>
          <p:grpSpPr>
            <a:xfrm>
              <a:off x="1489" y="2821"/>
              <a:ext cx="10837" cy="5726"/>
              <a:chOff x="406973" y="2144891"/>
              <a:chExt cx="2690455" cy="1854693"/>
            </a:xfrm>
          </p:grpSpPr>
          <p:sp>
            <p:nvSpPr>
              <p:cNvPr id="15" name="矩形 14"/>
              <p:cNvSpPr/>
              <p:nvPr>
                <p:custDataLst>
                  <p:tags r:id="rId3"/>
                </p:custDataLst>
              </p:nvPr>
            </p:nvSpPr>
            <p:spPr>
              <a:xfrm>
                <a:off x="406973" y="2194534"/>
                <a:ext cx="2690455" cy="1805050"/>
              </a:xfrm>
              <a:prstGeom prst="rect">
                <a:avLst/>
              </a:prstGeom>
              <a:ln>
                <a:gradFill flip="none" rotWithShape="1">
                  <a:gsLst>
                    <a:gs pos="0">
                      <a:schemeClr val="accent1">
                        <a:lumMod val="5000"/>
                        <a:lumOff val="95000"/>
                      </a:schemeClr>
                    </a:gs>
                    <a:gs pos="100000">
                      <a:srgbClr val="00367A"/>
                    </a:gs>
                  </a:gsLst>
                  <a:lin ang="54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7" name="矩形 16"/>
              <p:cNvSpPr/>
              <p:nvPr>
                <p:custDataLst>
                  <p:tags r:id="rId4"/>
                </p:custDataLst>
              </p:nvPr>
            </p:nvSpPr>
            <p:spPr>
              <a:xfrm>
                <a:off x="406973" y="2144891"/>
                <a:ext cx="2690455" cy="119273"/>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36" name="矩形 35"/>
            <p:cNvSpPr/>
            <p:nvPr>
              <p:custDataLst>
                <p:tags r:id="rId5"/>
              </p:custDataLst>
            </p:nvPr>
          </p:nvSpPr>
          <p:spPr>
            <a:xfrm>
              <a:off x="2170" y="3544"/>
              <a:ext cx="9723" cy="470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（一）整体战略方面的总结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lang="zh-CN" altLang="en-US" sz="2000" noProof="0" smtClean="0">
                  <a:ln>
                    <a:noFill/>
                  </a:ln>
                  <a:solidFill>
                    <a:schemeClr val="bg2">
                      <a:lumMod val="50000"/>
                    </a:schemeClr>
                  </a:solidFill>
                  <a:effectLst/>
                  <a:uLnTx/>
                  <a:uFillTx/>
                  <a:latin typeface="微软雅黑" panose="020b0503020204020204" charset="-122"/>
                  <a:ea typeface="微软雅黑" panose="020b0503020204020204" charset="-122"/>
                  <a:sym typeface="+mn-ea"/>
                </a:rPr>
                <a:t>2. 对市场趋势的预测和对既定战略的调整</a:t>
              </a:r>
              <a:endParaRPr kumimoji="0" lang="zh-CN" altLang="en-US" sz="2000" b="0" i="0" u="none" strike="noStrike" kern="1200" cap="none" spc="0" normalizeH="0" baseline="0" noProof="0" smtClean="0">
                <a:ln>
                  <a:noFill/>
                </a:ln>
                <a:solidFill>
                  <a:schemeClr val="bg2">
                    <a:lumMod val="50000"/>
                  </a:schemeClr>
                </a:solidFill>
                <a:effectLst/>
                <a:uLnTx/>
                <a:uFillTx/>
                <a:latin typeface="微软雅黑" panose="020b0503020204020204" charset="-122"/>
                <a:ea typeface="微软雅黑" panose="020b0503020204020204" charset="-122"/>
                <a:cs typeface="+mn-cs"/>
              </a:endParaRPr>
            </a:p>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(1)市场预测的总结。市场预测的总结分为以下几个方面：第一，市场是通过哪些因素分析预测出的，有哪些方法与技巧；第二，市场预测是否准确，可以总结出哪些经验和教训；第三，怎样把市场预测与企业战略相结合，预测结果对战略有哪些影响。</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a:p>
              <a:pPr marL="0" marR="0" lvl="0" indent="508000" algn="l" defTabSz="914400" rtl="0" eaLnBrk="1" fontAlgn="auto" latinLnBrk="0" hangingPunct="1">
                <a:lnSpc>
                  <a:spcPct val="130000"/>
                </a:lnSpc>
                <a:spcBef>
                  <a:spcPct val="0"/>
                </a:spcBef>
                <a:spcAft>
                  <a:spcPct val="0"/>
                </a:spcAft>
                <a:buClrTx/>
                <a:buSzTx/>
                <a:buFontTx/>
                <a:buNone/>
                <a:defRPr/>
              </a:pPr>
              <a:r>
                <a:rPr lang="zh-CN" altLang="en-US" sz="2000" noProof="0" smtClean="0">
                  <a:ln>
                    <a:noFill/>
                  </a:ln>
                  <a:solidFill>
                    <a:prstClr val="black">
                      <a:lumMod val="75000"/>
                      <a:lumOff val="25000"/>
                    </a:prstClr>
                  </a:solidFill>
                  <a:effectLst/>
                  <a:uLnTx/>
                  <a:uFillTx/>
                  <a:latin typeface="微软雅黑" panose="020b0503020204020204" charset="-122"/>
                  <a:ea typeface="微软雅黑" panose="020b0503020204020204" charset="-122"/>
                  <a:sym typeface="+mn-ea"/>
                </a:rPr>
                <a:t>(2)战略调整的总结。环境变动的经常性使得战略的作用必须以变制变。</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p:txBody>
        </p:sp>
      </p:grpSp>
      <p:grpSp>
        <p:nvGrpSpPr>
          <p:cNvPr id="5" name="组合 4"/>
          <p:cNvGrpSpPr/>
          <p:nvPr/>
        </p:nvGrpSpPr>
        <p:grpSpPr>
          <a:xfrm>
            <a:off x="128905" y="0"/>
            <a:ext cx="5501005" cy="1511300"/>
            <a:chOff x="203" y="0"/>
            <a:chExt cx="8663" cy="2380"/>
          </a:xfrm>
        </p:grpSpPr>
        <p:sp>
          <p:nvSpPr>
            <p:cNvPr id="6" name="矩形 5"/>
            <p:cNvSpPr/>
            <p:nvPr>
              <p:custDataLst>
                <p:tags r:id="rId6"/>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8617" cy="1930"/>
              <a:chOff x="203" y="0"/>
              <a:chExt cx="8617" cy="1930"/>
            </a:xfrm>
          </p:grpSpPr>
          <p:pic>
            <p:nvPicPr>
              <p:cNvPr id="8" name="图片 7"/>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 name="文本框 1"/>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4" name="文本框 3"/>
              <p:cNvSpPr txBox="1"/>
              <p:nvPr>
                <p:custDataLst>
                  <p:tags r:id="rId10"/>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1" name="直接连接符 20"/>
              <p:cNvCxnSpPr/>
              <p:nvPr>
                <p:custDataLst>
                  <p:tags r:id="rId11"/>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2" name="直接连接符 21"/>
            <p:cNvCxnSpPr/>
            <p:nvPr>
              <p:custDataLst>
                <p:tags r:id="rId12"/>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https://photo-static-api.fotomore.com/creative/vcg/400/version23/VCG41511505045.jpg?uid=386&amp;timestamp=1700124276&amp;sign=5947da4aeb73dbb24fe5e9be5e150a3b" descr="templates\picture_hover\&amp;pky190_sjzg_VCG41511505045&amp;"/>
          <p:cNvPicPr>
            <a:picLocks noChangeAspect="1"/>
          </p:cNvPicPr>
          <p:nvPr/>
        </p:nvPicPr>
        <p:blipFill>
          <a:blip r:embed="rId2">
            <a:alphaModFix amt="15000"/>
            <a:clrChange>
              <a:clrFrom>
                <a:srgbClr val="FEFBF2">
                  <a:alpha val="100000"/>
                </a:srgbClr>
              </a:clrFrom>
              <a:clrTo>
                <a:srgbClr val="FEFBF2">
                  <a:alpha val="100000"/>
                  <a:alpha val="0"/>
                </a:srgbClr>
              </a:clrTo>
            </a:clrChange>
          </a:blip>
          <a:stretch>
            <a:fillRect/>
          </a:stretch>
        </p:blipFill>
        <p:spPr>
          <a:xfrm>
            <a:off x="3800475" y="2811145"/>
            <a:ext cx="4291965" cy="2782570"/>
          </a:xfrm>
          <a:prstGeom prst="rect">
            <a:avLst/>
          </a:prstGeom>
        </p:spPr>
      </p:pic>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19" name="组合 18"/>
          <p:cNvGrpSpPr/>
          <p:nvPr/>
        </p:nvGrpSpPr>
        <p:grpSpPr>
          <a:xfrm>
            <a:off x="1940878" y="2050415"/>
            <a:ext cx="8310245" cy="4009390"/>
            <a:chOff x="1489" y="2821"/>
            <a:chExt cx="10837" cy="5726"/>
          </a:xfrm>
        </p:grpSpPr>
        <p:grpSp>
          <p:nvGrpSpPr>
            <p:cNvPr id="14" name="组合 26"/>
            <p:cNvGrpSpPr/>
            <p:nvPr/>
          </p:nvGrpSpPr>
          <p:grpSpPr>
            <a:xfrm>
              <a:off x="1489" y="2821"/>
              <a:ext cx="10837" cy="5726"/>
              <a:chOff x="406973" y="2144891"/>
              <a:chExt cx="2690455" cy="1854693"/>
            </a:xfrm>
          </p:grpSpPr>
          <p:sp>
            <p:nvSpPr>
              <p:cNvPr id="15" name="矩形 14"/>
              <p:cNvSpPr/>
              <p:nvPr>
                <p:custDataLst>
                  <p:tags r:id="rId3"/>
                </p:custDataLst>
              </p:nvPr>
            </p:nvSpPr>
            <p:spPr>
              <a:xfrm>
                <a:off x="406973" y="2194534"/>
                <a:ext cx="2690455" cy="1805050"/>
              </a:xfrm>
              <a:prstGeom prst="rect">
                <a:avLst/>
              </a:prstGeom>
              <a:ln>
                <a:gradFill flip="none" rotWithShape="1">
                  <a:gsLst>
                    <a:gs pos="0">
                      <a:schemeClr val="accent1">
                        <a:lumMod val="5000"/>
                        <a:lumOff val="95000"/>
                      </a:schemeClr>
                    </a:gs>
                    <a:gs pos="100000">
                      <a:srgbClr val="00367A"/>
                    </a:gs>
                  </a:gsLst>
                  <a:lin ang="54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7" name="矩形 16"/>
              <p:cNvSpPr/>
              <p:nvPr>
                <p:custDataLst>
                  <p:tags r:id="rId4"/>
                </p:custDataLst>
              </p:nvPr>
            </p:nvSpPr>
            <p:spPr>
              <a:xfrm>
                <a:off x="406973" y="2144891"/>
                <a:ext cx="2690455" cy="119273"/>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36" name="矩形 35"/>
            <p:cNvSpPr/>
            <p:nvPr>
              <p:custDataLst>
                <p:tags r:id="rId5"/>
              </p:custDataLst>
            </p:nvPr>
          </p:nvSpPr>
          <p:spPr>
            <a:xfrm>
              <a:off x="1912" y="3189"/>
              <a:ext cx="9993" cy="527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（一）整体战略方面的总结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lang="zh-CN" altLang="en-US" sz="2000" noProof="0" smtClean="0">
                  <a:ln>
                    <a:noFill/>
                  </a:ln>
                  <a:solidFill>
                    <a:schemeClr val="bg2">
                      <a:lumMod val="50000"/>
                    </a:schemeClr>
                  </a:solidFill>
                  <a:effectLst/>
                  <a:uLnTx/>
                  <a:uFillTx/>
                  <a:latin typeface="微软雅黑" panose="020b0503020204020204" charset="-122"/>
                  <a:ea typeface="微软雅黑" panose="020b0503020204020204" charset="-122"/>
                  <a:sym typeface="+mn-ea"/>
                </a:rPr>
                <a:t>2. 对市场趋势的预测和对既定战略的调整</a:t>
              </a:r>
              <a:endParaRPr kumimoji="0" lang="zh-CN" altLang="en-US" sz="2000" b="0" i="0" u="none" strike="noStrike" kern="1200" cap="none" spc="0" normalizeH="0" baseline="0" noProof="0" smtClean="0">
                <a:ln>
                  <a:noFill/>
                </a:ln>
                <a:solidFill>
                  <a:schemeClr val="bg2">
                    <a:lumMod val="50000"/>
                  </a:schemeClr>
                </a:solidFill>
                <a:effectLst/>
                <a:uLnTx/>
                <a:uFillTx/>
                <a:latin typeface="微软雅黑" panose="020b0503020204020204" charset="-122"/>
                <a:ea typeface="微软雅黑" panose="020b0503020204020204" charset="-122"/>
                <a:cs typeface="+mn-cs"/>
              </a:endParaRPr>
            </a:p>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(2)战略调整的总结。以变制变的结果表现为：当环境出现较小变动时， 一切行动必须依战略行事，体现战略对行动的指导性；当环境出现较大变动并影响全局时，经营战略必须做出调整，财务战略也随之调整。战略调整主要从以下几个方面进行总结：第一，在模拟实践过程中调整了哪些战略， 怎样调整的；第二，战略调整的原因是什么,哪些因素可以影响战略，怎样影响；第三，对战略的调整是否必要，调整方法是否正确。</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p:txBody>
        </p:sp>
      </p:grpSp>
      <p:grpSp>
        <p:nvGrpSpPr>
          <p:cNvPr id="5" name="组合 4"/>
          <p:cNvGrpSpPr/>
          <p:nvPr/>
        </p:nvGrpSpPr>
        <p:grpSpPr>
          <a:xfrm>
            <a:off x="128905" y="0"/>
            <a:ext cx="5501005" cy="1511300"/>
            <a:chOff x="203" y="0"/>
            <a:chExt cx="8663" cy="2380"/>
          </a:xfrm>
        </p:grpSpPr>
        <p:sp>
          <p:nvSpPr>
            <p:cNvPr id="6" name="矩形 5"/>
            <p:cNvSpPr/>
            <p:nvPr>
              <p:custDataLst>
                <p:tags r:id="rId6"/>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8617" cy="1930"/>
              <a:chOff x="203" y="0"/>
              <a:chExt cx="8617" cy="1930"/>
            </a:xfrm>
          </p:grpSpPr>
          <p:pic>
            <p:nvPicPr>
              <p:cNvPr id="8" name="图片 7"/>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 name="文本框 1"/>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4" name="文本框 3"/>
              <p:cNvSpPr txBox="1"/>
              <p:nvPr>
                <p:custDataLst>
                  <p:tags r:id="rId10"/>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1" name="直接连接符 20"/>
              <p:cNvCxnSpPr/>
              <p:nvPr>
                <p:custDataLst>
                  <p:tags r:id="rId11"/>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2" name="直接连接符 21"/>
            <p:cNvCxnSpPr/>
            <p:nvPr>
              <p:custDataLst>
                <p:tags r:id="rId12"/>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28" name="组合 27"/>
          <p:cNvGrpSpPr/>
          <p:nvPr/>
        </p:nvGrpSpPr>
        <p:grpSpPr>
          <a:xfrm>
            <a:off x="1936433" y="2371725"/>
            <a:ext cx="8319135" cy="365760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479" y="4340"/>
              <a:ext cx="8065" cy="4226"/>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(二) 市场营销与销售方面的总结</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defTabSz="914400" rtl="0" fontAlgn="auto">
                <a:lnSpc>
                  <a:spcPct val="130000"/>
                </a:lnSpc>
                <a:spcBef>
                  <a:spcPct val="0"/>
                </a:spcBef>
                <a:spcAft>
                  <a:spcPct val="0"/>
                </a:spcAft>
                <a:buClrTx/>
                <a:buSzTx/>
                <a:buFontTx/>
                <a:buNone/>
                <a:defRPr/>
              </a:pPr>
              <a:r>
                <a:rPr lang="zh-CN" altLang="en-US" sz="2000" noProof="0" smtClean="0">
                  <a:ln>
                    <a:noFill/>
                  </a:ln>
                  <a:effectLst/>
                  <a:uLnTx/>
                  <a:uFillTx/>
                  <a:latin typeface="微软雅黑" panose="020b0503020204020204" charset="-122"/>
                  <a:ea typeface="微软雅黑" panose="020b0503020204020204" charset="-122"/>
                  <a:sym typeface="+mn-ea"/>
                </a:rPr>
                <a:t>企业的生存和发展离不开市场这个大环境。市场是企业营销的场所，也是企业进行产品销售的对象，市场标志着企业的竞争潜力。市场是瞬息万变的，变化增加了竞争的实践性与复杂性。谁赢得了市场，谁就赢得了竞争。市场营销与销售方面的总结主要有以下内容。</a:t>
              </a:r>
              <a:endParaRPr lang="zh-CN" altLang="en-US" sz="2000" noProof="0" smtClean="0">
                <a:ln>
                  <a:noFill/>
                </a:ln>
                <a:effectLst/>
                <a:uLnTx/>
                <a:uFillTx/>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5501005" cy="1511300"/>
            <a:chOff x="203" y="0"/>
            <a:chExt cx="8663" cy="2380"/>
          </a:xfrm>
        </p:grpSpPr>
        <p:sp>
          <p:nvSpPr>
            <p:cNvPr id="6" name="矩形 5"/>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8617" cy="1930"/>
              <a:chOff x="203" y="0"/>
              <a:chExt cx="8617" cy="1930"/>
            </a:xfrm>
          </p:grpSpPr>
          <p:pic>
            <p:nvPicPr>
              <p:cNvPr id="3" name="图片 2"/>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4" name="文本框 3"/>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5" name="https://photo-static-api.fotomore.com/creative/vcg/veer/400/new/VCG41N169999027.jpg?uid=386&amp;timestamp=1701676030&amp;sign=fabb2d1d66e013e86873bb2f7b8e1924" descr="templates\picture_hover\&amp;pky250_sjzg_VCG41N169999027&amp;"/>
          <p:cNvPicPr>
            <a:picLocks noChangeAspect="1"/>
          </p:cNvPicPr>
          <p:nvPr>
            <p:custDataLst>
              <p:tags r:id="rId11"/>
            </p:custDataLst>
          </p:nvPr>
        </p:nvPicPr>
        <p:blipFill>
          <a:blip r:embed="rId10">
            <a:clrChange>
              <a:clrFrom>
                <a:srgbClr val="FFFFFF">
                  <a:alpha val="100000"/>
                </a:srgbClr>
              </a:clrFrom>
              <a:clrTo>
                <a:srgbClr val="FFFFFF">
                  <a:alpha val="100000"/>
                  <a:alpha val="0"/>
                </a:srgbClr>
              </a:clrTo>
            </a:clrChange>
          </a:blip>
          <a:stretch>
            <a:fillRect/>
          </a:stretch>
        </p:blipFill>
        <p:spPr>
          <a:xfrm>
            <a:off x="9126855" y="4302125"/>
            <a:ext cx="2371725" cy="2371725"/>
          </a:xfrm>
          <a:prstGeom prst="rect">
            <a:avLst/>
          </a:prstGeom>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 name="组合 11"/>
          <p:cNvGrpSpPr/>
          <p:nvPr/>
        </p:nvGrpSpPr>
        <p:grpSpPr>
          <a:xfrm>
            <a:off x="920750" y="1786255"/>
            <a:ext cx="10689590" cy="3990975"/>
            <a:chOff x="1600" y="3887"/>
            <a:chExt cx="16032" cy="5690"/>
          </a:xfrm>
        </p:grpSpPr>
        <p:sp>
          <p:nvSpPr>
            <p:cNvPr id="13" name="矩形 12"/>
            <p:cNvSpPr/>
            <p:nvPr>
              <p:custDataLst>
                <p:tags r:id="rId2"/>
              </p:custDataLst>
            </p:nvPr>
          </p:nvSpPr>
          <p:spPr>
            <a:xfrm>
              <a:off x="1692" y="3887"/>
              <a:ext cx="15816" cy="56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L 形 13"/>
            <p:cNvSpPr/>
            <p:nvPr>
              <p:custDataLst>
                <p:tags r:id="rId3"/>
              </p:custDataLst>
            </p:nvPr>
          </p:nvSpPr>
          <p:spPr>
            <a:xfrm flipH="1" flipV="1">
              <a:off x="6560" y="3887"/>
              <a:ext cx="11073" cy="5676"/>
            </a:xfrm>
            <a:prstGeom prst="corner">
              <a:avLst>
                <a:gd name="adj1" fmla="val 5043"/>
                <a:gd name="adj2" fmla="val 4393"/>
              </a:avLst>
            </a:prstGeom>
            <a:solidFill>
              <a:schemeClr val="accent1">
                <a:lumMod val="60000"/>
                <a:lumOff val="40000"/>
                <a:alpha val="57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sp>
          <p:nvSpPr>
            <p:cNvPr id="15" name="L 形 14"/>
            <p:cNvSpPr/>
            <p:nvPr>
              <p:custDataLst>
                <p:tags r:id="rId4"/>
              </p:custDataLst>
            </p:nvPr>
          </p:nvSpPr>
          <p:spPr>
            <a:xfrm>
              <a:off x="1600" y="3901"/>
              <a:ext cx="11059" cy="5676"/>
            </a:xfrm>
            <a:prstGeom prst="corner">
              <a:avLst>
                <a:gd name="adj1" fmla="val 5043"/>
                <a:gd name="adj2" fmla="val 4393"/>
              </a:avLst>
            </a:prstGeom>
            <a:solidFill>
              <a:schemeClr val="accent4">
                <a:lumMod val="40000"/>
                <a:lumOff val="60000"/>
                <a:alpha val="82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16" name="矩形 15"/>
          <p:cNvSpPr/>
          <p:nvPr>
            <p:custDataLst>
              <p:tags r:id="rId5"/>
            </p:custDataLst>
          </p:nvPr>
        </p:nvSpPr>
        <p:spPr>
          <a:xfrm>
            <a:off x="1266825" y="2061210"/>
            <a:ext cx="9988550" cy="333883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(二) 市场营销与销售方面的总结</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bg2">
                    <a:lumMod val="50000"/>
                  </a:schemeClr>
                </a:solidFill>
                <a:effectLst/>
                <a:uLnTx/>
                <a:uFillTx/>
                <a:latin typeface="微软雅黑" panose="020b0503020204020204" charset="-122"/>
                <a:ea typeface="微软雅黑" panose="020b0503020204020204" charset="-122"/>
                <a:cs typeface="+mn-cs"/>
              </a:rPr>
              <a:t>(1)市场预测及开发决策。</a:t>
            </a:r>
            <a:r>
              <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rPr>
              <a:t>市场预测是指对市场趋势的判断。对市场趋势的把握是公 司战略制定和实施的重要前提。市场趋势分为区域性趋势和时间序列趋势。区域性趋势 是指由地域的变化所带来的市场整体需求量的发展趋势，主要体现为宏观性的趋势，包 括本地、区域、国内、亚洲及国际五个市场所需的产品结构及数量各不相同。</a:t>
            </a:r>
            <a:endPar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rPr>
              <a:t>对其的分析主要是根据有关的专业情报进行判断。产品的需求数量和价格是存在时间性差异的， 每一种产品的需求数量和价格都不是一成不变的，随着时间的推移都会出现最高值与最低值，存在很大不同。这就是产品需求的时间序列趋势。</a:t>
            </a:r>
            <a:endPar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endParaRPr>
          </a:p>
        </p:txBody>
      </p:sp>
      <p:pic>
        <p:nvPicPr>
          <p:cNvPr id="34" name="http://photo-static-api.fotomore.com/creative/vcg/400/new/VCG41N1142245511.jpg?uid=386&amp;timestamp=1695370538&amp;sign=cb568706c0846adc6093a67f5fc5e210" descr="templates\picture_hover\&amp;pky390_sjzg_VCG41N1142245511&amp;"/>
          <p:cNvPicPr>
            <a:picLocks noChangeAspect="1"/>
          </p:cNvPicPr>
          <p:nvPr>
            <p:custDataLst>
              <p:tags r:id="rId7"/>
            </p:custDataLst>
          </p:nvPr>
        </p:nvPicPr>
        <p:blipFill>
          <a:blip r:embed="rId6"/>
          <a:stretch>
            <a:fillRect/>
          </a:stretch>
        </p:blipFill>
        <p:spPr>
          <a:xfrm>
            <a:off x="8102600" y="5257800"/>
            <a:ext cx="3387090" cy="1619250"/>
          </a:xfrm>
          <a:prstGeom prst="rect">
            <a:avLst/>
          </a:prstGeom>
        </p:spPr>
      </p:pic>
      <p:grpSp>
        <p:nvGrpSpPr>
          <p:cNvPr id="2" name="组合 1"/>
          <p:cNvGrpSpPr/>
          <p:nvPr/>
        </p:nvGrpSpPr>
        <p:grpSpPr>
          <a:xfrm>
            <a:off x="128905" y="0"/>
            <a:ext cx="5501005" cy="1511300"/>
            <a:chOff x="203" y="0"/>
            <a:chExt cx="8663" cy="2380"/>
          </a:xfrm>
        </p:grpSpPr>
        <p:sp>
          <p:nvSpPr>
            <p:cNvPr id="6" name="矩形 5"/>
            <p:cNvSpPr/>
            <p:nvPr>
              <p:custDataLst>
                <p:tags r:id="rId8"/>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8617" cy="1930"/>
              <a:chOff x="203" y="0"/>
              <a:chExt cx="8617" cy="1930"/>
            </a:xfrm>
          </p:grpSpPr>
          <p:pic>
            <p:nvPicPr>
              <p:cNvPr id="8" name="图片 7"/>
              <p:cNvPicPr>
                <a:picLocks noChangeAspect="1"/>
              </p:cNvPicPr>
              <p:nvPr>
                <p:custDataLst>
                  <p:tags r:id="rId10"/>
                </p:custDataLst>
              </p:nvPr>
            </p:nvPicPr>
            <p:blipFill>
              <a:blip r:embed="rId9"/>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7" name="文本框 16"/>
              <p:cNvSpPr txBox="1"/>
              <p:nvPr>
                <p:custDataLst>
                  <p:tags r:id="rId11"/>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8" name="文本框 17"/>
              <p:cNvSpPr txBox="1"/>
              <p:nvPr>
                <p:custDataLst>
                  <p:tags r:id="rId12"/>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1" name="直接连接符 20"/>
              <p:cNvCxnSpPr/>
              <p:nvPr>
                <p:custDataLst>
                  <p:tags r:id="rId13"/>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2" name="直接连接符 21"/>
            <p:cNvCxnSpPr/>
            <p:nvPr>
              <p:custDataLst>
                <p:tags r:id="rId14"/>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 name="组合 11"/>
          <p:cNvGrpSpPr/>
          <p:nvPr/>
        </p:nvGrpSpPr>
        <p:grpSpPr>
          <a:xfrm>
            <a:off x="920750" y="1786255"/>
            <a:ext cx="10689590" cy="3990975"/>
            <a:chOff x="1600" y="3887"/>
            <a:chExt cx="16032" cy="5690"/>
          </a:xfrm>
        </p:grpSpPr>
        <p:sp>
          <p:nvSpPr>
            <p:cNvPr id="13" name="矩形 12"/>
            <p:cNvSpPr/>
            <p:nvPr>
              <p:custDataLst>
                <p:tags r:id="rId2"/>
              </p:custDataLst>
            </p:nvPr>
          </p:nvSpPr>
          <p:spPr>
            <a:xfrm>
              <a:off x="1692" y="3887"/>
              <a:ext cx="15816" cy="56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L 形 13"/>
            <p:cNvSpPr/>
            <p:nvPr>
              <p:custDataLst>
                <p:tags r:id="rId3"/>
              </p:custDataLst>
            </p:nvPr>
          </p:nvSpPr>
          <p:spPr>
            <a:xfrm flipH="1" flipV="1">
              <a:off x="6560" y="3887"/>
              <a:ext cx="11073" cy="5676"/>
            </a:xfrm>
            <a:prstGeom prst="corner">
              <a:avLst>
                <a:gd name="adj1" fmla="val 5043"/>
                <a:gd name="adj2" fmla="val 4393"/>
              </a:avLst>
            </a:prstGeom>
            <a:solidFill>
              <a:schemeClr val="accent1">
                <a:lumMod val="60000"/>
                <a:lumOff val="40000"/>
                <a:alpha val="57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sp>
          <p:nvSpPr>
            <p:cNvPr id="15" name="L 形 14"/>
            <p:cNvSpPr/>
            <p:nvPr>
              <p:custDataLst>
                <p:tags r:id="rId4"/>
              </p:custDataLst>
            </p:nvPr>
          </p:nvSpPr>
          <p:spPr>
            <a:xfrm>
              <a:off x="1600" y="3901"/>
              <a:ext cx="11059" cy="5676"/>
            </a:xfrm>
            <a:prstGeom prst="corner">
              <a:avLst>
                <a:gd name="adj1" fmla="val 5043"/>
                <a:gd name="adj2" fmla="val 4393"/>
              </a:avLst>
            </a:prstGeom>
            <a:solidFill>
              <a:schemeClr val="accent4">
                <a:lumMod val="40000"/>
                <a:lumOff val="60000"/>
                <a:alpha val="82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16" name="矩形 15"/>
          <p:cNvSpPr/>
          <p:nvPr>
            <p:custDataLst>
              <p:tags r:id="rId5"/>
            </p:custDataLst>
          </p:nvPr>
        </p:nvSpPr>
        <p:spPr>
          <a:xfrm>
            <a:off x="1266825" y="2497455"/>
            <a:ext cx="9988550" cy="256794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(二) 市场营销与销售方面的总结</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bg2">
                    <a:lumMod val="50000"/>
                  </a:schemeClr>
                </a:solidFill>
                <a:effectLst/>
                <a:uLnTx/>
                <a:uFillTx/>
                <a:latin typeface="微软雅黑" panose="020b0503020204020204" charset="-122"/>
                <a:ea typeface="微软雅黑" panose="020b0503020204020204" charset="-122"/>
                <a:cs typeface="+mn-cs"/>
              </a:rPr>
              <a:t>(1)市场预测及开发决策。</a:t>
            </a:r>
            <a:endParaRPr kumimoji="0" lang="zh-CN" altLang="en-US" sz="2000" b="0" i="0" u="none" strike="noStrike" kern="1200" cap="none" spc="0" normalizeH="0" baseline="0" noProof="0" smtClean="0">
              <a:ln>
                <a:noFill/>
              </a:ln>
              <a:solidFill>
                <a:schemeClr val="bg2">
                  <a:lumMod val="50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rPr>
              <a:t>市场预测要对两项趋势进行整合，计算分析比较得出市场及产品在各个时期总销售额和市场需求额的排序，确定各个市场开发、维护和退出的时间。</a:t>
            </a:r>
            <a:endPar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rPr>
              <a:t>通过以上分析，这部分内容需要总结的是：计算和分析 各个市场的开发和维护费用与在这个市场赚得的毛利比率，分析总结市场开发时间和效率的合理性。</a:t>
            </a:r>
            <a:endPar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endParaRPr>
          </a:p>
        </p:txBody>
      </p:sp>
      <p:pic>
        <p:nvPicPr>
          <p:cNvPr id="34" name="http://photo-static-api.fotomore.com/creative/vcg/400/new/VCG41N1142245511.jpg?uid=386&amp;timestamp=1695370538&amp;sign=cb568706c0846adc6093a67f5fc5e210" descr="templates\picture_hover\&amp;pky390_sjzg_VCG41N1142245511&amp;"/>
          <p:cNvPicPr>
            <a:picLocks noChangeAspect="1"/>
          </p:cNvPicPr>
          <p:nvPr>
            <p:custDataLst>
              <p:tags r:id="rId7"/>
            </p:custDataLst>
          </p:nvPr>
        </p:nvPicPr>
        <p:blipFill>
          <a:blip r:embed="rId6"/>
          <a:stretch>
            <a:fillRect/>
          </a:stretch>
        </p:blipFill>
        <p:spPr>
          <a:xfrm>
            <a:off x="8102600" y="5257800"/>
            <a:ext cx="3387090" cy="1619250"/>
          </a:xfrm>
          <a:prstGeom prst="rect">
            <a:avLst/>
          </a:prstGeom>
        </p:spPr>
      </p:pic>
      <p:grpSp>
        <p:nvGrpSpPr>
          <p:cNvPr id="2" name="组合 1"/>
          <p:cNvGrpSpPr/>
          <p:nvPr/>
        </p:nvGrpSpPr>
        <p:grpSpPr>
          <a:xfrm>
            <a:off x="128905" y="0"/>
            <a:ext cx="5501005" cy="1511300"/>
            <a:chOff x="203" y="0"/>
            <a:chExt cx="8663" cy="2380"/>
          </a:xfrm>
        </p:grpSpPr>
        <p:sp>
          <p:nvSpPr>
            <p:cNvPr id="6" name="矩形 5"/>
            <p:cNvSpPr/>
            <p:nvPr>
              <p:custDataLst>
                <p:tags r:id="rId8"/>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8617" cy="1930"/>
              <a:chOff x="203" y="0"/>
              <a:chExt cx="8617" cy="1930"/>
            </a:xfrm>
          </p:grpSpPr>
          <p:pic>
            <p:nvPicPr>
              <p:cNvPr id="8" name="图片 7"/>
              <p:cNvPicPr>
                <a:picLocks noChangeAspect="1"/>
              </p:cNvPicPr>
              <p:nvPr>
                <p:custDataLst>
                  <p:tags r:id="rId10"/>
                </p:custDataLst>
              </p:nvPr>
            </p:nvPicPr>
            <p:blipFill>
              <a:blip r:embed="rId9"/>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7" name="文本框 16"/>
              <p:cNvSpPr txBox="1"/>
              <p:nvPr>
                <p:custDataLst>
                  <p:tags r:id="rId11"/>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8" name="文本框 17"/>
              <p:cNvSpPr txBox="1"/>
              <p:nvPr>
                <p:custDataLst>
                  <p:tags r:id="rId12"/>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1" name="直接连接符 20"/>
              <p:cNvCxnSpPr/>
              <p:nvPr>
                <p:custDataLst>
                  <p:tags r:id="rId13"/>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2" name="直接连接符 21"/>
            <p:cNvCxnSpPr/>
            <p:nvPr>
              <p:custDataLst>
                <p:tags r:id="rId14"/>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 name="组合 11"/>
          <p:cNvGrpSpPr/>
          <p:nvPr/>
        </p:nvGrpSpPr>
        <p:grpSpPr>
          <a:xfrm>
            <a:off x="920750" y="1786255"/>
            <a:ext cx="10689590" cy="3990975"/>
            <a:chOff x="1600" y="3887"/>
            <a:chExt cx="16032" cy="5690"/>
          </a:xfrm>
        </p:grpSpPr>
        <p:sp>
          <p:nvSpPr>
            <p:cNvPr id="13" name="矩形 12"/>
            <p:cNvSpPr/>
            <p:nvPr>
              <p:custDataLst>
                <p:tags r:id="rId2"/>
              </p:custDataLst>
            </p:nvPr>
          </p:nvSpPr>
          <p:spPr>
            <a:xfrm>
              <a:off x="1692" y="3887"/>
              <a:ext cx="15816" cy="56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L 形 13"/>
            <p:cNvSpPr/>
            <p:nvPr>
              <p:custDataLst>
                <p:tags r:id="rId3"/>
              </p:custDataLst>
            </p:nvPr>
          </p:nvSpPr>
          <p:spPr>
            <a:xfrm flipH="1" flipV="1">
              <a:off x="6560" y="3887"/>
              <a:ext cx="11073" cy="5676"/>
            </a:xfrm>
            <a:prstGeom prst="corner">
              <a:avLst>
                <a:gd name="adj1" fmla="val 5043"/>
                <a:gd name="adj2" fmla="val 4393"/>
              </a:avLst>
            </a:prstGeom>
            <a:solidFill>
              <a:schemeClr val="accent1">
                <a:lumMod val="60000"/>
                <a:lumOff val="40000"/>
                <a:alpha val="57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sp>
          <p:nvSpPr>
            <p:cNvPr id="15" name="L 形 14"/>
            <p:cNvSpPr/>
            <p:nvPr>
              <p:custDataLst>
                <p:tags r:id="rId4"/>
              </p:custDataLst>
            </p:nvPr>
          </p:nvSpPr>
          <p:spPr>
            <a:xfrm>
              <a:off x="1600" y="3901"/>
              <a:ext cx="11059" cy="5676"/>
            </a:xfrm>
            <a:prstGeom prst="corner">
              <a:avLst>
                <a:gd name="adj1" fmla="val 5043"/>
                <a:gd name="adj2" fmla="val 4393"/>
              </a:avLst>
            </a:prstGeom>
            <a:solidFill>
              <a:schemeClr val="accent4">
                <a:lumMod val="40000"/>
                <a:lumOff val="60000"/>
                <a:alpha val="82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16" name="矩形 15"/>
          <p:cNvSpPr/>
          <p:nvPr>
            <p:custDataLst>
              <p:tags r:id="rId5"/>
            </p:custDataLst>
          </p:nvPr>
        </p:nvSpPr>
        <p:spPr>
          <a:xfrm>
            <a:off x="1291590" y="2120900"/>
            <a:ext cx="9988550" cy="328422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(二) 市场营销与销售方面的总结</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bg2">
                    <a:lumMod val="50000"/>
                  </a:schemeClr>
                </a:solidFill>
                <a:effectLst/>
                <a:uLnTx/>
                <a:uFillTx/>
                <a:latin typeface="微软雅黑" panose="020b0503020204020204" charset="-122"/>
                <a:ea typeface="微软雅黑" panose="020b0503020204020204" charset="-122"/>
                <a:cs typeface="+mn-cs"/>
              </a:rPr>
              <a:t>(2)在市场中投标竞价的效率。</a:t>
            </a:r>
            <a:endParaRPr kumimoji="0" lang="zh-CN" altLang="en-US" sz="2000" b="0" i="0" u="none" strike="noStrike" kern="1200" cap="none" spc="0" normalizeH="0" baseline="0" noProof="0" smtClean="0">
              <a:ln>
                <a:noFill/>
              </a:ln>
              <a:solidFill>
                <a:schemeClr val="bg2">
                  <a:lumMod val="50000"/>
                </a:schemeClr>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rPr>
              <a:t>市场中投标竞价的效率主要通过广告投入产出分析和 市场占有率分析两个方面说明。广告投入产出分析可以发现本企业与竞争对手在广告投入 策略上的差距，是营销总监深入分析竞争对手、寻求节约营销成本、制定取胜策略的突破口。而市场占有率说明了企业在市场中销售产品的能力和获取利润的能力。</a:t>
            </a:r>
            <a:endPar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rPr>
              <a:t>总结中应着重分析每一期本企业的广告投入和产出比率，对比同行业竞争对手的策略，总结本企业在市 场营销方面的策略是否得当。</a:t>
            </a:r>
            <a:endPar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endParaRPr>
          </a:p>
        </p:txBody>
      </p:sp>
      <p:pic>
        <p:nvPicPr>
          <p:cNvPr id="34" name="http://photo-static-api.fotomore.com/creative/vcg/400/new/VCG41N1142245511.jpg?uid=386&amp;timestamp=1695370538&amp;sign=cb568706c0846adc6093a67f5fc5e210" descr="templates\picture_hover\&amp;pky390_sjzg_VCG41N1142245511&amp;"/>
          <p:cNvPicPr>
            <a:picLocks noChangeAspect="1"/>
          </p:cNvPicPr>
          <p:nvPr>
            <p:custDataLst>
              <p:tags r:id="rId7"/>
            </p:custDataLst>
          </p:nvPr>
        </p:nvPicPr>
        <p:blipFill>
          <a:blip r:embed="rId6"/>
          <a:stretch>
            <a:fillRect/>
          </a:stretch>
        </p:blipFill>
        <p:spPr>
          <a:xfrm>
            <a:off x="8102600" y="5257800"/>
            <a:ext cx="3387090" cy="1619250"/>
          </a:xfrm>
          <a:prstGeom prst="rect">
            <a:avLst/>
          </a:prstGeom>
        </p:spPr>
      </p:pic>
      <p:grpSp>
        <p:nvGrpSpPr>
          <p:cNvPr id="2" name="组合 1"/>
          <p:cNvGrpSpPr/>
          <p:nvPr/>
        </p:nvGrpSpPr>
        <p:grpSpPr>
          <a:xfrm>
            <a:off x="128905" y="0"/>
            <a:ext cx="5501005" cy="1511300"/>
            <a:chOff x="203" y="0"/>
            <a:chExt cx="8663" cy="2380"/>
          </a:xfrm>
        </p:grpSpPr>
        <p:sp>
          <p:nvSpPr>
            <p:cNvPr id="6" name="矩形 5"/>
            <p:cNvSpPr/>
            <p:nvPr>
              <p:custDataLst>
                <p:tags r:id="rId8"/>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8617" cy="1930"/>
              <a:chOff x="203" y="0"/>
              <a:chExt cx="8617" cy="1930"/>
            </a:xfrm>
          </p:grpSpPr>
          <p:pic>
            <p:nvPicPr>
              <p:cNvPr id="8" name="图片 7"/>
              <p:cNvPicPr>
                <a:picLocks noChangeAspect="1"/>
              </p:cNvPicPr>
              <p:nvPr>
                <p:custDataLst>
                  <p:tags r:id="rId10"/>
                </p:custDataLst>
              </p:nvPr>
            </p:nvPicPr>
            <p:blipFill>
              <a:blip r:embed="rId9"/>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7" name="文本框 16"/>
              <p:cNvSpPr txBox="1"/>
              <p:nvPr>
                <p:custDataLst>
                  <p:tags r:id="rId11"/>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8" name="文本框 17"/>
              <p:cNvSpPr txBox="1"/>
              <p:nvPr>
                <p:custDataLst>
                  <p:tags r:id="rId12"/>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1" name="直接连接符 20"/>
              <p:cNvCxnSpPr/>
              <p:nvPr>
                <p:custDataLst>
                  <p:tags r:id="rId13"/>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2" name="直接连接符 21"/>
            <p:cNvCxnSpPr/>
            <p:nvPr>
              <p:custDataLst>
                <p:tags r:id="rId14"/>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2237740" y="2050415"/>
            <a:ext cx="7766050" cy="3730625"/>
            <a:chOff x="1492" y="1799"/>
            <a:chExt cx="15785" cy="5083"/>
          </a:xfrm>
        </p:grpSpPr>
        <p:grpSp>
          <p:nvGrpSpPr>
            <p:cNvPr id="28" name="组合 27"/>
            <p:cNvGrpSpPr/>
            <p:nvPr/>
          </p:nvGrpSpPr>
          <p:grpSpPr>
            <a:xfrm>
              <a:off x="1492" y="1799"/>
              <a:ext cx="15785" cy="5083"/>
              <a:chOff x="547590" y="1742841"/>
              <a:chExt cx="10023890" cy="3228115"/>
            </a:xfrm>
          </p:grpSpPr>
          <p:sp>
            <p:nvSpPr>
              <p:cNvPr id="29" name="折角形 28"/>
              <p:cNvSpPr/>
              <p:nvPr/>
            </p:nvSpPr>
            <p:spPr>
              <a:xfrm>
                <a:off x="599500" y="1742841"/>
                <a:ext cx="9971980" cy="2860522"/>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1907131"/>
                <a:ext cx="9767396" cy="3063825"/>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761" y="2558"/>
              <a:ext cx="12714" cy="3837"/>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rPr>
                <a:t>（三）产品研发方面的总结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产品研发是一个企业生存与发展的基础，它是指产品研发企业根据宏观经济环境与企业自身的条件，将企业内外的资源有效地整合与利用，研发出具有核心、形式与延伸诸要素有机结合的产品的全过程。</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沙盘模拟实践课程中只有P2、P3、P4三种产品可供研发，其研发周期相同，但研发费有较大区别。</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pic>
        <p:nvPicPr>
          <p:cNvPr id="2" name="图片 1" descr="32303139393333393b32303230313831343bc6ecd6c4"/>
          <p:cNvPicPr>
            <a:picLocks noChangeAspect="1"/>
          </p:cNvPicPr>
          <p:nvPr/>
        </p:nvPicPr>
        <p:blipFill>
          <a:blip r:embed="rId3"/>
          <a:stretch>
            <a:fillRect/>
          </a:stretch>
        </p:blipFill>
        <p:spPr>
          <a:xfrm>
            <a:off x="5532755" y="1325880"/>
            <a:ext cx="914400" cy="914400"/>
          </a:xfrm>
          <a:prstGeom prst="rect">
            <a:avLst/>
          </a:prstGeom>
        </p:spPr>
      </p:pic>
      <p:sp>
        <p:nvSpPr>
          <p:cNvPr id="3" name="任意多边形 2"/>
          <p:cNvSpPr/>
          <p:nvPr>
            <p:custDataLst>
              <p:tags r:id="rId4"/>
            </p:custDataLst>
          </p:nvPr>
        </p:nvSpPr>
        <p:spPr>
          <a:xfrm rot="-7129306">
            <a:off x="10619365"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5" name="组合 4"/>
          <p:cNvGrpSpPr/>
          <p:nvPr/>
        </p:nvGrpSpPr>
        <p:grpSpPr>
          <a:xfrm>
            <a:off x="128905" y="0"/>
            <a:ext cx="5501005" cy="1511300"/>
            <a:chOff x="203" y="0"/>
            <a:chExt cx="8663" cy="2380"/>
          </a:xfrm>
        </p:grpSpPr>
        <p:sp>
          <p:nvSpPr>
            <p:cNvPr id="6" name="矩形 5"/>
            <p:cNvSpPr/>
            <p:nvPr>
              <p:custDataLst>
                <p:tags r:id="rId5"/>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8617" cy="1930"/>
              <a:chOff x="203" y="0"/>
              <a:chExt cx="8617"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0" name="文本框 9"/>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9"/>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10"/>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1"/>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https://photo-static-api.fotomore.com/creative/vcg/400/version23/VCG41511505045.jpg?uid=386&amp;timestamp=1700124276&amp;sign=5947da4aeb73dbb24fe5e9be5e150a3b" descr="templates\picture_hover\&amp;pky190_sjzg_VCG41511505045&amp;"/>
          <p:cNvPicPr>
            <a:picLocks noChangeAspect="1"/>
          </p:cNvPicPr>
          <p:nvPr/>
        </p:nvPicPr>
        <p:blipFill>
          <a:blip r:embed="rId2">
            <a:alphaModFix amt="15000"/>
            <a:clrChange>
              <a:clrFrom>
                <a:srgbClr val="FEFBF2">
                  <a:alpha val="100000"/>
                </a:srgbClr>
              </a:clrFrom>
              <a:clrTo>
                <a:srgbClr val="FEFBF2">
                  <a:alpha val="100000"/>
                  <a:alpha val="0"/>
                </a:srgbClr>
              </a:clrTo>
            </a:clrChange>
          </a:blip>
          <a:stretch>
            <a:fillRect/>
          </a:stretch>
        </p:blipFill>
        <p:spPr>
          <a:xfrm>
            <a:off x="7900035" y="116840"/>
            <a:ext cx="4291965" cy="2782570"/>
          </a:xfrm>
          <a:prstGeom prst="rect">
            <a:avLst/>
          </a:prstGeom>
        </p:spPr>
      </p:pic>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9" name="圆角矩形 8"/>
          <p:cNvSpPr/>
          <p:nvPr/>
        </p:nvSpPr>
        <p:spPr>
          <a:xfrm>
            <a:off x="1161415" y="2049780"/>
            <a:ext cx="10030460" cy="4064000"/>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1543050" y="2235835"/>
            <a:ext cx="9189720" cy="37287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（三）产品研发方面的总结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457200" algn="just" defTabSz="914400" rtl="0" fontAlgn="auto">
              <a:lnSpc>
                <a:spcPct val="130000"/>
              </a:lnSpc>
              <a:spcBef>
                <a:spcPct val="0"/>
              </a:spcBef>
              <a:spcAft>
                <a:spcPct val="0"/>
              </a:spcAft>
              <a:buClrTx/>
              <a:buSzTx/>
              <a:buFontTx/>
              <a:buNone/>
              <a:defRPr/>
            </a:pPr>
            <a:r>
              <a:rPr smtClean="0">
                <a:latin typeface="微软雅黑" panose="020b0503020204020204" charset="-122"/>
                <a:ea typeface="微软雅黑" panose="020b0503020204020204" charset="-122"/>
                <a:sym typeface="+mn-ea"/>
              </a:rPr>
              <a:t>总结产品研发方面的主要内容有以下几个方面：</a:t>
            </a:r>
            <a:endParaRPr smtClean="0">
              <a:latin typeface="微软雅黑" panose="020b0503020204020204" charset="-122"/>
              <a:ea typeface="微软雅黑" panose="020b0503020204020204" charset="-122"/>
              <a:sym typeface="+mn-ea"/>
            </a:endParaRPr>
          </a:p>
          <a:p>
            <a:pPr marR="0" lvl="0" indent="457200" algn="just" defTabSz="914400" rtl="0" fontAlgn="auto">
              <a:lnSpc>
                <a:spcPct val="130000"/>
              </a:lnSpc>
              <a:spcBef>
                <a:spcPct val="0"/>
              </a:spcBef>
              <a:spcAft>
                <a:spcPct val="0"/>
              </a:spcAft>
              <a:buClrTx/>
              <a:buSzTx/>
              <a:buFontTx/>
              <a:buNone/>
              <a:defRPr/>
            </a:pPr>
            <a:r>
              <a:rPr smtClean="0">
                <a:latin typeface="微软雅黑" panose="020b0503020204020204" charset="-122"/>
                <a:ea typeface="微软雅黑" panose="020b0503020204020204" charset="-122"/>
                <a:sym typeface="+mn-ea"/>
              </a:rPr>
              <a:t>(1)企业产品的研发是否与企业战略相一致，是否与市场预测相吻合，企业是否根据 战略和市场的需要适当地选择了产品研发的种类。</a:t>
            </a:r>
            <a:endParaRPr smtClean="0">
              <a:latin typeface="微软雅黑" panose="020b0503020204020204" charset="-122"/>
              <a:ea typeface="微软雅黑" panose="020b0503020204020204" charset="-122"/>
              <a:sym typeface="+mn-ea"/>
            </a:endParaRPr>
          </a:p>
          <a:p>
            <a:pPr marR="0" lvl="0" indent="457200" algn="just" defTabSz="914400" rtl="0" fontAlgn="auto">
              <a:lnSpc>
                <a:spcPct val="130000"/>
              </a:lnSpc>
              <a:spcBef>
                <a:spcPct val="0"/>
              </a:spcBef>
              <a:spcAft>
                <a:spcPct val="0"/>
              </a:spcAft>
              <a:buClrTx/>
              <a:buSzTx/>
              <a:buFontTx/>
              <a:buNone/>
              <a:defRPr/>
            </a:pPr>
            <a:r>
              <a:rPr smtClean="0">
                <a:latin typeface="微软雅黑" panose="020b0503020204020204" charset="-122"/>
                <a:ea typeface="微软雅黑" panose="020b0503020204020204" charset="-122"/>
                <a:sym typeface="+mn-ea"/>
              </a:rPr>
              <a:t>(2)企业的产品研发是否与企业的生产相同步，有无因过多超前或滞后于生产环节而 导致过度占用资金或延误生产的现象。</a:t>
            </a:r>
            <a:endParaRPr smtClean="0">
              <a:latin typeface="微软雅黑" panose="020b0503020204020204" charset="-122"/>
              <a:ea typeface="微软雅黑" panose="020b0503020204020204" charset="-122"/>
              <a:sym typeface="+mn-ea"/>
            </a:endParaRPr>
          </a:p>
          <a:p>
            <a:pPr marR="0" lvl="0" indent="457200" algn="just" defTabSz="914400" rtl="0" fontAlgn="auto">
              <a:lnSpc>
                <a:spcPct val="130000"/>
              </a:lnSpc>
              <a:spcBef>
                <a:spcPct val="0"/>
              </a:spcBef>
              <a:spcAft>
                <a:spcPct val="0"/>
              </a:spcAft>
              <a:buClrTx/>
              <a:buSzTx/>
              <a:buFontTx/>
              <a:buNone/>
              <a:defRPr/>
            </a:pPr>
            <a:r>
              <a:rPr smtClean="0">
                <a:latin typeface="微软雅黑" panose="020b0503020204020204" charset="-122"/>
                <a:ea typeface="微软雅黑" panose="020b0503020204020204" charset="-122"/>
                <a:sym typeface="+mn-ea"/>
              </a:rPr>
              <a:t>(3)所选择研发的产品是否有效率，该产品所赚取的利润是否高于其研发成本，这里 的成本不仅是研发本身的费用，而且还包括研发费用所占用资金的机会成本。</a:t>
            </a:r>
            <a:endParaRPr smtClean="0">
              <a:latin typeface="微软雅黑" panose="020b0503020204020204" charset="-122"/>
              <a:ea typeface="微软雅黑" panose="020b0503020204020204" charset="-122"/>
              <a:sym typeface="+mn-ea"/>
            </a:endParaRPr>
          </a:p>
          <a:p>
            <a:pPr marR="0" lvl="0" indent="457200" algn="just" defTabSz="914400" rtl="0" fontAlgn="auto">
              <a:lnSpc>
                <a:spcPct val="130000"/>
              </a:lnSpc>
              <a:spcBef>
                <a:spcPct val="0"/>
              </a:spcBef>
              <a:spcAft>
                <a:spcPct val="0"/>
              </a:spcAft>
              <a:buClrTx/>
              <a:buSzTx/>
              <a:buFontTx/>
              <a:buNone/>
              <a:defRPr/>
            </a:pPr>
            <a:r>
              <a:rPr smtClean="0">
                <a:latin typeface="微软雅黑" panose="020b0503020204020204" charset="-122"/>
                <a:ea typeface="微软雅黑" panose="020b0503020204020204" charset="-122"/>
                <a:sym typeface="+mn-ea"/>
              </a:rPr>
              <a:t>(4)是否因产品研发而导致企业资金链的断裂，如何控制和防范该风险，是否在必要 时做出修改研发计划，甚至中断项目的决定。</a:t>
            </a:r>
            <a:endParaRPr smtClean="0">
              <a:latin typeface="微软雅黑" panose="020b0503020204020204" charset="-122"/>
              <a:ea typeface="微软雅黑" panose="020b0503020204020204" charset="-122"/>
              <a:sym typeface="+mn-ea"/>
            </a:endParaRPr>
          </a:p>
        </p:txBody>
      </p:sp>
      <p:grpSp>
        <p:nvGrpSpPr>
          <p:cNvPr id="2" name="组合 1"/>
          <p:cNvGrpSpPr/>
          <p:nvPr/>
        </p:nvGrpSpPr>
        <p:grpSpPr>
          <a:xfrm>
            <a:off x="128905" y="0"/>
            <a:ext cx="5501005" cy="1511300"/>
            <a:chOff x="203" y="0"/>
            <a:chExt cx="8663" cy="2380"/>
          </a:xfrm>
        </p:grpSpPr>
        <p:sp>
          <p:nvSpPr>
            <p:cNvPr id="6" name="矩形 5"/>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8617" cy="1930"/>
              <a:chOff x="203" y="0"/>
              <a:chExt cx="8617" cy="1930"/>
            </a:xfrm>
          </p:grpSpPr>
          <p:pic>
            <p:nvPicPr>
              <p:cNvPr id="8" name="图片 7"/>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7" name="文本框 16"/>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8" name="文本框 17"/>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1" name="直接连接符 20"/>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2" name="直接连接符 21"/>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2237740" y="2050415"/>
            <a:ext cx="7766050" cy="3730625"/>
            <a:chOff x="1492" y="1799"/>
            <a:chExt cx="15785" cy="5083"/>
          </a:xfrm>
        </p:grpSpPr>
        <p:grpSp>
          <p:nvGrpSpPr>
            <p:cNvPr id="28" name="组合 27"/>
            <p:cNvGrpSpPr/>
            <p:nvPr/>
          </p:nvGrpSpPr>
          <p:grpSpPr>
            <a:xfrm>
              <a:off x="1492" y="1799"/>
              <a:ext cx="15785" cy="5083"/>
              <a:chOff x="547590" y="1742841"/>
              <a:chExt cx="10023890" cy="3228115"/>
            </a:xfrm>
          </p:grpSpPr>
          <p:sp>
            <p:nvSpPr>
              <p:cNvPr id="29" name="折角形 28"/>
              <p:cNvSpPr/>
              <p:nvPr/>
            </p:nvSpPr>
            <p:spPr>
              <a:xfrm>
                <a:off x="599500" y="1742841"/>
                <a:ext cx="9971980" cy="2860522"/>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1907131"/>
                <a:ext cx="9767396" cy="3063825"/>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761" y="3053"/>
              <a:ext cx="12714" cy="2834"/>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rPr>
                <a:t>（四）财务管理方面的总结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财务方面在总结报告中无疑是最为重要的部分之一。财务既能够对整个企业的经营业绩和财务状况进行评价，同时财务分析对企业经营和投资过程中的决策又是至关重要的。</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pic>
        <p:nvPicPr>
          <p:cNvPr id="2" name="图片 1" descr="32303139393333393b32303230313831343bc6ecd6c4"/>
          <p:cNvPicPr>
            <a:picLocks noChangeAspect="1"/>
          </p:cNvPicPr>
          <p:nvPr/>
        </p:nvPicPr>
        <p:blipFill>
          <a:blip r:embed="rId3"/>
          <a:stretch>
            <a:fillRect/>
          </a:stretch>
        </p:blipFill>
        <p:spPr>
          <a:xfrm>
            <a:off x="5532755" y="1325880"/>
            <a:ext cx="914400" cy="914400"/>
          </a:xfrm>
          <a:prstGeom prst="rect">
            <a:avLst/>
          </a:prstGeom>
        </p:spPr>
      </p:pic>
      <p:sp>
        <p:nvSpPr>
          <p:cNvPr id="3" name="任意多边形 2"/>
          <p:cNvSpPr/>
          <p:nvPr>
            <p:custDataLst>
              <p:tags r:id="rId4"/>
            </p:custDataLst>
          </p:nvPr>
        </p:nvSpPr>
        <p:spPr>
          <a:xfrm rot="-7129306">
            <a:off x="10619365"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5" name="组合 4"/>
          <p:cNvGrpSpPr/>
          <p:nvPr/>
        </p:nvGrpSpPr>
        <p:grpSpPr>
          <a:xfrm>
            <a:off x="128905" y="0"/>
            <a:ext cx="5501005" cy="1511300"/>
            <a:chOff x="203" y="0"/>
            <a:chExt cx="8663" cy="2380"/>
          </a:xfrm>
        </p:grpSpPr>
        <p:sp>
          <p:nvSpPr>
            <p:cNvPr id="6" name="矩形 5"/>
            <p:cNvSpPr/>
            <p:nvPr>
              <p:custDataLst>
                <p:tags r:id="rId5"/>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8617" cy="1930"/>
              <a:chOff x="203" y="0"/>
              <a:chExt cx="8617"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0" name="文本框 9"/>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9"/>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10"/>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1"/>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https://photo-static-api.fotomore.com/creative/vcg/400/version23/VCG41511505045.jpg?uid=386&amp;timestamp=1700124276&amp;sign=5947da4aeb73dbb24fe5e9be5e150a3b" descr="templates\picture_hover\&amp;pky190_sjzg_VCG41511505045&amp;"/>
          <p:cNvPicPr>
            <a:picLocks noChangeAspect="1"/>
          </p:cNvPicPr>
          <p:nvPr/>
        </p:nvPicPr>
        <p:blipFill>
          <a:blip r:embed="rId2">
            <a:alphaModFix amt="15000"/>
            <a:clrChange>
              <a:clrFrom>
                <a:srgbClr val="FEFBF2">
                  <a:alpha val="100000"/>
                </a:srgbClr>
              </a:clrFrom>
              <a:clrTo>
                <a:srgbClr val="FEFBF2">
                  <a:alpha val="100000"/>
                  <a:alpha val="0"/>
                </a:srgbClr>
              </a:clrTo>
            </a:clrChange>
          </a:blip>
          <a:stretch>
            <a:fillRect/>
          </a:stretch>
        </p:blipFill>
        <p:spPr>
          <a:xfrm>
            <a:off x="7900035" y="116840"/>
            <a:ext cx="4291965" cy="2782570"/>
          </a:xfrm>
          <a:prstGeom prst="rect">
            <a:avLst/>
          </a:prstGeom>
        </p:spPr>
      </p:pic>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9" name="圆角矩形 8"/>
          <p:cNvSpPr/>
          <p:nvPr/>
        </p:nvSpPr>
        <p:spPr>
          <a:xfrm>
            <a:off x="1161415" y="2049780"/>
            <a:ext cx="10030460" cy="4064000"/>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1543050" y="2397125"/>
            <a:ext cx="9189720" cy="336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（四）财务管理方面的总结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lang="zh-CN" altLang="en-US" noProof="0" smtClean="0">
                <a:ln>
                  <a:noFill/>
                </a:ln>
                <a:effectLst/>
                <a:uLnTx/>
                <a:uFillTx/>
                <a:latin typeface="微软雅黑" panose="020b0503020204020204" charset="-122"/>
                <a:ea typeface="微软雅黑" panose="020b0503020204020204" charset="-122"/>
                <a:sym typeface="+mn-ea"/>
              </a:rPr>
              <a:t> 在总结报告中财务方面可以具体从以下五点进行总结：</a:t>
            </a:r>
            <a:endParaRPr kumimoji="0" lang="zh-CN" altLang="en-US"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457200" algn="just" defTabSz="914400" rtl="0" fontAlgn="auto">
              <a:lnSpc>
                <a:spcPct val="130000"/>
              </a:lnSpc>
              <a:spcBef>
                <a:spcPct val="0"/>
              </a:spcBef>
              <a:spcAft>
                <a:spcPct val="0"/>
              </a:spcAft>
              <a:buClrTx/>
              <a:buSzTx/>
              <a:buFontTx/>
              <a:buNone/>
              <a:defRPr/>
            </a:pPr>
            <a:r>
              <a:rPr smtClean="0">
                <a:solidFill>
                  <a:schemeClr val="bg2">
                    <a:lumMod val="50000"/>
                  </a:schemeClr>
                </a:solidFill>
                <a:latin typeface="微软雅黑" panose="020b0503020204020204" charset="-122"/>
                <a:ea typeface="微软雅黑" panose="020b0503020204020204" charset="-122"/>
                <a:sym typeface="+mn-ea"/>
              </a:rPr>
              <a:t>(1)制订投资计划，评估应收账款金额与回收期。</a:t>
            </a:r>
            <a:r>
              <a:rPr smtClean="0">
                <a:latin typeface="微软雅黑" panose="020b0503020204020204" charset="-122"/>
                <a:ea typeface="微软雅黑" panose="020b0503020204020204" charset="-122"/>
                <a:sym typeface="+mn-ea"/>
              </a:rPr>
              <a:t>总结时要从投资计划的制订对财务 的影响上入手，分析在沙盘模拟中本企业对把握资金流的长期规划的程度，预计现金的流 入和流出的准确性如何，其投资回收期是否准确，资金是否出现战略上大的缺口等。</a:t>
            </a:r>
            <a:endParaRPr smtClean="0">
              <a:latin typeface="微软雅黑" panose="020b0503020204020204" charset="-122"/>
              <a:ea typeface="微软雅黑" panose="020b0503020204020204" charset="-122"/>
              <a:sym typeface="+mn-ea"/>
            </a:endParaRPr>
          </a:p>
          <a:p>
            <a:pPr marR="0" lvl="0" indent="457200" algn="just" defTabSz="914400" rtl="0" fontAlgn="auto">
              <a:lnSpc>
                <a:spcPct val="130000"/>
              </a:lnSpc>
              <a:spcBef>
                <a:spcPct val="0"/>
              </a:spcBef>
              <a:spcAft>
                <a:spcPct val="0"/>
              </a:spcAft>
              <a:buClrTx/>
              <a:buSzTx/>
              <a:buFontTx/>
              <a:buNone/>
              <a:defRPr/>
            </a:pPr>
            <a:r>
              <a:rPr smtClean="0">
                <a:latin typeface="微软雅黑" panose="020b0503020204020204" charset="-122"/>
                <a:ea typeface="微软雅黑" panose="020b0503020204020204" charset="-122"/>
                <a:sym typeface="+mn-ea"/>
              </a:rPr>
              <a:t>投资 计划是与一个企业的战略息息相关的。这里的投资既包括购置固定厂房、机器设备、原材料的采购，还包括市场拓展的广告费、新产品的研发费、各项认证费用。在财务上关注投资计划，主要动因是解决资金流的问题。从战略上，对企业的资金流进行长期的规划很重 要，许多企业的破产就源自资金链的断裂。</a:t>
            </a:r>
            <a:endParaRPr smtClean="0">
              <a:latin typeface="微软雅黑" panose="020b0503020204020204" charset="-122"/>
              <a:ea typeface="微软雅黑" panose="020b0503020204020204" charset="-122"/>
              <a:sym typeface="+mn-ea"/>
            </a:endParaRPr>
          </a:p>
        </p:txBody>
      </p:sp>
      <p:grpSp>
        <p:nvGrpSpPr>
          <p:cNvPr id="2" name="组合 1"/>
          <p:cNvGrpSpPr/>
          <p:nvPr/>
        </p:nvGrpSpPr>
        <p:grpSpPr>
          <a:xfrm>
            <a:off x="128905" y="0"/>
            <a:ext cx="5501005" cy="1511300"/>
            <a:chOff x="203" y="0"/>
            <a:chExt cx="8663" cy="2380"/>
          </a:xfrm>
        </p:grpSpPr>
        <p:sp>
          <p:nvSpPr>
            <p:cNvPr id="6" name="矩形 5"/>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8617" cy="1930"/>
              <a:chOff x="203" y="0"/>
              <a:chExt cx="8617" cy="1930"/>
            </a:xfrm>
          </p:grpSpPr>
          <p:pic>
            <p:nvPicPr>
              <p:cNvPr id="8" name="图片 7"/>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7" name="文本框 16"/>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8" name="文本框 17"/>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1" name="直接连接符 20"/>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2" name="直接连接符 21"/>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https://photo-static-api.fotomore.com/creative/vcg/400/version23/VCG41511505045.jpg?uid=386&amp;timestamp=1700124276&amp;sign=5947da4aeb73dbb24fe5e9be5e150a3b" descr="templates\picture_hover\&amp;pky190_sjzg_VCG41511505045&amp;"/>
          <p:cNvPicPr>
            <a:picLocks noChangeAspect="1"/>
          </p:cNvPicPr>
          <p:nvPr/>
        </p:nvPicPr>
        <p:blipFill>
          <a:blip r:embed="rId2">
            <a:alphaModFix amt="15000"/>
            <a:clrChange>
              <a:clrFrom>
                <a:srgbClr val="FEFBF2">
                  <a:alpha val="100000"/>
                </a:srgbClr>
              </a:clrFrom>
              <a:clrTo>
                <a:srgbClr val="FEFBF2">
                  <a:alpha val="100000"/>
                  <a:alpha val="0"/>
                </a:srgbClr>
              </a:clrTo>
            </a:clrChange>
          </a:blip>
          <a:stretch>
            <a:fillRect/>
          </a:stretch>
        </p:blipFill>
        <p:spPr>
          <a:xfrm>
            <a:off x="7900035" y="116840"/>
            <a:ext cx="4291965" cy="2782570"/>
          </a:xfrm>
          <a:prstGeom prst="rect">
            <a:avLst/>
          </a:prstGeom>
        </p:spPr>
      </p:pic>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9" name="圆角矩形 8"/>
          <p:cNvSpPr/>
          <p:nvPr/>
        </p:nvSpPr>
        <p:spPr>
          <a:xfrm>
            <a:off x="1161415" y="2049780"/>
            <a:ext cx="10030460" cy="4064000"/>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1543050" y="2217420"/>
            <a:ext cx="9189720" cy="37287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（四）财务管理方面的总结</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algn="just" defTabSz="914400" rtl="0" fontAlgn="auto">
              <a:lnSpc>
                <a:spcPct val="130000"/>
              </a:lnSpc>
              <a:spcBef>
                <a:spcPct val="0"/>
              </a:spcBef>
              <a:spcAft>
                <a:spcPct val="0"/>
              </a:spcAft>
              <a:buClrTx/>
              <a:buSzTx/>
              <a:buFontTx/>
              <a:buNone/>
              <a:defRPr/>
            </a:pPr>
            <a:r>
              <a:rPr lang="zh-CN" altLang="en-US" noProof="0" smtClean="0">
                <a:ln>
                  <a:noFill/>
                </a:ln>
                <a:effectLst/>
                <a:uLnTx/>
                <a:uFillTx/>
                <a:latin typeface="微软雅黑" panose="020b0503020204020204" charset="-122"/>
                <a:ea typeface="微软雅黑" panose="020b0503020204020204" charset="-122"/>
                <a:sym typeface="+mn-ea"/>
              </a:rPr>
              <a:t> 在总结报告中财务方面可以具体从以下五点进行总结：</a:t>
            </a:r>
            <a:endParaRPr kumimoji="0" lang="zh-CN" altLang="en-US"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457200" algn="just" defTabSz="914400" rtl="0" fontAlgn="auto">
              <a:lnSpc>
                <a:spcPct val="130000"/>
              </a:lnSpc>
              <a:spcBef>
                <a:spcPct val="0"/>
              </a:spcBef>
              <a:spcAft>
                <a:spcPct val="0"/>
              </a:spcAft>
              <a:buClrTx/>
              <a:buSzTx/>
              <a:buFontTx/>
              <a:buNone/>
              <a:defRPr/>
            </a:pPr>
            <a:r>
              <a:rPr smtClean="0">
                <a:solidFill>
                  <a:schemeClr val="bg2">
                    <a:lumMod val="50000"/>
                  </a:schemeClr>
                </a:solidFill>
                <a:latin typeface="微软雅黑" panose="020b0503020204020204" charset="-122"/>
                <a:ea typeface="微软雅黑" panose="020b0503020204020204" charset="-122"/>
                <a:sym typeface="+mn-ea"/>
              </a:rPr>
              <a:t>(2)预估长、短期资金需求，寻求资金来源。</a:t>
            </a:r>
            <a:r>
              <a:rPr smtClean="0">
                <a:latin typeface="微软雅黑" panose="020b0503020204020204" charset="-122"/>
                <a:ea typeface="微软雅黑" panose="020b0503020204020204" charset="-122"/>
                <a:sym typeface="+mn-ea"/>
              </a:rPr>
              <a:t>现金流量作为企业生存发展的“血液”, 其对管理的重要作用是毋庸置疑的。资金是企业价值链的重要组成部分。保证“资金不断 流”是企业生存的基本法则，也是企业财务的基本职能。在既定战略下，投资计划和回收 期已定，那么资金需求就已知了。</a:t>
            </a:r>
            <a:endParaRPr smtClean="0">
              <a:latin typeface="微软雅黑" panose="020b0503020204020204" charset="-122"/>
              <a:ea typeface="微软雅黑" panose="020b0503020204020204" charset="-122"/>
              <a:sym typeface="+mn-ea"/>
            </a:endParaRPr>
          </a:p>
          <a:p>
            <a:pPr marR="0" lvl="0" indent="457200" algn="just" defTabSz="914400" rtl="0" fontAlgn="auto">
              <a:lnSpc>
                <a:spcPct val="130000"/>
              </a:lnSpc>
              <a:spcBef>
                <a:spcPct val="0"/>
              </a:spcBef>
              <a:spcAft>
                <a:spcPct val="0"/>
              </a:spcAft>
              <a:buClrTx/>
              <a:buSzTx/>
              <a:buFontTx/>
              <a:buNone/>
              <a:defRPr/>
            </a:pPr>
            <a:r>
              <a:rPr smtClean="0">
                <a:latin typeface="微软雅黑" panose="020b0503020204020204" charset="-122"/>
                <a:ea typeface="微软雅黑" panose="020b0503020204020204" charset="-122"/>
                <a:sym typeface="+mn-ea"/>
              </a:rPr>
              <a:t>下一步财务上的任务就是寻找资金来源，这时资金来源就成为企业生存的一个至关重要的因素。要洞悉资金短缺前兆，以最佳方式筹措资金。总结的任务就在于深化学生对资金来源的预计和掌控。要总结模拟企业的资金具体来源于哪里，如何取得这些来源，其每个资金来源渠道能够筹集的资金额度是多少，在哪个时点上筹资，其代价又是多大。</a:t>
            </a:r>
            <a:endParaRPr smtClean="0">
              <a:latin typeface="微软雅黑" panose="020b0503020204020204" charset="-122"/>
              <a:ea typeface="微软雅黑" panose="020b0503020204020204" charset="-122"/>
              <a:sym typeface="+mn-ea"/>
            </a:endParaRPr>
          </a:p>
        </p:txBody>
      </p:sp>
      <p:grpSp>
        <p:nvGrpSpPr>
          <p:cNvPr id="2" name="组合 1"/>
          <p:cNvGrpSpPr/>
          <p:nvPr/>
        </p:nvGrpSpPr>
        <p:grpSpPr>
          <a:xfrm>
            <a:off x="128905" y="0"/>
            <a:ext cx="5501005" cy="1511300"/>
            <a:chOff x="203" y="0"/>
            <a:chExt cx="8663" cy="2380"/>
          </a:xfrm>
        </p:grpSpPr>
        <p:sp>
          <p:nvSpPr>
            <p:cNvPr id="6" name="矩形 5"/>
            <p:cNvSpPr/>
            <p:nvPr>
              <p:custDataLst>
                <p:tags r:id="rId3"/>
              </p:custDataLst>
            </p:nvPr>
          </p:nvSpPr>
          <p:spPr>
            <a:xfrm>
              <a:off x="1839" y="1638"/>
              <a:ext cx="702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二、ERP沙盘模拟实践总结的内容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8617" cy="1930"/>
              <a:chOff x="203" y="0"/>
              <a:chExt cx="8617" cy="1930"/>
            </a:xfrm>
          </p:grpSpPr>
          <p:pic>
            <p:nvPicPr>
              <p:cNvPr id="8" name="图片 7"/>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7" name="文本框 16"/>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8" name="文本框 17"/>
              <p:cNvSpPr txBox="1"/>
              <p:nvPr>
                <p:custDataLst>
                  <p:tags r:id="rId7"/>
                </p:custDataLst>
              </p:nvPr>
            </p:nvSpPr>
            <p:spPr>
              <a:xfrm>
                <a:off x="2646" y="682"/>
                <a:ext cx="603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ERP沙盘模拟实践总结报告</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1" name="直接连接符 20"/>
              <p:cNvCxnSpPr/>
              <p:nvPr>
                <p:custDataLst>
                  <p:tags r:id="rId8"/>
                </p:custDataLst>
              </p:nvPr>
            </p:nvCxnSpPr>
            <p:spPr>
              <a:xfrm>
                <a:off x="2133" y="1507"/>
                <a:ext cx="6687" cy="3"/>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2" name="直接连接符 21"/>
            <p:cNvCxnSpPr/>
            <p:nvPr>
              <p:custDataLst>
                <p:tags r:id="rId9"/>
              </p:custDataLst>
            </p:nvPr>
          </p:nvCxnSpPr>
          <p:spPr>
            <a:xfrm>
              <a:off x="1220" y="2367"/>
              <a:ext cx="7646"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https://d.book118.com/688076020031006025</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BEAUTIFY_FLAG" val=""/>
</p:tagLst>
</file>

<file path=ppt/tags/tag166.xml><?xml version="1.0" encoding="utf-8"?>
<p:tagLst xmlns:p="http://schemas.openxmlformats.org/presentationml/2006/main">
  <p:tag name="KSO_WM_BEAUTIFY_FLAG" val=""/>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BEAUTIFY_FLAG" val=""/>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
</p:tagLst>
</file>

<file path=ppt/tags/tag177.xml><?xml version="1.0" encoding="utf-8"?>
<p:tagLst xmlns:p="http://schemas.openxmlformats.org/presentationml/2006/main">
  <p:tag name="KSO_WM_BEAUTIFY_FLAG" val=""/>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BEAUTIFY_FLAG" val=""/>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BEAUTIFY_FLAG" val=""/>
</p:tagLst>
</file>

<file path=ppt/tags/tag186.xml><?xml version="1.0" encoding="utf-8"?>
<p:tagLst xmlns:p="http://schemas.openxmlformats.org/presentationml/2006/main">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BEAUTIFY_FLAG" val=""/>
</p:tagLst>
</file>

<file path=ppt/tags/tag190.xml><?xml version="1.0" encoding="utf-8"?>
<p:tagLst xmlns:p="http://schemas.openxmlformats.org/presentationml/2006/main">
  <p:tag name="KSO_WM_BEAUTIFY_FLAG" val=""/>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BEAUTIFY_FLAG" val=""/>
</p:tagLst>
</file>

<file path=ppt/tags/tag204.xml><?xml version="1.0" encoding="utf-8"?>
<p:tagLst xmlns:p="http://schemas.openxmlformats.org/presentationml/2006/main">
  <p:tag name="KSO_WM_BEAUTIFY_FLAG" val=""/>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BEAUTIFY_FLAG" val=""/>
</p:tagLst>
</file>

<file path=ppt/tags/tag210.xml><?xml version="1.0" encoding="utf-8"?>
<p:tagLst xmlns:p="http://schemas.openxmlformats.org/presentationml/2006/main">
  <p:tag name="KSO_WM_BEAUTIFY_FLAG" val=""/>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BEAUTIFY_FLAG" val=""/>
</p:tagLst>
</file>

<file path=ppt/tags/tag213.xml><?xml version="1.0" encoding="utf-8"?>
<p:tagLst xmlns:p="http://schemas.openxmlformats.org/presentationml/2006/main">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BEAUTIFY_FLAG" val=""/>
</p:tagLst>
</file>

<file path=ppt/tags/tag216.xml><?xml version="1.0" encoding="utf-8"?>
<p:tagLst xmlns:p="http://schemas.openxmlformats.org/presentationml/2006/main">
  <p:tag name="KSO_WM_BEAUTIFY_FLAG" val=""/>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BEAUTIFY_FLAG" val=""/>
</p:tagLst>
</file>

<file path=ppt/tags/tag219.xml><?xml version="1.0" encoding="utf-8"?>
<p:tagLst xmlns:p="http://schemas.openxmlformats.org/presentationml/2006/main">
  <p:tag name="KSO_WM_BEAUTIFY_FLAG" val=""/>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
</p:tagLst>
</file>

<file path=ppt/tags/tag222.xml><?xml version="1.0" encoding="utf-8"?>
<p:tagLst xmlns:p="http://schemas.openxmlformats.org/presentationml/2006/main">
  <p:tag name="KSO_WM_BEAUTIFY_FLAG" val=""/>
</p:tagLst>
</file>

<file path=ppt/tags/tag223.xml><?xml version="1.0" encoding="utf-8"?>
<p:tagLst xmlns:p="http://schemas.openxmlformats.org/presentationml/2006/main">
  <p:tag name="KSO_WM_BEAUTIFY_FLAG" val=""/>
</p:tagLst>
</file>

<file path=ppt/tags/tag224.xml><?xml version="1.0" encoding="utf-8"?>
<p:tagLst xmlns:p="http://schemas.openxmlformats.org/presentationml/2006/main">
  <p:tag name="KSO_WM_BEAUTIFY_FLAG" val=""/>
</p:tagLst>
</file>

<file path=ppt/tags/tag225.xml><?xml version="1.0" encoding="utf-8"?>
<p:tagLst xmlns:p="http://schemas.openxmlformats.org/presentationml/2006/main">
  <p:tag name="KSO_WM_BEAUTIFY_FLAG" val=""/>
</p:tagLst>
</file>

<file path=ppt/tags/tag22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7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2">
      <a:majorFont>
        <a:latin typeface="汉仪雅酷黑简"/>
        <a:ea typeface="汉仪雅酷黑简"/>
        <a:cs typeface="Arial"/>
      </a:majorFont>
      <a:minorFont>
        <a:latin typeface="汉仪君黑-45简"/>
        <a:ea typeface="汉仪君黑-45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195</Paragraphs>
  <Slides>33</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33</vt:i4>
      </vt:variant>
    </vt:vector>
  </HeadingPairs>
  <TitlesOfParts>
    <vt:vector baseType="lpstr" size="40">
      <vt:lpstr>Arial</vt:lpstr>
      <vt:lpstr>Calibri</vt:lpstr>
      <vt:lpstr>汉仪雅酷黑简</vt:lpstr>
      <vt:lpstr>汉仪君黑-45简</vt:lpstr>
      <vt:lpstr>阿里巴巴普惠体 2.0 45 Light</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2024-09-01T18:08:41.435</cp:lastPrinted>
  <dcterms:created xsi:type="dcterms:W3CDTF">2024-09-01T10:08:41Z</dcterms:created>
  <dcterms:modified xsi:type="dcterms:W3CDTF">2024-09-01T10:08:43Z</dcterms:modified>
</cp:coreProperties>
</file>