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4" r:id="rId15"/>
  </p:sldIdLst>
  <p:sldSz cx="12192000" cy="6858000"/>
  <p:notesSz cx="6858000" cy="9144000"/>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tags" Target="tags/tag1.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heme" Target="theme/theme1.xml" /><Relationship Id="rId2" Type="http://schemas.openxmlformats.org/officeDocument/2006/relationships/slideMaster" Target="slideMasters/slideMaster2.xml" /><Relationship Id="rId20"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C74D17A7-9DB2-4045-897A-1117F429FB2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4956205-F757-4302-83DE-6DD6EF5CB54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ED78FFD4-985A-4CBD-93B0-F509C0A9C5D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902A02B4-386F-4760-8D4B-273F9ECCF12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34F1B6DE-6C0F-4CB1-8C2B-554B414B4160}"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0BDA5C22-B771-49B9-AF86-72CC3A9B0415}"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D948ADB8-29BB-492E-BC7B-B1862005FF42}"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0DB21C3-A2AA-48AB-B59C-B9264BE8EB6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AB0AF3B-9FFF-4A08-A52A-53A51821E59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A79F548-E532-4748-96D5-11F82F0F430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4AC380D-F213-4CBD-93A7-AFD53C792DD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3.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3.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png" /><Relationship Id="rId3" Type="http://schemas.openxmlformats.org/officeDocument/2006/relationships/image" Target="../media/image10.jpeg" /><Relationship Id="rId4" Type="http://schemas.openxmlformats.org/officeDocument/2006/relationships/image" Target="../media/image3.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68811105311000602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542747" y="1226293"/>
            <a:ext cx="9106507" cy="1906231"/>
          </a:xfrm>
          <a:prstGeom prst="rect">
            <a:avLst/>
          </a:prstGeom>
        </p:spPr>
        <p:txBody>
          <a:bodyPr vert="horz" wrap="square" lIns="85725" tIns="85725" rIns="47625" bIns="857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defRPr/>
            </a:pPr>
            <a:r>
              <a:rPr lang="en-US" sz="5175" b="1">
                <a:solidFill>
                  <a:schemeClr val="accent1">
                    <a:alpha val="100000"/>
                  </a:schemeClr>
                </a:solidFill>
                <a:latin typeface="Microsoft Yahei"/>
                <a:ea typeface="Microsoft Yahei"/>
                <a:cs typeface="Microsoft Yahei"/>
              </a:rPr>
              <a:t>新生儿咽下综合征护理查房ppt课件</a:t>
            </a:r>
            <a:endParaRPr lang="en-US" sz="1100"/>
          </a:p>
        </p:txBody>
      </p:sp>
      <p:grpSp>
        <p:nvGrpSpPr>
          <p:cNvPr id="3" name="Group 3"/>
          <p:cNvGrpSpPr/>
          <p:nvPr/>
        </p:nvGrpSpPr>
        <p:grpSpPr>
          <a:xfrm>
            <a:off x="2739291" y="3540703"/>
            <a:ext cx="6713418" cy="489827"/>
            <a:chOff x="2739291" y="3540703"/>
            <a:chExt cx="6713418" cy="489827"/>
          </a:xfrm>
        </p:grpSpPr>
        <p:sp>
          <p:nvSpPr>
            <p:cNvPr id="4" name="AutoShape 4"/>
            <p:cNvSpPr/>
            <p:nvPr/>
          </p:nvSpPr>
          <p:spPr>
            <a:xfrm>
              <a:off x="2739291" y="3540703"/>
              <a:ext cx="3401434" cy="489827"/>
            </a:xfrm>
            <a:prstGeom prst="rect">
              <a:avLst/>
            </a:prstGeom>
          </p:spPr>
          <p:txBody>
            <a:bodyPr vert="horz" wrap="square" lIns="85725" tIns="85725" rIns="47625" bIns="857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375"/>
                </a:spcBef>
                <a:defRPr/>
              </a:pPr>
              <a:r>
                <a:rPr lang="en-US" sz="2025">
                  <a:solidFill>
                    <a:srgbClr val="000000">
                      <a:alpha val="100000"/>
                    </a:srgbClr>
                  </a:solidFill>
                  <a:latin typeface="Microsoft Yahei"/>
                  <a:ea typeface="Microsoft Yahei"/>
                  <a:cs typeface="Microsoft Yahei"/>
                </a:rPr>
                <a:t>汇报人：文小库</a:t>
              </a:r>
              <a:endParaRPr lang="en-US" sz="1100"/>
            </a:p>
          </p:txBody>
        </p:sp>
        <p:sp>
          <p:nvSpPr>
            <p:cNvPr id="5" name="AutoShape 5"/>
            <p:cNvSpPr/>
            <p:nvPr/>
          </p:nvSpPr>
          <p:spPr>
            <a:xfrm>
              <a:off x="6140725" y="3540703"/>
              <a:ext cx="3311984" cy="489827"/>
            </a:xfrm>
            <a:prstGeom prst="rect">
              <a:avLst/>
            </a:prstGeom>
          </p:spPr>
          <p:txBody>
            <a:bodyPr vert="horz" wrap="square" lIns="85725" tIns="85725" rIns="47625" bIns="857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375"/>
                </a:spcBef>
                <a:defRPr/>
              </a:pPr>
              <a:r>
                <a:rPr lang="en-US" sz="2025">
                  <a:solidFill>
                    <a:srgbClr val="000000">
                      <a:alpha val="100000"/>
                    </a:srgbClr>
                  </a:solidFill>
                  <a:latin typeface="Microsoft Yahei"/>
                  <a:ea typeface="Microsoft Yahei"/>
                  <a:cs typeface="Microsoft Yahei"/>
                </a:rPr>
                <a:t>2024-01-02</a:t>
              </a:r>
              <a:endParaRPr lang="en-US" sz="1100"/>
            </a:p>
          </p:txBody>
        </p:sp>
      </p:gr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59520" y="535260"/>
            <a:ext cx="10672960" cy="576919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stretch>
            <a:fillRect/>
          </a:stretch>
        </p:blipFill>
        <p:spPr>
          <a:xfrm>
            <a:off x="0" y="-535260"/>
            <a:ext cx="5567207" cy="6839712"/>
          </a:xfrm>
          <a:prstGeom prst="rect">
            <a:avLst/>
          </a:prstGeom>
        </p:spPr>
      </p:pic>
      <p:sp>
        <p:nvSpPr>
          <p:cNvPr id="4" name="AutoShape 4"/>
          <p:cNvSpPr/>
          <p:nvPr/>
        </p:nvSpPr>
        <p:spPr>
          <a:xfrm>
            <a:off x="6276259" y="861481"/>
            <a:ext cx="3746772" cy="597533"/>
          </a:xfrm>
          <a:prstGeom prst="rect">
            <a:avLst/>
          </a:prstGeom>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4575">
                <a:solidFill>
                  <a:schemeClr val="accent1">
                    <a:alpha val="100000"/>
                  </a:schemeClr>
                </a:solidFill>
                <a:latin typeface="Microsoft Yahei"/>
                <a:ea typeface="Microsoft Yahei"/>
                <a:cs typeface="Microsoft Yahei"/>
              </a:rPr>
              <a:t>CONTENTS</a:t>
            </a:r>
            <a:endParaRPr lang="en-US" sz="1100"/>
          </a:p>
        </p:txBody>
      </p:sp>
      <p:sp>
        <p:nvSpPr>
          <p:cNvPr id="5" name="TextBox 5"/>
          <p:cNvSpPr txBox="1"/>
          <p:nvPr/>
        </p:nvSpPr>
        <p:spPr>
          <a:xfrm>
            <a:off x="6083808" y="1823759"/>
            <a:ext cx="4638675" cy="44577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spcBef>
                <a:spcPts val="450"/>
              </a:spcBef>
              <a:buFont typeface="Arial"/>
              <a:buChar char="•"/>
            </a:pPr>
            <a:r>
              <a:rPr lang="en-US" sz="2400" b="1">
                <a:solidFill>
                  <a:schemeClr val="accent1">
                    <a:alpha val="100000"/>
                  </a:schemeClr>
                </a:solidFill>
                <a:latin typeface="Microsoft Yahei"/>
                <a:ea typeface="Microsoft Yahei"/>
                <a:cs typeface="Microsoft Yahei"/>
              </a:rPr>
              <a:t>新生儿咽下综合征概述</a:t>
            </a:r>
          </a:p>
          <a:p>
            <a:pPr marL="203200" lvl="0" indent="-203200">
              <a:lnSpc>
                <a:spcPct val="150000"/>
              </a:lnSpc>
              <a:spcBef>
                <a:spcPts val="450"/>
              </a:spcBef>
              <a:buFont typeface="Arial"/>
              <a:buChar char="•"/>
            </a:pPr>
            <a:r>
              <a:rPr lang="en-US" sz="2400" b="1">
                <a:solidFill>
                  <a:schemeClr val="accent1">
                    <a:alpha val="100000"/>
                  </a:schemeClr>
                </a:solidFill>
                <a:latin typeface="Microsoft Yahei"/>
                <a:ea typeface="Microsoft Yahei"/>
                <a:cs typeface="Microsoft Yahei"/>
              </a:rPr>
              <a:t>新生儿咽下综合征护理常规</a:t>
            </a:r>
          </a:p>
          <a:p>
            <a:pPr marL="203200" lvl="0" indent="-203200">
              <a:lnSpc>
                <a:spcPct val="150000"/>
              </a:lnSpc>
              <a:spcBef>
                <a:spcPts val="450"/>
              </a:spcBef>
              <a:buFont typeface="Arial"/>
              <a:buChar char="•"/>
            </a:pPr>
            <a:r>
              <a:rPr lang="en-US" sz="2400" b="1">
                <a:solidFill>
                  <a:schemeClr val="accent1">
                    <a:alpha val="100000"/>
                  </a:schemeClr>
                </a:solidFill>
                <a:latin typeface="Microsoft Yahei"/>
                <a:ea typeface="Microsoft Yahei"/>
                <a:cs typeface="Microsoft Yahei"/>
              </a:rPr>
              <a:t>新生儿咽下综合征护理案例分享</a:t>
            </a:r>
          </a:p>
          <a:p>
            <a:pPr marL="203200" lvl="0" indent="-203200">
              <a:lnSpc>
                <a:spcPct val="150000"/>
              </a:lnSpc>
              <a:spcBef>
                <a:spcPts val="450"/>
              </a:spcBef>
              <a:buFont typeface="Arial"/>
              <a:buChar char="•"/>
            </a:pPr>
            <a:r>
              <a:rPr lang="en-US" sz="2400" b="1">
                <a:solidFill>
                  <a:schemeClr val="accent1">
                    <a:alpha val="100000"/>
                  </a:schemeClr>
                </a:solidFill>
                <a:latin typeface="Microsoft Yahei"/>
                <a:ea typeface="Microsoft Yahei"/>
                <a:cs typeface="Microsoft Yahei"/>
              </a:rPr>
              <a:t>新生儿咽下综合征护理研究进展</a:t>
            </a:r>
          </a:p>
          <a:p>
            <a:pPr marL="203200" lvl="0" indent="-203200">
              <a:lnSpc>
                <a:spcPct val="150000"/>
              </a:lnSpc>
              <a:spcBef>
                <a:spcPts val="450"/>
              </a:spcBef>
              <a:buFont typeface="Arial"/>
              <a:buChar char="•"/>
            </a:pPr>
            <a:r>
              <a:rPr lang="en-US" sz="2400" b="1">
                <a:solidFill>
                  <a:schemeClr val="accent1">
                    <a:alpha val="100000"/>
                  </a:schemeClr>
                </a:solidFill>
                <a:latin typeface="Microsoft Yahei"/>
                <a:ea typeface="Microsoft Yahei"/>
                <a:cs typeface="Microsoft Yahei"/>
              </a:rPr>
              <a:t>新生儿咽下综合征护理查房总结</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439506" y="5227774"/>
            <a:ext cx="7312987" cy="729897"/>
          </a:xfrm>
          <a:prstGeom prst="rect">
            <a:avLst/>
          </a:prstGeom>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defRPr/>
            </a:pPr>
            <a:r>
              <a:rPr lang="en-US" sz="3075" b="1">
                <a:solidFill>
                  <a:schemeClr val="accent1">
                    <a:alpha val="100000"/>
                  </a:schemeClr>
                </a:solidFill>
                <a:latin typeface="Microsoft Yahei"/>
                <a:ea typeface="Microsoft Yahei"/>
                <a:cs typeface="Microsoft Yahei"/>
              </a:rPr>
              <a:t>新生儿咽下综合征概述</a:t>
            </a:r>
            <a:endParaRPr lang="en-US" sz="1100"/>
          </a:p>
        </p:txBody>
      </p:sp>
      <p:sp>
        <p:nvSpPr>
          <p:cNvPr id="3" name="AutoShape 3"/>
          <p:cNvSpPr/>
          <p:nvPr/>
        </p:nvSpPr>
        <p:spPr>
          <a:xfrm>
            <a:off x="4954829" y="2485096"/>
            <a:ext cx="2082658" cy="1318935"/>
          </a:xfrm>
          <a:prstGeom prst="rect">
            <a:avLst/>
          </a:prstGeom>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3825" b="1">
                <a:solidFill>
                  <a:schemeClr val="accent1">
                    <a:alpha val="100000"/>
                  </a:schemeClr>
                </a:solidFill>
                <a:latin typeface="Microsoft Yahei"/>
                <a:ea typeface="Microsoft Yahei"/>
                <a:cs typeface="Microsoft Yahei"/>
              </a:rPr>
              <a:t>01</a:t>
            </a:r>
            <a:endParaRPr lang="en-US" sz="1100"/>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7501" r="27501"/>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2538" r="32538"/>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24139" r="24139"/>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新生儿咽下综合征是指新生儿在分娩过程中吞咽了过多的羊水或母血，导致出现一系列消化道症状的疾病。</a:t>
            </a:r>
            <a:endParaRPr lang="en-US" sz="1100"/>
          </a:p>
        </p:txBody>
      </p:sp>
      <p:sp>
        <p:nvSpPr>
          <p:cNvPr id="8" name="AutoShape 8"/>
          <p:cNvSpPr/>
          <p:nvPr/>
        </p:nvSpPr>
        <p:spPr>
          <a:xfrm>
            <a:off x="8901714" y="1901965"/>
            <a:ext cx="2084387" cy="46037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定义</a:t>
            </a:r>
            <a:endParaRPr lang="en-US" sz="1100"/>
          </a:p>
        </p:txBody>
      </p:sp>
      <p:sp>
        <p:nvSpPr>
          <p:cNvPr id="9" name="AutoShape 9"/>
          <p:cNvSpPr/>
          <p:nvPr/>
        </p:nvSpPr>
        <p:spPr>
          <a:xfrm>
            <a:off x="8406414" y="45259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新生儿咽下综合征的主要症状包括呕吐、腹胀、排便异常等，其中呕吐是最常见的症状，表现为吐出大量羊水或母血。</a:t>
            </a:r>
            <a:endParaRPr lang="en-US" sz="1100"/>
          </a:p>
        </p:txBody>
      </p:sp>
      <p:sp>
        <p:nvSpPr>
          <p:cNvPr id="10" name="AutoShape 10"/>
          <p:cNvSpPr/>
          <p:nvPr/>
        </p:nvSpPr>
        <p:spPr>
          <a:xfrm>
            <a:off x="8901714" y="4005263"/>
            <a:ext cx="2084387" cy="46037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症状</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定义和症状</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2711" b="2711"/>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新生儿咽下综合征的病因主要是由于分娩过程中胎儿吞咽了过多的羊水或母血，也可能与产程过长、胎儿缺氧、产道损伤等因素有关。</a:t>
            </a:r>
            <a:endParaRPr lang="en-US" sz="1100"/>
          </a:p>
        </p:txBody>
      </p:sp>
      <p:sp>
        <p:nvSpPr>
          <p:cNvPr id="5" name="AutoShape 5"/>
          <p:cNvSpPr/>
          <p:nvPr/>
        </p:nvSpPr>
        <p:spPr>
          <a:xfrm>
            <a:off x="601724" y="431596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新生儿咽下综合征的发病机制主要与胃酸分泌过多、胃肠道蠕动减慢、消化道黏膜损伤等因素有关。</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病因和发病机制</a:t>
              </a:r>
            </a:p>
          </p:txBody>
        </p:sp>
      </p:grpSp>
      <p:sp>
        <p:nvSpPr>
          <p:cNvPr id="28" name="AutoShape 28"/>
          <p:cNvSpPr/>
          <p:nvPr/>
        </p:nvSpPr>
        <p:spPr>
          <a:xfrm>
            <a:off x="601724" y="3976765"/>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发病机制</a:t>
            </a:r>
            <a:endParaRPr lang="en-US" sz="1100"/>
          </a:p>
        </p:txBody>
      </p:sp>
      <p:sp>
        <p:nvSpPr>
          <p:cNvPr id="29" name="AutoShape 29"/>
          <p:cNvSpPr/>
          <p:nvPr/>
        </p:nvSpPr>
        <p:spPr>
          <a:xfrm>
            <a:off x="563624" y="1405309"/>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病因</a:t>
            </a:r>
            <a:endParaRPr lang="en-US" sz="1100"/>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0" y="2999626"/>
            <a:ext cx="12192000" cy="2994303"/>
          </a:xfrm>
          <a:custGeom>
            <a:rect l="l" t="t" r="r" b="b"/>
            <a:pathLst>
              <a:path w="3906440" h="959406">
                <a:moveTo>
                  <a:pt x="3906441" y="0"/>
                </a:moveTo>
                <a:cubicBezTo>
                  <a:pt x="3906441" y="0"/>
                  <a:pt x="3440259" y="420722"/>
                  <a:pt x="2248734" y="702350"/>
                </a:cubicBezTo>
                <a:cubicBezTo>
                  <a:pt x="1358146" y="912852"/>
                  <a:pt x="0" y="918924"/>
                  <a:pt x="0" y="918924"/>
                </a:cubicBezTo>
                <a:lnTo>
                  <a:pt x="0" y="959406"/>
                </a:lnTo>
                <a:cubicBezTo>
                  <a:pt x="0" y="959406"/>
                  <a:pt x="1563345" y="913864"/>
                  <a:pt x="2248734" y="759023"/>
                </a:cubicBezTo>
                <a:cubicBezTo>
                  <a:pt x="3467219" y="483751"/>
                  <a:pt x="3906441" y="141684"/>
                  <a:pt x="3906441" y="141684"/>
                </a:cubicBezTo>
                <a:lnTo>
                  <a:pt x="3906441" y="0"/>
                </a:ln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34600" y="5805199"/>
            <a:ext cx="188731" cy="188731"/>
          </a:xfrm>
          <a:prstGeom prst="ellipse">
            <a:avLst/>
          </a:prstGeom>
          <a:solidFill>
            <a:srgbClr val="FFFFFF">
              <a:alpha val="100000"/>
            </a:srgb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4" name="AutoShape 4"/>
          <p:cNvSpPr/>
          <p:nvPr/>
        </p:nvSpPr>
        <p:spPr>
          <a:xfrm>
            <a:off x="2899431" y="5710833"/>
            <a:ext cx="188731" cy="188731"/>
          </a:xfrm>
          <a:prstGeom prst="ellipse">
            <a:avLst/>
          </a:prstGeom>
          <a:solidFill>
            <a:srgbClr val="FFFFFF">
              <a:alpha val="100000"/>
            </a:srgb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5" name="AutoShape 5"/>
          <p:cNvSpPr/>
          <p:nvPr/>
        </p:nvSpPr>
        <p:spPr>
          <a:xfrm>
            <a:off x="4999059" y="5427737"/>
            <a:ext cx="283096" cy="283096"/>
          </a:xfrm>
          <a:prstGeom prst="ellipse">
            <a:avLst/>
          </a:prstGeom>
          <a:solidFill>
            <a:srgbClr val="FFFFFF">
              <a:alpha val="100000"/>
            </a:srgb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6" name="AutoShape 6"/>
          <p:cNvSpPr/>
          <p:nvPr/>
        </p:nvSpPr>
        <p:spPr>
          <a:xfrm>
            <a:off x="7204880" y="5038512"/>
            <a:ext cx="283096" cy="283096"/>
          </a:xfrm>
          <a:prstGeom prst="ellipse">
            <a:avLst/>
          </a:prstGeom>
          <a:solidFill>
            <a:srgbClr val="FFFFFF">
              <a:alpha val="100000"/>
            </a:srgb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7" name="AutoShape 7"/>
          <p:cNvSpPr/>
          <p:nvPr/>
        </p:nvSpPr>
        <p:spPr>
          <a:xfrm>
            <a:off x="9406737" y="4300183"/>
            <a:ext cx="393189" cy="393189"/>
          </a:xfrm>
          <a:prstGeom prst="ellipse">
            <a:avLst/>
          </a:prstGeom>
          <a:solidFill>
            <a:srgbClr val="FFFFFF">
              <a:alpha val="100000"/>
            </a:srgb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cxnSp>
        <p:nvCxnSpPr>
          <p:cNvPr id="8" name="Connector 8"/>
          <p:cNvCxnSpPr/>
          <p:nvPr/>
        </p:nvCxnSpPr>
        <p:spPr>
          <a:xfrm flipH="1">
            <a:off x="713700" y="3236486"/>
            <a:ext cx="0" cy="2276186"/>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grpSp>
        <p:nvGrpSpPr>
          <p:cNvPr id="9" name="Group 9"/>
          <p:cNvGrpSpPr/>
          <p:nvPr/>
        </p:nvGrpSpPr>
        <p:grpSpPr>
          <a:xfrm>
            <a:off x="5221195" y="2558712"/>
            <a:ext cx="2095500" cy="1627035"/>
            <a:chOff x="5221195" y="2558712"/>
            <a:chExt cx="2095500" cy="1627035"/>
          </a:xfrm>
        </p:grpSpPr>
        <p:sp>
          <p:nvSpPr>
            <p:cNvPr id="10" name="TextBox 10"/>
            <p:cNvSpPr txBox="1"/>
            <p:nvPr/>
          </p:nvSpPr>
          <p:spPr>
            <a:xfrm>
              <a:off x="5221195" y="2558712"/>
              <a:ext cx="2095500" cy="3429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500" b="1">
                  <a:solidFill>
                    <a:schemeClr val="accent1">
                      <a:alpha val="100000"/>
                    </a:schemeClr>
                  </a:solidFill>
                  <a:latin typeface="Microsoft Yahei"/>
                  <a:ea typeface="Microsoft Yahei"/>
                  <a:cs typeface="Microsoft Yahei"/>
                </a:rPr>
                <a:t>体征</a:t>
              </a:r>
            </a:p>
          </p:txBody>
        </p:sp>
        <p:sp>
          <p:nvSpPr>
            <p:cNvPr id="11" name="TextBox 11"/>
            <p:cNvSpPr txBox="1"/>
            <p:nvPr/>
          </p:nvSpPr>
          <p:spPr>
            <a:xfrm>
              <a:off x="5221195" y="2928447"/>
              <a:ext cx="1971675"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检查新生儿的腹部是否出现膨隆、胃肠蠕动减弱等情况。</a:t>
              </a:r>
            </a:p>
          </p:txBody>
        </p:sp>
      </p:grpSp>
      <p:cxnSp>
        <p:nvCxnSpPr>
          <p:cNvPr id="12" name="Connector 12"/>
          <p:cNvCxnSpPr/>
          <p:nvPr/>
        </p:nvCxnSpPr>
        <p:spPr>
          <a:xfrm flipH="1">
            <a:off x="2993796" y="2915292"/>
            <a:ext cx="0" cy="2264768"/>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cxnSp>
        <p:nvCxnSpPr>
          <p:cNvPr id="13" name="Connector 13"/>
          <p:cNvCxnSpPr/>
          <p:nvPr/>
        </p:nvCxnSpPr>
        <p:spPr>
          <a:xfrm flipH="1">
            <a:off x="5189375" y="2671457"/>
            <a:ext cx="0" cy="2264768"/>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cxnSp>
        <p:nvCxnSpPr>
          <p:cNvPr id="14" name="Connector 14"/>
          <p:cNvCxnSpPr/>
          <p:nvPr/>
        </p:nvCxnSpPr>
        <p:spPr>
          <a:xfrm flipH="1">
            <a:off x="7346428" y="2084183"/>
            <a:ext cx="0" cy="2264768"/>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cxnSp>
        <p:nvCxnSpPr>
          <p:cNvPr id="15" name="Connector 15"/>
          <p:cNvCxnSpPr/>
          <p:nvPr/>
        </p:nvCxnSpPr>
        <p:spPr>
          <a:xfrm flipH="1">
            <a:off x="9603332" y="1096542"/>
            <a:ext cx="0" cy="2264768"/>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6" name="Freeform 16"/>
          <p:cNvSpPr/>
          <p:nvPr/>
        </p:nvSpPr>
        <p:spPr>
          <a:xfrm>
            <a:off x="542293" y="6131193"/>
            <a:ext cx="373344" cy="373344"/>
          </a:xfrm>
          <a:custGeom>
            <a:rect l="l" t="t" r="r" b="b"/>
            <a:pathLst>
              <a:path w="304800" h="304800">
                <a:moveTo>
                  <a:pt x="130883" y="184766"/>
                </a:moveTo>
                <a:lnTo>
                  <a:pt x="35557" y="89516"/>
                </a:lnTo>
                <a:cubicBezTo>
                  <a:pt x="-11849" y="144323"/>
                  <a:pt x="-11849" y="225219"/>
                  <a:pt x="35557" y="280016"/>
                </a:cubicBezTo>
                <a:lnTo>
                  <a:pt x="130883" y="184766"/>
                </a:lnTo>
                <a:close/>
                <a:moveTo>
                  <a:pt x="190510" y="39605"/>
                </a:moveTo>
                <a:lnTo>
                  <a:pt x="190510" y="179108"/>
                </a:lnTo>
                <a:lnTo>
                  <a:pt x="91907" y="277749"/>
                </a:lnTo>
                <a:cubicBezTo>
                  <a:pt x="114081" y="294303"/>
                  <a:pt x="141018" y="304800"/>
                  <a:pt x="170783" y="304800"/>
                </a:cubicBezTo>
                <a:cubicBezTo>
                  <a:pt x="244821" y="304800"/>
                  <a:pt x="304800" y="244897"/>
                  <a:pt x="304800" y="170888"/>
                </a:cubicBezTo>
                <a:cubicBezTo>
                  <a:pt x="304810" y="103661"/>
                  <a:pt x="254965" y="49187"/>
                  <a:pt x="190510" y="39605"/>
                </a:cubicBezTo>
                <a:close/>
                <a:moveTo>
                  <a:pt x="152400" y="152552"/>
                </a:moveTo>
                <a:lnTo>
                  <a:pt x="152400" y="0"/>
                </a:lnTo>
                <a:cubicBezTo>
                  <a:pt x="110881" y="2572"/>
                  <a:pt x="73371" y="18459"/>
                  <a:pt x="43082" y="43215"/>
                </a:cubicBezTo>
                <a:lnTo>
                  <a:pt x="152400" y="15255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2815760" y="6056840"/>
            <a:ext cx="356071" cy="356071"/>
          </a:xfrm>
          <a:custGeom>
            <a:rect l="l" t="t" r="r" b="b"/>
            <a:pathLst>
              <a:path w="304800" h="304800">
                <a:moveTo>
                  <a:pt x="152400" y="304800"/>
                </a:moveTo>
                <a:cubicBezTo>
                  <a:pt x="68228" y="304800"/>
                  <a:pt x="0" y="236572"/>
                  <a:pt x="0" y="152400"/>
                </a:cubicBezTo>
                <a:cubicBezTo>
                  <a:pt x="0" y="68228"/>
                  <a:pt x="68228" y="0"/>
                  <a:pt x="152400" y="0"/>
                </a:cubicBezTo>
                <a:lnTo>
                  <a:pt x="152400" y="0"/>
                </a:lnTo>
                <a:cubicBezTo>
                  <a:pt x="236572" y="0"/>
                  <a:pt x="304800" y="68228"/>
                  <a:pt x="304800" y="152400"/>
                </a:cubicBezTo>
                <a:cubicBezTo>
                  <a:pt x="304800" y="236572"/>
                  <a:pt x="236572" y="304800"/>
                  <a:pt x="152400" y="304800"/>
                </a:cubicBezTo>
                <a:lnTo>
                  <a:pt x="152400" y="304800"/>
                </a:lnTo>
                <a:close/>
                <a:moveTo>
                  <a:pt x="99060" y="137160"/>
                </a:moveTo>
                <a:cubicBezTo>
                  <a:pt x="111681" y="137160"/>
                  <a:pt x="121920" y="126921"/>
                  <a:pt x="121920" y="114300"/>
                </a:cubicBezTo>
                <a:cubicBezTo>
                  <a:pt x="121920" y="101679"/>
                  <a:pt x="111681" y="91440"/>
                  <a:pt x="99060" y="91440"/>
                </a:cubicBezTo>
                <a:lnTo>
                  <a:pt x="99060" y="91440"/>
                </a:lnTo>
                <a:cubicBezTo>
                  <a:pt x="86439" y="91440"/>
                  <a:pt x="76200" y="101679"/>
                  <a:pt x="76200" y="114300"/>
                </a:cubicBezTo>
                <a:cubicBezTo>
                  <a:pt x="76200" y="126921"/>
                  <a:pt x="86439" y="137160"/>
                  <a:pt x="99060" y="137160"/>
                </a:cubicBezTo>
                <a:lnTo>
                  <a:pt x="99060" y="137160"/>
                </a:lnTo>
                <a:close/>
                <a:moveTo>
                  <a:pt x="205740" y="137160"/>
                </a:moveTo>
                <a:cubicBezTo>
                  <a:pt x="218361" y="137160"/>
                  <a:pt x="228600" y="126921"/>
                  <a:pt x="228600" y="114300"/>
                </a:cubicBezTo>
                <a:cubicBezTo>
                  <a:pt x="228600" y="101679"/>
                  <a:pt x="218361" y="91440"/>
                  <a:pt x="205740" y="91440"/>
                </a:cubicBezTo>
                <a:lnTo>
                  <a:pt x="205740" y="91440"/>
                </a:lnTo>
                <a:cubicBezTo>
                  <a:pt x="193119" y="91440"/>
                  <a:pt x="182880" y="101679"/>
                  <a:pt x="182880" y="114300"/>
                </a:cubicBezTo>
                <a:cubicBezTo>
                  <a:pt x="182880" y="126921"/>
                  <a:pt x="193119" y="137160"/>
                  <a:pt x="205740" y="137160"/>
                </a:cubicBezTo>
                <a:lnTo>
                  <a:pt x="205740" y="137160"/>
                </a:lnTo>
                <a:close/>
                <a:moveTo>
                  <a:pt x="238658" y="182880"/>
                </a:moveTo>
                <a:lnTo>
                  <a:pt x="66142" y="182880"/>
                </a:lnTo>
                <a:cubicBezTo>
                  <a:pt x="79038" y="218770"/>
                  <a:pt x="112776" y="243973"/>
                  <a:pt x="152400" y="243973"/>
                </a:cubicBezTo>
                <a:cubicBezTo>
                  <a:pt x="192024" y="243973"/>
                  <a:pt x="225762" y="218770"/>
                  <a:pt x="238458" y="183518"/>
                </a:cubicBezTo>
                <a:lnTo>
                  <a:pt x="238658" y="18288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4944051" y="5862988"/>
            <a:ext cx="411257" cy="411257"/>
          </a:xfrm>
          <a:custGeom>
            <a:rect l="l" t="t" r="r" b="b"/>
            <a:pathLst>
              <a:path w="304800" h="304800">
                <a:moveTo>
                  <a:pt x="152400" y="0"/>
                </a:moveTo>
                <a:cubicBezTo>
                  <a:pt x="68237" y="0"/>
                  <a:pt x="0" y="68237"/>
                  <a:pt x="0" y="152400"/>
                </a:cubicBezTo>
                <a:cubicBezTo>
                  <a:pt x="0" y="236563"/>
                  <a:pt x="68237" y="304800"/>
                  <a:pt x="152400" y="304800"/>
                </a:cubicBezTo>
                <a:cubicBezTo>
                  <a:pt x="236563" y="304800"/>
                  <a:pt x="304800" y="236563"/>
                  <a:pt x="304800" y="152400"/>
                </a:cubicBezTo>
                <a:cubicBezTo>
                  <a:pt x="304800" y="68237"/>
                  <a:pt x="236563" y="0"/>
                  <a:pt x="152400" y="0"/>
                </a:cubicBezTo>
                <a:close/>
                <a:moveTo>
                  <a:pt x="128778" y="222723"/>
                </a:moveTo>
                <a:lnTo>
                  <a:pt x="58655" y="152591"/>
                </a:lnTo>
                <a:lnTo>
                  <a:pt x="85592" y="125654"/>
                </a:lnTo>
                <a:lnTo>
                  <a:pt x="128768" y="168850"/>
                </a:lnTo>
                <a:lnTo>
                  <a:pt x="220370" y="77248"/>
                </a:lnTo>
                <a:lnTo>
                  <a:pt x="247307" y="104184"/>
                </a:lnTo>
                <a:lnTo>
                  <a:pt x="128778" y="222723"/>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7160112" y="5465972"/>
            <a:ext cx="421401" cy="421401"/>
          </a:xfrm>
          <a:custGeom>
            <a:rect l="l" t="t" r="r" b="b"/>
            <a:pathLst>
              <a:path w="304800" h="304800">
                <a:moveTo>
                  <a:pt x="274320" y="243840"/>
                </a:moveTo>
                <a:lnTo>
                  <a:pt x="304800" y="243840"/>
                </a:lnTo>
                <a:lnTo>
                  <a:pt x="304800" y="259080"/>
                </a:lnTo>
                <a:cubicBezTo>
                  <a:pt x="304800" y="267500"/>
                  <a:pt x="297980" y="274320"/>
                  <a:pt x="289560" y="274320"/>
                </a:cubicBezTo>
                <a:lnTo>
                  <a:pt x="289560" y="274320"/>
                </a:lnTo>
                <a:lnTo>
                  <a:pt x="15240" y="274320"/>
                </a:lnTo>
                <a:cubicBezTo>
                  <a:pt x="6820" y="274320"/>
                  <a:pt x="0" y="267500"/>
                  <a:pt x="0" y="259080"/>
                </a:cubicBezTo>
                <a:lnTo>
                  <a:pt x="0" y="259080"/>
                </a:lnTo>
                <a:lnTo>
                  <a:pt x="0" y="243840"/>
                </a:lnTo>
                <a:lnTo>
                  <a:pt x="30480" y="243840"/>
                </a:lnTo>
                <a:lnTo>
                  <a:pt x="30480" y="60960"/>
                </a:lnTo>
                <a:cubicBezTo>
                  <a:pt x="30480" y="44196"/>
                  <a:pt x="44196" y="30480"/>
                  <a:pt x="60960" y="30480"/>
                </a:cubicBezTo>
                <a:lnTo>
                  <a:pt x="243840" y="30480"/>
                </a:lnTo>
                <a:cubicBezTo>
                  <a:pt x="260671" y="30480"/>
                  <a:pt x="274320" y="44129"/>
                  <a:pt x="274320" y="60960"/>
                </a:cubicBezTo>
                <a:lnTo>
                  <a:pt x="274320" y="60960"/>
                </a:lnTo>
                <a:lnTo>
                  <a:pt x="274320" y="243840"/>
                </a:lnTo>
                <a:close/>
                <a:moveTo>
                  <a:pt x="60960" y="60960"/>
                </a:moveTo>
                <a:lnTo>
                  <a:pt x="60960" y="198120"/>
                </a:lnTo>
                <a:lnTo>
                  <a:pt x="243840" y="198120"/>
                </a:lnTo>
                <a:lnTo>
                  <a:pt x="243840" y="60960"/>
                </a:lnTo>
                <a:lnTo>
                  <a:pt x="60960" y="60960"/>
                </a:lnTo>
                <a:close/>
                <a:moveTo>
                  <a:pt x="121920" y="228600"/>
                </a:moveTo>
                <a:lnTo>
                  <a:pt x="121920" y="243840"/>
                </a:lnTo>
                <a:lnTo>
                  <a:pt x="182880" y="243840"/>
                </a:lnTo>
                <a:lnTo>
                  <a:pt x="182880" y="228600"/>
                </a:lnTo>
                <a:lnTo>
                  <a:pt x="121920" y="22860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9431121" y="4890685"/>
            <a:ext cx="393189" cy="393189"/>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1" name="Group 21"/>
          <p:cNvGrpSpPr/>
          <p:nvPr/>
        </p:nvGrpSpPr>
        <p:grpSpPr>
          <a:xfrm>
            <a:off x="829278" y="3169358"/>
            <a:ext cx="2095500" cy="1627035"/>
            <a:chOff x="829278" y="3169358"/>
            <a:chExt cx="2095500" cy="1627035"/>
          </a:xfrm>
        </p:grpSpPr>
        <p:sp>
          <p:nvSpPr>
            <p:cNvPr id="22" name="TextBox 22"/>
            <p:cNvSpPr txBox="1"/>
            <p:nvPr/>
          </p:nvSpPr>
          <p:spPr>
            <a:xfrm>
              <a:off x="829278" y="3169358"/>
              <a:ext cx="2095500" cy="3429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500" b="1">
                  <a:solidFill>
                    <a:schemeClr val="accent1">
                      <a:alpha val="100000"/>
                    </a:schemeClr>
                  </a:solidFill>
                  <a:latin typeface="Microsoft Yahei"/>
                  <a:ea typeface="Microsoft Yahei"/>
                  <a:cs typeface="Microsoft Yahei"/>
                </a:rPr>
                <a:t>病史</a:t>
              </a:r>
            </a:p>
          </p:txBody>
        </p:sp>
        <p:sp>
          <p:nvSpPr>
            <p:cNvPr id="23" name="TextBox 23"/>
            <p:cNvSpPr txBox="1"/>
            <p:nvPr/>
          </p:nvSpPr>
          <p:spPr>
            <a:xfrm>
              <a:off x="829278" y="3539093"/>
              <a:ext cx="1971675"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了解新生儿的分娩过程，是否出现胎儿缺氧、产程过长、产道损伤等情况。</a:t>
              </a:r>
            </a:p>
          </p:txBody>
        </p:sp>
      </p:grpSp>
      <p:grpSp>
        <p:nvGrpSpPr>
          <p:cNvPr id="24" name="Group 24"/>
          <p:cNvGrpSpPr/>
          <p:nvPr/>
        </p:nvGrpSpPr>
        <p:grpSpPr>
          <a:xfrm>
            <a:off x="2993796" y="2858559"/>
            <a:ext cx="2095500" cy="1627035"/>
            <a:chOff x="2993796" y="2858559"/>
            <a:chExt cx="2095500" cy="1627035"/>
          </a:xfrm>
        </p:grpSpPr>
        <p:sp>
          <p:nvSpPr>
            <p:cNvPr id="25" name="TextBox 25"/>
            <p:cNvSpPr txBox="1"/>
            <p:nvPr/>
          </p:nvSpPr>
          <p:spPr>
            <a:xfrm>
              <a:off x="2993796" y="2858559"/>
              <a:ext cx="2095500" cy="3429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500" b="1">
                  <a:solidFill>
                    <a:schemeClr val="accent1">
                      <a:alpha val="100000"/>
                    </a:schemeClr>
                  </a:solidFill>
                  <a:latin typeface="Microsoft Yahei"/>
                  <a:ea typeface="Microsoft Yahei"/>
                  <a:cs typeface="Microsoft Yahei"/>
                </a:rPr>
                <a:t>症状</a:t>
              </a:r>
            </a:p>
          </p:txBody>
        </p:sp>
        <p:sp>
          <p:nvSpPr>
            <p:cNvPr id="26" name="TextBox 26"/>
            <p:cNvSpPr txBox="1"/>
            <p:nvPr/>
          </p:nvSpPr>
          <p:spPr>
            <a:xfrm>
              <a:off x="2993796" y="3228294"/>
              <a:ext cx="1971675"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观察新生儿是否出现呕吐、腹胀、排便异常等症状，特别是呕吐物是否为羊水或母血。</a:t>
              </a:r>
            </a:p>
          </p:txBody>
        </p:sp>
      </p:grpSp>
      <p:grpSp>
        <p:nvGrpSpPr>
          <p:cNvPr id="27" name="Group 27"/>
          <p:cNvGrpSpPr/>
          <p:nvPr/>
        </p:nvGrpSpPr>
        <p:grpSpPr>
          <a:xfrm>
            <a:off x="7443964" y="1853208"/>
            <a:ext cx="2095500" cy="1627035"/>
            <a:chOff x="7443964" y="1853208"/>
            <a:chExt cx="2095500" cy="1627035"/>
          </a:xfrm>
        </p:grpSpPr>
        <p:sp>
          <p:nvSpPr>
            <p:cNvPr id="28" name="TextBox 28"/>
            <p:cNvSpPr txBox="1"/>
            <p:nvPr/>
          </p:nvSpPr>
          <p:spPr>
            <a:xfrm>
              <a:off x="7443964" y="1853208"/>
              <a:ext cx="2095500" cy="3429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500" b="1">
                  <a:solidFill>
                    <a:schemeClr val="accent1">
                      <a:alpha val="100000"/>
                    </a:schemeClr>
                  </a:solidFill>
                  <a:latin typeface="Microsoft Yahei"/>
                  <a:ea typeface="Microsoft Yahei"/>
                  <a:cs typeface="Microsoft Yahei"/>
                </a:rPr>
                <a:t>实验室检查</a:t>
              </a:r>
            </a:p>
          </p:txBody>
        </p:sp>
        <p:sp>
          <p:nvSpPr>
            <p:cNvPr id="29" name="TextBox 29"/>
            <p:cNvSpPr txBox="1"/>
            <p:nvPr/>
          </p:nvSpPr>
          <p:spPr>
            <a:xfrm>
              <a:off x="7443964" y="2222943"/>
              <a:ext cx="1971675"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进行血常规、电解质、血糖等实验室检查，以了解新生儿的全身状况和酸碱平衡情况。</a:t>
              </a:r>
            </a:p>
          </p:txBody>
        </p:sp>
      </p:grpSp>
      <p:grpSp>
        <p:nvGrpSpPr>
          <p:cNvPr id="30" name="Group 30"/>
          <p:cNvGrpSpPr/>
          <p:nvPr/>
        </p:nvGrpSpPr>
        <p:grpSpPr>
          <a:xfrm>
            <a:off x="9712443" y="988925"/>
            <a:ext cx="2095500" cy="1627034"/>
            <a:chOff x="9712443" y="988925"/>
            <a:chExt cx="2095500" cy="1627034"/>
          </a:xfrm>
        </p:grpSpPr>
        <p:sp>
          <p:nvSpPr>
            <p:cNvPr id="31" name="TextBox 31"/>
            <p:cNvSpPr txBox="1"/>
            <p:nvPr/>
          </p:nvSpPr>
          <p:spPr>
            <a:xfrm>
              <a:off x="9712443" y="988925"/>
              <a:ext cx="2095500" cy="3429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500" b="1">
                  <a:solidFill>
                    <a:schemeClr val="accent1">
                      <a:alpha val="100000"/>
                    </a:schemeClr>
                  </a:solidFill>
                  <a:latin typeface="Microsoft Yahei"/>
                  <a:ea typeface="Microsoft Yahei"/>
                  <a:cs typeface="Microsoft Yahei"/>
                </a:rPr>
                <a:t>鉴别诊断</a:t>
              </a:r>
            </a:p>
          </p:txBody>
        </p:sp>
        <p:sp>
          <p:nvSpPr>
            <p:cNvPr id="32" name="TextBox 32"/>
            <p:cNvSpPr txBox="1"/>
            <p:nvPr/>
          </p:nvSpPr>
          <p:spPr>
            <a:xfrm>
              <a:off x="9712443" y="1358659"/>
              <a:ext cx="1971675"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需要与其他消化道畸形、感染等疾病进行鉴别诊断，以确定病因和治疗方案。</a:t>
              </a:r>
            </a:p>
          </p:txBody>
        </p:sp>
      </p:grpSp>
      <p:grpSp>
        <p:nvGrpSpPr>
          <p:cNvPr id="33" name="Group 33"/>
          <p:cNvGrpSpPr/>
          <p:nvPr/>
        </p:nvGrpSpPr>
        <p:grpSpPr>
          <a:xfrm>
            <a:off x="454963" y="93878"/>
            <a:ext cx="10641129" cy="914400"/>
            <a:chOff x="454963" y="93878"/>
            <a:chExt cx="10641129" cy="914400"/>
          </a:xfrm>
        </p:grpSpPr>
        <p:sp>
          <p:nvSpPr>
            <p:cNvPr id="34" name="AutoShape 3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AutoShape 4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AutoShape 5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AutoShape 5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AutoShape 5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3" name="AutoShape 5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TextBox 5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诊断标准</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439506" y="5227774"/>
            <a:ext cx="7312987" cy="729897"/>
          </a:xfrm>
          <a:prstGeom prst="rect">
            <a:avLst/>
          </a:prstGeom>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defRPr/>
            </a:pPr>
            <a:r>
              <a:rPr lang="en-US" sz="3075" b="1">
                <a:solidFill>
                  <a:schemeClr val="accent1">
                    <a:alpha val="100000"/>
                  </a:schemeClr>
                </a:solidFill>
                <a:latin typeface="Microsoft Yahei"/>
                <a:ea typeface="Microsoft Yahei"/>
                <a:cs typeface="Microsoft Yahei"/>
              </a:rPr>
              <a:t>新生儿咽下综合征护理常规</a:t>
            </a:r>
            <a:endParaRPr lang="en-US" sz="1100"/>
          </a:p>
        </p:txBody>
      </p:sp>
      <p:sp>
        <p:nvSpPr>
          <p:cNvPr id="3" name="AutoShape 3"/>
          <p:cNvSpPr/>
          <p:nvPr/>
        </p:nvSpPr>
        <p:spPr>
          <a:xfrm>
            <a:off x="4954829" y="2485096"/>
            <a:ext cx="2082658" cy="1318935"/>
          </a:xfrm>
          <a:prstGeom prst="rect">
            <a:avLst/>
          </a:prstGeom>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3825" b="1">
                <a:solidFill>
                  <a:schemeClr val="accent1">
                    <a:alpha val="100000"/>
                  </a:schemeClr>
                </a:solidFill>
                <a:latin typeface="Microsoft Yahei"/>
                <a:ea typeface="Microsoft Yahei"/>
                <a:cs typeface="Microsoft Yahei"/>
              </a:rPr>
              <a:t>02</a:t>
            </a:r>
            <a:endParaRPr lang="en-US" sz="1100"/>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1113133" y="2130657"/>
            <a:ext cx="4066829" cy="3122624"/>
          </a:xfrm>
          <a:prstGeom prst="rect">
            <a:avLst/>
          </a:prstGeom>
        </p:spPr>
      </p:pic>
      <p:pic>
        <p:nvPicPr>
          <p:cNvPr id="3" name="Picture 3"/>
          <p:cNvPicPr>
            <a:picLocks noChangeAspect="1"/>
          </p:cNvPicPr>
          <p:nvPr/>
        </p:nvPicPr>
        <p:blipFill>
          <a:blip r:embed="rId3"/>
          <a:srcRect t="5466" b="5466"/>
          <a:stretch>
            <a:fillRect/>
          </a:stretch>
        </p:blipFill>
        <p:spPr>
          <a:xfrm>
            <a:off x="1278694" y="2308435"/>
            <a:ext cx="3735703" cy="2097441"/>
          </a:xfrm>
          <a:prstGeom prst="rect">
            <a:avLst/>
          </a:prstGeom>
        </p:spPr>
      </p:pic>
      <p:sp>
        <p:nvSpPr>
          <p:cNvPr id="4" name="AutoShape 4"/>
          <p:cNvSpPr/>
          <p:nvPr/>
        </p:nvSpPr>
        <p:spPr>
          <a:xfrm>
            <a:off x="6252917" y="1687468"/>
            <a:ext cx="369902" cy="36990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252917" y="2783718"/>
            <a:ext cx="369902" cy="369902"/>
          </a:xfrm>
          <a:prstGeom prst="ellipse">
            <a:avLst/>
          </a:pr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252917" y="3928500"/>
            <a:ext cx="369902" cy="36990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6252917" y="5024603"/>
            <a:ext cx="369902" cy="369902"/>
          </a:xfrm>
          <a:prstGeom prst="ellipse">
            <a:avLst/>
          </a:pr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6803507" y="1466691"/>
            <a:ext cx="3618828" cy="795475"/>
          </a:xfrm>
          <a:prstGeom prst="rect">
            <a:avLst/>
          </a:prstGeom>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保持适宜的室内温度和湿度，确保新生儿舒适的环境。</a:t>
            </a:r>
            <a:endParaRPr lang="en-US" sz="1100"/>
          </a:p>
        </p:txBody>
      </p:sp>
      <p:sp>
        <p:nvSpPr>
          <p:cNvPr id="9" name="AutoShape 9"/>
          <p:cNvSpPr/>
          <p:nvPr/>
        </p:nvSpPr>
        <p:spPr>
          <a:xfrm>
            <a:off x="6803507" y="2583110"/>
            <a:ext cx="3618828" cy="771122"/>
          </a:xfrm>
          <a:prstGeom prst="rect">
            <a:avLst/>
          </a:prstGeom>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定期更换尿布，保持皮肤清洁干燥，预防尿布疹等皮肤问题。</a:t>
            </a:r>
            <a:endParaRPr lang="en-US" sz="1100"/>
          </a:p>
        </p:txBody>
      </p:sp>
      <p:sp>
        <p:nvSpPr>
          <p:cNvPr id="10" name="AutoShape 10"/>
          <p:cNvSpPr/>
          <p:nvPr/>
        </p:nvSpPr>
        <p:spPr>
          <a:xfrm>
            <a:off x="6803507" y="3709611"/>
            <a:ext cx="3618828" cy="783299"/>
          </a:xfrm>
          <a:prstGeom prst="rect">
            <a:avLst/>
          </a:prstGeom>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每日洗澡，清洁身体，促进血液循环和新陈代谢。</a:t>
            </a:r>
            <a:endParaRPr lang="en-US" sz="1100"/>
          </a:p>
        </p:txBody>
      </p:sp>
      <p:sp>
        <p:nvSpPr>
          <p:cNvPr id="11" name="AutoShape 11"/>
          <p:cNvSpPr/>
          <p:nvPr/>
        </p:nvSpPr>
        <p:spPr>
          <a:xfrm>
            <a:off x="6803507" y="4805730"/>
            <a:ext cx="3618828" cy="807651"/>
          </a:xfrm>
          <a:prstGeom prst="rect">
            <a:avLst/>
          </a:prstGeom>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定期检查脐带，保持干燥，预防感染。</a:t>
            </a:r>
            <a:endParaRPr lang="en-US" sz="1100"/>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基础护理</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782285" y="2541447"/>
            <a:ext cx="2017385" cy="2017385"/>
          </a:xfrm>
          <a:prstGeom prst="ellipse">
            <a:avLst/>
          </a:prstGeom>
          <a:solidFill>
            <a:srgbClr val="EB554D">
              <a:alpha val="0"/>
            </a:srgbClr>
          </a:solidFill>
          <a:ln w="7620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 name="Freeform 3"/>
          <p:cNvSpPr/>
          <p:nvPr/>
        </p:nvSpPr>
        <p:spPr>
          <a:xfrm>
            <a:off x="4855830" y="2636398"/>
            <a:ext cx="1867814" cy="1867814"/>
          </a:xfrm>
          <a:custGeom>
            <a:rect l="l" t="t" r="r" b="b"/>
            <a:pathLst>
              <a:path w="1089" h="1089">
                <a:moveTo>
                  <a:pt x="895" y="194"/>
                </a:moveTo>
                <a:cubicBezTo>
                  <a:pt x="1089" y="388"/>
                  <a:pt x="1089" y="702"/>
                  <a:pt x="895" y="895"/>
                </a:cubicBezTo>
                <a:cubicBezTo>
                  <a:pt x="701" y="1089"/>
                  <a:pt x="387" y="1089"/>
                  <a:pt x="193" y="895"/>
                </a:cubicBezTo>
                <a:cubicBezTo>
                  <a:pt x="0" y="702"/>
                  <a:pt x="0" y="388"/>
                  <a:pt x="193" y="194"/>
                </a:cubicBezTo>
                <a:cubicBezTo>
                  <a:pt x="387" y="0"/>
                  <a:pt x="701" y="0"/>
                  <a:pt x="895" y="194"/>
                </a:cubicBezTo>
                <a:close/>
              </a:path>
            </a:pathLst>
          </a:cu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rot="900000">
            <a:off x="4978603" y="2758196"/>
            <a:ext cx="1616172" cy="1616172"/>
          </a:xfrm>
          <a:custGeom>
            <a:rect l="l" t="t" r="r" b="b"/>
            <a:pathLst>
              <a:path w="984" h="983">
                <a:moveTo>
                  <a:pt x="809" y="175"/>
                </a:moveTo>
                <a:cubicBezTo>
                  <a:pt x="984" y="350"/>
                  <a:pt x="984" y="634"/>
                  <a:pt x="809" y="809"/>
                </a:cubicBezTo>
                <a:cubicBezTo>
                  <a:pt x="634" y="983"/>
                  <a:pt x="350" y="983"/>
                  <a:pt x="175" y="809"/>
                </a:cubicBezTo>
                <a:cubicBezTo>
                  <a:pt x="0" y="634"/>
                  <a:pt x="0" y="350"/>
                  <a:pt x="175" y="175"/>
                </a:cubicBezTo>
                <a:cubicBezTo>
                  <a:pt x="350" y="0"/>
                  <a:pt x="634" y="0"/>
                  <a:pt x="809" y="175"/>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959940" y="1506609"/>
            <a:ext cx="1188609" cy="597533"/>
          </a:xfrm>
          <a:prstGeom prst="rect">
            <a:avLst/>
          </a:prstGeom>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3300" b="1">
                <a:solidFill>
                  <a:schemeClr val="accent1">
                    <a:alpha val="100000"/>
                  </a:schemeClr>
                </a:solidFill>
                <a:latin typeface="微软雅黑"/>
                <a:ea typeface="微软雅黑"/>
                <a:cs typeface="微软雅黑"/>
              </a:rPr>
              <a:t>01</a:t>
            </a:r>
            <a:endParaRPr lang="en-US" sz="1100"/>
          </a:p>
        </p:txBody>
      </p:sp>
      <p:sp>
        <p:nvSpPr>
          <p:cNvPr id="6" name="AutoShape 6"/>
          <p:cNvSpPr/>
          <p:nvPr/>
        </p:nvSpPr>
        <p:spPr>
          <a:xfrm>
            <a:off x="8963173" y="1506609"/>
            <a:ext cx="1075410" cy="597533"/>
          </a:xfrm>
          <a:prstGeom prst="rect">
            <a:avLst/>
          </a:prstGeom>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3300" b="1">
                <a:solidFill>
                  <a:schemeClr val="accent3">
                    <a:alpha val="100000"/>
                  </a:schemeClr>
                </a:solidFill>
                <a:latin typeface="微软雅黑"/>
                <a:ea typeface="微软雅黑"/>
                <a:cs typeface="微软雅黑"/>
              </a:rPr>
              <a:t>03</a:t>
            </a:r>
            <a:endParaRPr lang="en-US" sz="1100"/>
          </a:p>
        </p:txBody>
      </p:sp>
      <p:sp>
        <p:nvSpPr>
          <p:cNvPr id="7" name="Freeform 7"/>
          <p:cNvSpPr/>
          <p:nvPr/>
        </p:nvSpPr>
        <p:spPr>
          <a:xfrm>
            <a:off x="6342644" y="4159789"/>
            <a:ext cx="467929" cy="467929"/>
          </a:xfrm>
          <a:custGeom>
            <a:rect l="l" t="t" r="r" b="b"/>
            <a:pathLst>
              <a:path w="339" h="339">
                <a:moveTo>
                  <a:pt x="339" y="270"/>
                </a:moveTo>
                <a:lnTo>
                  <a:pt x="270" y="339"/>
                </a:lnTo>
                <a:lnTo>
                  <a:pt x="0" y="71"/>
                </a:lnTo>
                <a:lnTo>
                  <a:pt x="70" y="0"/>
                </a:lnTo>
                <a:lnTo>
                  <a:pt x="339" y="270"/>
                </a:lnTo>
                <a:close/>
              </a:path>
            </a:pathLst>
          </a:custGeom>
          <a:solidFill>
            <a:schemeClr val="accent3">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1100" y="3999708"/>
            <a:ext cx="338206" cy="338206"/>
          </a:xfrm>
          <a:custGeom>
            <a:rect l="l" t="t" r="r" b="b"/>
            <a:pathLst>
              <a:path w="197" h="197">
                <a:moveTo>
                  <a:pt x="188" y="77"/>
                </a:moveTo>
                <a:cubicBezTo>
                  <a:pt x="197" y="87"/>
                  <a:pt x="197" y="102"/>
                  <a:pt x="188" y="111"/>
                </a:cubicBezTo>
                <a:cubicBezTo>
                  <a:pt x="112" y="187"/>
                  <a:pt x="112" y="187"/>
                  <a:pt x="112" y="187"/>
                </a:cubicBezTo>
                <a:cubicBezTo>
                  <a:pt x="102" y="197"/>
                  <a:pt x="87" y="197"/>
                  <a:pt x="78" y="187"/>
                </a:cubicBezTo>
                <a:cubicBezTo>
                  <a:pt x="10" y="120"/>
                  <a:pt x="10" y="120"/>
                  <a:pt x="10" y="120"/>
                </a:cubicBezTo>
                <a:cubicBezTo>
                  <a:pt x="0" y="110"/>
                  <a:pt x="0" y="95"/>
                  <a:pt x="10" y="86"/>
                </a:cubicBezTo>
                <a:cubicBezTo>
                  <a:pt x="86" y="9"/>
                  <a:pt x="86" y="9"/>
                  <a:pt x="86" y="9"/>
                </a:cubicBezTo>
                <a:cubicBezTo>
                  <a:pt x="95" y="0"/>
                  <a:pt x="111" y="0"/>
                  <a:pt x="120" y="9"/>
                </a:cubicBezTo>
                <a:lnTo>
                  <a:pt x="188" y="77"/>
                </a:ln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6622816" y="4438742"/>
            <a:ext cx="847710" cy="848929"/>
          </a:xfrm>
          <a:custGeom>
            <a:rect l="l" t="t" r="r" b="b"/>
            <a:pathLst>
              <a:path w="492" h="495">
                <a:moveTo>
                  <a:pt x="86" y="10"/>
                </a:moveTo>
                <a:cubicBezTo>
                  <a:pt x="41" y="55"/>
                  <a:pt x="41" y="55"/>
                  <a:pt x="41" y="55"/>
                </a:cubicBezTo>
                <a:cubicBezTo>
                  <a:pt x="31" y="64"/>
                  <a:pt x="31" y="64"/>
                  <a:pt x="31" y="64"/>
                </a:cubicBezTo>
                <a:cubicBezTo>
                  <a:pt x="26" y="70"/>
                  <a:pt x="26" y="70"/>
                  <a:pt x="26" y="70"/>
                </a:cubicBezTo>
                <a:cubicBezTo>
                  <a:pt x="9" y="86"/>
                  <a:pt x="9" y="86"/>
                  <a:pt x="9" y="86"/>
                </a:cubicBezTo>
                <a:cubicBezTo>
                  <a:pt x="0" y="95"/>
                  <a:pt x="0" y="111"/>
                  <a:pt x="9" y="120"/>
                </a:cubicBezTo>
                <a:cubicBezTo>
                  <a:pt x="374" y="485"/>
                  <a:pt x="374" y="485"/>
                  <a:pt x="374" y="485"/>
                </a:cubicBezTo>
                <a:cubicBezTo>
                  <a:pt x="384" y="495"/>
                  <a:pt x="399" y="495"/>
                  <a:pt x="408" y="485"/>
                </a:cubicBezTo>
                <a:cubicBezTo>
                  <a:pt x="425" y="469"/>
                  <a:pt x="425" y="469"/>
                  <a:pt x="425" y="469"/>
                </a:cubicBezTo>
                <a:cubicBezTo>
                  <a:pt x="430" y="463"/>
                  <a:pt x="430" y="463"/>
                  <a:pt x="430" y="463"/>
                </a:cubicBezTo>
                <a:cubicBezTo>
                  <a:pt x="440" y="454"/>
                  <a:pt x="440" y="454"/>
                  <a:pt x="440" y="454"/>
                </a:cubicBezTo>
                <a:cubicBezTo>
                  <a:pt x="485" y="409"/>
                  <a:pt x="485" y="409"/>
                  <a:pt x="485" y="409"/>
                </a:cubicBezTo>
                <a:cubicBezTo>
                  <a:pt x="494" y="399"/>
                  <a:pt x="494" y="384"/>
                  <a:pt x="485" y="375"/>
                </a:cubicBezTo>
                <a:cubicBezTo>
                  <a:pt x="119" y="10"/>
                  <a:pt x="119" y="10"/>
                  <a:pt x="119" y="10"/>
                </a:cubicBezTo>
                <a:cubicBezTo>
                  <a:pt x="110" y="0"/>
                  <a:pt x="95" y="0"/>
                  <a:pt x="86" y="10"/>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6622816" y="4558833"/>
            <a:ext cx="728838" cy="728838"/>
          </a:xfrm>
          <a:custGeom>
            <a:rect l="l" t="t" r="r" b="b"/>
            <a:pathLst>
              <a:path w="425" h="425">
                <a:moveTo>
                  <a:pt x="9" y="16"/>
                </a:moveTo>
                <a:cubicBezTo>
                  <a:pt x="0" y="25"/>
                  <a:pt x="0" y="41"/>
                  <a:pt x="9" y="50"/>
                </a:cubicBezTo>
                <a:cubicBezTo>
                  <a:pt x="374" y="415"/>
                  <a:pt x="374" y="415"/>
                  <a:pt x="374" y="415"/>
                </a:cubicBezTo>
                <a:cubicBezTo>
                  <a:pt x="384" y="425"/>
                  <a:pt x="399" y="425"/>
                  <a:pt x="408" y="415"/>
                </a:cubicBezTo>
                <a:cubicBezTo>
                  <a:pt x="425" y="399"/>
                  <a:pt x="425" y="399"/>
                  <a:pt x="425" y="399"/>
                </a:cubicBezTo>
                <a:cubicBezTo>
                  <a:pt x="26" y="0"/>
                  <a:pt x="26" y="0"/>
                  <a:pt x="26" y="0"/>
                </a:cubicBezTo>
                <a:lnTo>
                  <a:pt x="9" y="16"/>
                </a:lnTo>
                <a:close/>
              </a:path>
            </a:pathLst>
          </a:custGeom>
          <a:solidFill>
            <a:schemeClr val="accent3">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6675364" y="4533961"/>
            <a:ext cx="701284" cy="699943"/>
          </a:xfrm>
          <a:custGeom>
            <a:rect l="l" t="t" r="r" b="b"/>
            <a:pathLst>
              <a:path w="508" h="507">
                <a:moveTo>
                  <a:pt x="0" y="11"/>
                </a:moveTo>
                <a:lnTo>
                  <a:pt x="496" y="507"/>
                </a:lnTo>
                <a:lnTo>
                  <a:pt x="508" y="496"/>
                </a:lnTo>
                <a:lnTo>
                  <a:pt x="13" y="0"/>
                </a:lnTo>
                <a:lnTo>
                  <a:pt x="0" y="11"/>
                </a:ln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5374295" y="3168047"/>
            <a:ext cx="833367" cy="764187"/>
          </a:xfrm>
          <a:custGeom>
            <a:rect l="l" t="t" r="r" b="b"/>
            <a:pathLst>
              <a:path w="125" h="115">
                <a:moveTo>
                  <a:pt x="67" y="49"/>
                </a:moveTo>
                <a:cubicBezTo>
                  <a:pt x="72" y="49"/>
                  <a:pt x="76" y="50"/>
                  <a:pt x="79" y="53"/>
                </a:cubicBezTo>
                <a:cubicBezTo>
                  <a:pt x="82" y="56"/>
                  <a:pt x="84" y="61"/>
                  <a:pt x="84" y="65"/>
                </a:cubicBezTo>
                <a:cubicBezTo>
                  <a:pt x="84" y="67"/>
                  <a:pt x="84" y="68"/>
                  <a:pt x="83" y="69"/>
                </a:cubicBezTo>
                <a:cubicBezTo>
                  <a:pt x="83" y="71"/>
                  <a:pt x="82" y="72"/>
                  <a:pt x="82" y="73"/>
                </a:cubicBezTo>
                <a:cubicBezTo>
                  <a:pt x="81" y="75"/>
                  <a:pt x="81" y="77"/>
                  <a:pt x="83" y="77"/>
                </a:cubicBezTo>
                <a:cubicBezTo>
                  <a:pt x="84" y="78"/>
                  <a:pt x="86" y="78"/>
                  <a:pt x="87" y="76"/>
                </a:cubicBezTo>
                <a:cubicBezTo>
                  <a:pt x="88" y="75"/>
                  <a:pt x="88" y="73"/>
                  <a:pt x="89" y="71"/>
                </a:cubicBezTo>
                <a:cubicBezTo>
                  <a:pt x="89" y="69"/>
                  <a:pt x="90" y="67"/>
                  <a:pt x="90" y="65"/>
                </a:cubicBezTo>
                <a:cubicBezTo>
                  <a:pt x="90" y="59"/>
                  <a:pt x="87" y="53"/>
                  <a:pt x="83" y="49"/>
                </a:cubicBezTo>
                <a:cubicBezTo>
                  <a:pt x="79" y="45"/>
                  <a:pt x="73" y="43"/>
                  <a:pt x="67" y="43"/>
                </a:cubicBezTo>
                <a:cubicBezTo>
                  <a:pt x="66" y="43"/>
                  <a:pt x="64" y="44"/>
                  <a:pt x="64" y="46"/>
                </a:cubicBezTo>
                <a:cubicBezTo>
                  <a:pt x="64" y="47"/>
                  <a:pt x="66" y="49"/>
                  <a:pt x="67" y="49"/>
                </a:cubicBezTo>
                <a:close/>
                <a:moveTo>
                  <a:pt x="122" y="105"/>
                </a:moveTo>
                <a:cubicBezTo>
                  <a:pt x="122" y="105"/>
                  <a:pt x="122" y="105"/>
                  <a:pt x="122" y="105"/>
                </a:cubicBezTo>
                <a:cubicBezTo>
                  <a:pt x="118" y="105"/>
                  <a:pt x="118" y="105"/>
                  <a:pt x="118" y="105"/>
                </a:cubicBezTo>
                <a:cubicBezTo>
                  <a:pt x="118" y="29"/>
                  <a:pt x="118" y="29"/>
                  <a:pt x="118" y="29"/>
                </a:cubicBezTo>
                <a:cubicBezTo>
                  <a:pt x="122" y="29"/>
                  <a:pt x="122" y="29"/>
                  <a:pt x="122" y="29"/>
                </a:cubicBezTo>
                <a:cubicBezTo>
                  <a:pt x="124" y="29"/>
                  <a:pt x="126" y="27"/>
                  <a:pt x="126" y="24"/>
                </a:cubicBezTo>
                <a:cubicBezTo>
                  <a:pt x="126" y="22"/>
                  <a:pt x="124" y="19"/>
                  <a:pt x="122" y="19"/>
                </a:cubicBezTo>
                <a:cubicBezTo>
                  <a:pt x="74" y="19"/>
                  <a:pt x="74" y="19"/>
                  <a:pt x="74" y="19"/>
                </a:cubicBezTo>
                <a:cubicBezTo>
                  <a:pt x="75" y="17"/>
                  <a:pt x="76" y="15"/>
                  <a:pt x="76" y="13"/>
                </a:cubicBezTo>
                <a:cubicBezTo>
                  <a:pt x="76" y="9"/>
                  <a:pt x="75" y="6"/>
                  <a:pt x="72" y="4"/>
                </a:cubicBezTo>
                <a:cubicBezTo>
                  <a:pt x="70" y="1"/>
                  <a:pt x="67" y="0"/>
                  <a:pt x="63" y="0"/>
                </a:cubicBezTo>
                <a:cubicBezTo>
                  <a:pt x="60" y="0"/>
                  <a:pt x="57" y="1"/>
                  <a:pt x="54" y="4"/>
                </a:cubicBezTo>
                <a:cubicBezTo>
                  <a:pt x="52" y="6"/>
                  <a:pt x="51" y="9"/>
                  <a:pt x="51" y="13"/>
                </a:cubicBezTo>
                <a:cubicBezTo>
                  <a:pt x="51" y="15"/>
                  <a:pt x="51" y="17"/>
                  <a:pt x="53" y="19"/>
                </a:cubicBezTo>
                <a:cubicBezTo>
                  <a:pt x="5" y="19"/>
                  <a:pt x="5" y="19"/>
                  <a:pt x="5" y="19"/>
                </a:cubicBezTo>
                <a:cubicBezTo>
                  <a:pt x="2" y="19"/>
                  <a:pt x="0" y="22"/>
                  <a:pt x="0" y="24"/>
                </a:cubicBezTo>
                <a:cubicBezTo>
                  <a:pt x="0" y="27"/>
                  <a:pt x="2" y="29"/>
                  <a:pt x="5" y="29"/>
                </a:cubicBezTo>
                <a:cubicBezTo>
                  <a:pt x="9" y="29"/>
                  <a:pt x="9" y="29"/>
                  <a:pt x="9" y="29"/>
                </a:cubicBezTo>
                <a:cubicBezTo>
                  <a:pt x="9" y="105"/>
                  <a:pt x="9" y="105"/>
                  <a:pt x="9" y="105"/>
                </a:cubicBezTo>
                <a:cubicBezTo>
                  <a:pt x="5" y="105"/>
                  <a:pt x="5" y="105"/>
                  <a:pt x="5" y="105"/>
                </a:cubicBezTo>
                <a:cubicBezTo>
                  <a:pt x="2" y="105"/>
                  <a:pt x="0" y="107"/>
                  <a:pt x="0" y="110"/>
                </a:cubicBezTo>
                <a:cubicBezTo>
                  <a:pt x="0" y="113"/>
                  <a:pt x="2" y="115"/>
                  <a:pt x="5" y="115"/>
                </a:cubicBezTo>
                <a:cubicBezTo>
                  <a:pt x="122" y="115"/>
                  <a:pt x="122" y="115"/>
                  <a:pt x="122" y="115"/>
                </a:cubicBezTo>
                <a:cubicBezTo>
                  <a:pt x="124" y="115"/>
                  <a:pt x="126" y="113"/>
                  <a:pt x="126" y="110"/>
                </a:cubicBezTo>
                <a:cubicBezTo>
                  <a:pt x="126" y="107"/>
                  <a:pt x="124" y="105"/>
                  <a:pt x="122" y="105"/>
                </a:cubicBezTo>
                <a:close/>
                <a:moveTo>
                  <a:pt x="58" y="8"/>
                </a:moveTo>
                <a:cubicBezTo>
                  <a:pt x="58" y="8"/>
                  <a:pt x="58" y="8"/>
                  <a:pt x="58" y="8"/>
                </a:cubicBezTo>
                <a:cubicBezTo>
                  <a:pt x="60" y="6"/>
                  <a:pt x="61" y="6"/>
                  <a:pt x="63" y="6"/>
                </a:cubicBezTo>
                <a:cubicBezTo>
                  <a:pt x="65" y="6"/>
                  <a:pt x="67" y="6"/>
                  <a:pt x="68" y="8"/>
                </a:cubicBezTo>
                <a:cubicBezTo>
                  <a:pt x="69" y="9"/>
                  <a:pt x="70" y="11"/>
                  <a:pt x="70" y="13"/>
                </a:cubicBezTo>
                <a:cubicBezTo>
                  <a:pt x="70" y="14"/>
                  <a:pt x="69" y="16"/>
                  <a:pt x="68" y="17"/>
                </a:cubicBezTo>
                <a:cubicBezTo>
                  <a:pt x="67" y="19"/>
                  <a:pt x="65" y="19"/>
                  <a:pt x="63" y="19"/>
                </a:cubicBezTo>
                <a:cubicBezTo>
                  <a:pt x="63" y="19"/>
                  <a:pt x="63" y="19"/>
                  <a:pt x="63" y="19"/>
                </a:cubicBezTo>
                <a:cubicBezTo>
                  <a:pt x="61" y="19"/>
                  <a:pt x="60" y="19"/>
                  <a:pt x="58" y="17"/>
                </a:cubicBezTo>
                <a:cubicBezTo>
                  <a:pt x="57" y="16"/>
                  <a:pt x="56" y="14"/>
                  <a:pt x="56" y="13"/>
                </a:cubicBezTo>
                <a:cubicBezTo>
                  <a:pt x="56" y="11"/>
                  <a:pt x="57" y="9"/>
                  <a:pt x="58" y="8"/>
                </a:cubicBezTo>
                <a:close/>
                <a:moveTo>
                  <a:pt x="112" y="105"/>
                </a:moveTo>
                <a:cubicBezTo>
                  <a:pt x="112" y="105"/>
                  <a:pt x="112" y="105"/>
                  <a:pt x="112" y="105"/>
                </a:cubicBezTo>
                <a:cubicBezTo>
                  <a:pt x="14" y="105"/>
                  <a:pt x="14" y="105"/>
                  <a:pt x="14" y="105"/>
                </a:cubicBezTo>
                <a:cubicBezTo>
                  <a:pt x="14" y="29"/>
                  <a:pt x="14" y="29"/>
                  <a:pt x="14" y="29"/>
                </a:cubicBezTo>
                <a:cubicBezTo>
                  <a:pt x="112" y="29"/>
                  <a:pt x="112" y="29"/>
                  <a:pt x="112" y="29"/>
                </a:cubicBezTo>
                <a:cubicBezTo>
                  <a:pt x="112" y="105"/>
                  <a:pt x="112" y="105"/>
                  <a:pt x="112" y="105"/>
                </a:cubicBezTo>
                <a:close/>
                <a:moveTo>
                  <a:pt x="59" y="91"/>
                </a:moveTo>
                <a:cubicBezTo>
                  <a:pt x="59" y="91"/>
                  <a:pt x="59" y="91"/>
                  <a:pt x="59" y="91"/>
                </a:cubicBezTo>
                <a:cubicBezTo>
                  <a:pt x="63" y="91"/>
                  <a:pt x="67" y="90"/>
                  <a:pt x="71" y="89"/>
                </a:cubicBezTo>
                <a:cubicBezTo>
                  <a:pt x="71" y="88"/>
                  <a:pt x="71" y="88"/>
                  <a:pt x="71" y="88"/>
                </a:cubicBezTo>
                <a:cubicBezTo>
                  <a:pt x="74" y="87"/>
                  <a:pt x="77" y="84"/>
                  <a:pt x="79" y="80"/>
                </a:cubicBezTo>
                <a:cubicBezTo>
                  <a:pt x="79" y="80"/>
                  <a:pt x="79" y="80"/>
                  <a:pt x="79" y="80"/>
                </a:cubicBezTo>
                <a:cubicBezTo>
                  <a:pt x="80" y="79"/>
                  <a:pt x="79" y="77"/>
                  <a:pt x="78" y="76"/>
                </a:cubicBezTo>
                <a:cubicBezTo>
                  <a:pt x="62" y="67"/>
                  <a:pt x="62" y="67"/>
                  <a:pt x="62" y="67"/>
                </a:cubicBezTo>
                <a:cubicBezTo>
                  <a:pt x="62" y="50"/>
                  <a:pt x="62" y="50"/>
                  <a:pt x="62" y="50"/>
                </a:cubicBezTo>
                <a:cubicBezTo>
                  <a:pt x="62" y="48"/>
                  <a:pt x="61" y="47"/>
                  <a:pt x="59" y="47"/>
                </a:cubicBezTo>
                <a:cubicBezTo>
                  <a:pt x="53" y="47"/>
                  <a:pt x="48" y="49"/>
                  <a:pt x="44" y="53"/>
                </a:cubicBezTo>
                <a:cubicBezTo>
                  <a:pt x="40" y="57"/>
                  <a:pt x="37" y="63"/>
                  <a:pt x="37" y="69"/>
                </a:cubicBezTo>
                <a:cubicBezTo>
                  <a:pt x="37" y="75"/>
                  <a:pt x="40" y="81"/>
                  <a:pt x="44" y="85"/>
                </a:cubicBezTo>
                <a:cubicBezTo>
                  <a:pt x="48" y="89"/>
                  <a:pt x="53" y="91"/>
                  <a:pt x="59" y="91"/>
                </a:cubicBezTo>
                <a:close/>
                <a:moveTo>
                  <a:pt x="48" y="57"/>
                </a:moveTo>
                <a:cubicBezTo>
                  <a:pt x="48" y="57"/>
                  <a:pt x="48" y="57"/>
                  <a:pt x="48" y="57"/>
                </a:cubicBezTo>
                <a:cubicBezTo>
                  <a:pt x="50" y="55"/>
                  <a:pt x="53" y="53"/>
                  <a:pt x="57" y="53"/>
                </a:cubicBezTo>
                <a:cubicBezTo>
                  <a:pt x="57" y="69"/>
                  <a:pt x="57" y="69"/>
                  <a:pt x="57" y="69"/>
                </a:cubicBezTo>
                <a:cubicBezTo>
                  <a:pt x="57" y="70"/>
                  <a:pt x="57" y="71"/>
                  <a:pt x="58" y="72"/>
                </a:cubicBezTo>
                <a:cubicBezTo>
                  <a:pt x="72" y="80"/>
                  <a:pt x="72" y="80"/>
                  <a:pt x="72" y="80"/>
                </a:cubicBezTo>
                <a:cubicBezTo>
                  <a:pt x="71" y="81"/>
                  <a:pt x="69" y="82"/>
                  <a:pt x="68" y="83"/>
                </a:cubicBezTo>
                <a:cubicBezTo>
                  <a:pt x="68" y="84"/>
                  <a:pt x="68" y="84"/>
                  <a:pt x="68" y="84"/>
                </a:cubicBezTo>
                <a:cubicBezTo>
                  <a:pt x="65" y="85"/>
                  <a:pt x="62" y="86"/>
                  <a:pt x="59" y="86"/>
                </a:cubicBezTo>
                <a:cubicBezTo>
                  <a:pt x="55" y="86"/>
                  <a:pt x="51" y="84"/>
                  <a:pt x="48" y="81"/>
                </a:cubicBezTo>
                <a:cubicBezTo>
                  <a:pt x="45" y="78"/>
                  <a:pt x="43" y="74"/>
                  <a:pt x="43" y="69"/>
                </a:cubicBezTo>
                <a:cubicBezTo>
                  <a:pt x="43" y="64"/>
                  <a:pt x="45" y="60"/>
                  <a:pt x="48" y="5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976949" y="3940294"/>
            <a:ext cx="1118671" cy="597533"/>
          </a:xfrm>
          <a:prstGeom prst="rect">
            <a:avLst/>
          </a:prstGeom>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3300" b="1">
                <a:solidFill>
                  <a:schemeClr val="accent3">
                    <a:alpha val="100000"/>
                  </a:schemeClr>
                </a:solidFill>
                <a:latin typeface="微软雅黑"/>
                <a:ea typeface="微软雅黑"/>
                <a:cs typeface="微软雅黑"/>
              </a:rPr>
              <a:t>02</a:t>
            </a:r>
            <a:endParaRPr lang="en-US" sz="1100"/>
          </a:p>
        </p:txBody>
      </p:sp>
      <p:sp>
        <p:nvSpPr>
          <p:cNvPr id="14" name="AutoShape 14"/>
          <p:cNvSpPr/>
          <p:nvPr/>
        </p:nvSpPr>
        <p:spPr>
          <a:xfrm>
            <a:off x="1040649" y="4617988"/>
            <a:ext cx="2991272" cy="1133563"/>
          </a:xfrm>
          <a:prstGeom prst="rect">
            <a:avLst/>
          </a:prstGeom>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喂养前洗手、消毒乳房或奶瓶，确保食品卫生。</a:t>
            </a:r>
            <a:endParaRPr lang="en-US" sz="1100"/>
          </a:p>
        </p:txBody>
      </p:sp>
      <p:sp>
        <p:nvSpPr>
          <p:cNvPr id="15" name="AutoShape 15"/>
          <p:cNvSpPr/>
          <p:nvPr/>
        </p:nvSpPr>
        <p:spPr>
          <a:xfrm>
            <a:off x="1058609" y="2185067"/>
            <a:ext cx="2991272" cy="1133563"/>
          </a:xfrm>
          <a:prstGeom prst="rect">
            <a:avLst/>
          </a:prstGeom>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根据新生儿的需求和医生的指导，选择合适的喂养方式（母乳喂养或人工喂养）。</a:t>
            </a:r>
            <a:endParaRPr lang="en-US" sz="1100"/>
          </a:p>
        </p:txBody>
      </p:sp>
      <p:sp>
        <p:nvSpPr>
          <p:cNvPr id="16" name="AutoShape 16"/>
          <p:cNvSpPr/>
          <p:nvPr/>
        </p:nvSpPr>
        <p:spPr>
          <a:xfrm>
            <a:off x="8963173" y="3964678"/>
            <a:ext cx="1075410" cy="597533"/>
          </a:xfrm>
          <a:prstGeom prst="rect">
            <a:avLst/>
          </a:prstGeom>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3300" b="1">
                <a:solidFill>
                  <a:schemeClr val="accent1">
                    <a:alpha val="100000"/>
                  </a:schemeClr>
                </a:solidFill>
                <a:latin typeface="微软雅黑"/>
                <a:ea typeface="微软雅黑"/>
                <a:cs typeface="微软雅黑"/>
              </a:rPr>
              <a:t>04</a:t>
            </a:r>
            <a:endParaRPr lang="en-US" sz="1100"/>
          </a:p>
        </p:txBody>
      </p:sp>
      <p:sp>
        <p:nvSpPr>
          <p:cNvPr id="17" name="AutoShape 17"/>
          <p:cNvSpPr/>
          <p:nvPr/>
        </p:nvSpPr>
        <p:spPr>
          <a:xfrm>
            <a:off x="8005242" y="4617988"/>
            <a:ext cx="2991272" cy="1133563"/>
          </a:xfrm>
          <a:prstGeom prst="rect">
            <a:avLst/>
          </a:prstGeom>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定期测量体重和身长，评估新生儿的生长情况。</a:t>
            </a:r>
            <a:endParaRPr lang="en-US" sz="1100"/>
          </a:p>
        </p:txBody>
      </p:sp>
      <p:sp>
        <p:nvSpPr>
          <p:cNvPr id="18" name="AutoShape 18"/>
          <p:cNvSpPr/>
          <p:nvPr/>
        </p:nvSpPr>
        <p:spPr>
          <a:xfrm>
            <a:off x="8005242" y="2185067"/>
            <a:ext cx="2991272" cy="1133563"/>
          </a:xfrm>
          <a:prstGeom prst="rect">
            <a:avLst/>
          </a:prstGeom>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喂养时注意观察新生儿的吸吮和吞咽情况，以及是否有呕吐、呛奶等现象。</a:t>
            </a:r>
            <a:endParaRPr lang="en-US" sz="1100"/>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喂养护理</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406409" y="2429440"/>
            <a:ext cx="2991272" cy="1133563"/>
          </a:xfrm>
          <a:prstGeom prst="rect">
            <a:avLst/>
          </a:prstGeom>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观察新生儿的精神状态、睡眠情况、食欲等，及时发现异常情况。</a:t>
            </a:r>
            <a:endParaRPr lang="en-US" sz="1100"/>
          </a:p>
        </p:txBody>
      </p:sp>
      <p:sp>
        <p:nvSpPr>
          <p:cNvPr id="3" name="AutoShape 3"/>
          <p:cNvSpPr/>
          <p:nvPr/>
        </p:nvSpPr>
        <p:spPr>
          <a:xfrm>
            <a:off x="8212506" y="4305597"/>
            <a:ext cx="2991272" cy="1133563"/>
          </a:xfrm>
          <a:prstGeom prst="rect">
            <a:avLst/>
          </a:prstGeom>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根据需要，进行必要的实验室检查和影像学检查，以便早期发现和治疗并发症。</a:t>
            </a:r>
            <a:endParaRPr lang="en-US" sz="1100"/>
          </a:p>
        </p:txBody>
      </p:sp>
      <p:sp>
        <p:nvSpPr>
          <p:cNvPr id="4" name="AutoShape 4"/>
          <p:cNvSpPr/>
          <p:nvPr/>
        </p:nvSpPr>
        <p:spPr>
          <a:xfrm>
            <a:off x="1406409" y="4391986"/>
            <a:ext cx="2991272" cy="1133563"/>
          </a:xfrm>
          <a:prstGeom prst="rect">
            <a:avLst/>
          </a:prstGeom>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注意观察呕吐物的性质、颜色和量，以及是否有腹胀、腹泻等症状。</a:t>
            </a:r>
            <a:endParaRPr lang="en-US" sz="1100"/>
          </a:p>
        </p:txBody>
      </p:sp>
      <p:sp>
        <p:nvSpPr>
          <p:cNvPr id="5" name="AutoShape 5"/>
          <p:cNvSpPr/>
          <p:nvPr/>
        </p:nvSpPr>
        <p:spPr>
          <a:xfrm>
            <a:off x="8212506" y="2332079"/>
            <a:ext cx="2991272" cy="1133563"/>
          </a:xfrm>
          <a:prstGeom prst="rect">
            <a:avLst/>
          </a:prstGeom>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定期测量体温，预防发热或低体温。</a:t>
            </a:r>
            <a:endParaRPr lang="en-US" sz="1100"/>
          </a:p>
        </p:txBody>
      </p:sp>
      <p:sp>
        <p:nvSpPr>
          <p:cNvPr id="6" name="AutoShape 6"/>
          <p:cNvSpPr/>
          <p:nvPr/>
        </p:nvSpPr>
        <p:spPr>
          <a:xfrm>
            <a:off x="1406409" y="1893877"/>
            <a:ext cx="2746435" cy="407270"/>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9字</a:t>
            </a:r>
            <a:endParaRPr lang="en-US" sz="1100"/>
          </a:p>
        </p:txBody>
      </p:sp>
      <p:sp>
        <p:nvSpPr>
          <p:cNvPr id="7" name="AutoShape 7"/>
          <p:cNvSpPr/>
          <p:nvPr/>
        </p:nvSpPr>
        <p:spPr>
          <a:xfrm>
            <a:off x="8212506" y="1893877"/>
            <a:ext cx="2746435" cy="407270"/>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9字</a:t>
            </a:r>
            <a:endParaRPr lang="en-US" sz="1100"/>
          </a:p>
        </p:txBody>
      </p:sp>
      <p:sp>
        <p:nvSpPr>
          <p:cNvPr id="8" name="AutoShape 8"/>
          <p:cNvSpPr/>
          <p:nvPr/>
        </p:nvSpPr>
        <p:spPr>
          <a:xfrm>
            <a:off x="1406409" y="3906532"/>
            <a:ext cx="2746435" cy="407270"/>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9字</a:t>
            </a:r>
            <a:endParaRPr lang="en-US" sz="1100"/>
          </a:p>
        </p:txBody>
      </p:sp>
      <p:sp>
        <p:nvSpPr>
          <p:cNvPr id="9" name="AutoShape 9"/>
          <p:cNvSpPr/>
          <p:nvPr/>
        </p:nvSpPr>
        <p:spPr>
          <a:xfrm>
            <a:off x="8212506" y="3906532"/>
            <a:ext cx="2746435" cy="407270"/>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9字</a:t>
            </a:r>
            <a:endParaRPr lang="en-US" sz="1100"/>
          </a:p>
        </p:txBody>
      </p:sp>
      <p:sp>
        <p:nvSpPr>
          <p:cNvPr id="10" name="Freeform 10"/>
          <p:cNvSpPr/>
          <p:nvPr/>
        </p:nvSpPr>
        <p:spPr>
          <a:xfrm>
            <a:off x="6229990" y="2097512"/>
            <a:ext cx="1464747" cy="1464747"/>
          </a:xfrm>
          <a:custGeom>
            <a:rect l="l" t="t" r="r" b="b"/>
            <a:pathLst>
              <a:path w="492" h="492">
                <a:moveTo>
                  <a:pt x="247" y="0"/>
                </a:moveTo>
                <a:cubicBezTo>
                  <a:pt x="494" y="0"/>
                  <a:pt x="494" y="0"/>
                  <a:pt x="494" y="0"/>
                </a:cubicBezTo>
                <a:cubicBezTo>
                  <a:pt x="494" y="247"/>
                  <a:pt x="494" y="247"/>
                  <a:pt x="494" y="247"/>
                </a:cubicBezTo>
                <a:cubicBezTo>
                  <a:pt x="494" y="247"/>
                  <a:pt x="494" y="494"/>
                  <a:pt x="247" y="494"/>
                </a:cubicBezTo>
                <a:cubicBezTo>
                  <a:pt x="0" y="494"/>
                  <a:pt x="0" y="494"/>
                  <a:pt x="0" y="494"/>
                </a:cubicBezTo>
                <a:cubicBezTo>
                  <a:pt x="0" y="247"/>
                  <a:pt x="0" y="247"/>
                  <a:pt x="0" y="247"/>
                </a:cubicBezTo>
                <a:cubicBezTo>
                  <a:pt x="0" y="247"/>
                  <a:pt x="0" y="0"/>
                  <a:pt x="24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4674047" y="2097512"/>
            <a:ext cx="1464747" cy="1464747"/>
          </a:xfrm>
          <a:custGeom>
            <a:rect l="l" t="t" r="r" b="b"/>
            <a:pathLst>
              <a:path w="492" h="492">
                <a:moveTo>
                  <a:pt x="0" y="247"/>
                </a:moveTo>
                <a:cubicBezTo>
                  <a:pt x="0" y="0"/>
                  <a:pt x="0" y="0"/>
                  <a:pt x="0" y="0"/>
                </a:cubicBezTo>
                <a:cubicBezTo>
                  <a:pt x="247" y="0"/>
                  <a:pt x="247" y="0"/>
                  <a:pt x="247" y="0"/>
                </a:cubicBezTo>
                <a:cubicBezTo>
                  <a:pt x="247" y="0"/>
                  <a:pt x="494" y="0"/>
                  <a:pt x="494" y="247"/>
                </a:cubicBezTo>
                <a:cubicBezTo>
                  <a:pt x="494" y="494"/>
                  <a:pt x="494" y="494"/>
                  <a:pt x="494" y="494"/>
                </a:cubicBezTo>
                <a:cubicBezTo>
                  <a:pt x="247" y="494"/>
                  <a:pt x="247" y="494"/>
                  <a:pt x="247" y="494"/>
                </a:cubicBezTo>
                <a:cubicBezTo>
                  <a:pt x="247" y="494"/>
                  <a:pt x="0" y="494"/>
                  <a:pt x="0" y="24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6229990" y="3653577"/>
            <a:ext cx="1464747" cy="1464747"/>
          </a:xfrm>
          <a:custGeom>
            <a:rect l="l" t="t" r="r" b="b"/>
            <a:pathLst>
              <a:path w="492" h="492">
                <a:moveTo>
                  <a:pt x="247" y="494"/>
                </a:moveTo>
                <a:cubicBezTo>
                  <a:pt x="494" y="494"/>
                  <a:pt x="494" y="494"/>
                  <a:pt x="494" y="494"/>
                </a:cubicBezTo>
                <a:cubicBezTo>
                  <a:pt x="494" y="247"/>
                  <a:pt x="494" y="247"/>
                  <a:pt x="494" y="247"/>
                </a:cubicBezTo>
                <a:cubicBezTo>
                  <a:pt x="494" y="247"/>
                  <a:pt x="494" y="0"/>
                  <a:pt x="247" y="0"/>
                </a:cubicBezTo>
                <a:cubicBezTo>
                  <a:pt x="0" y="0"/>
                  <a:pt x="0" y="0"/>
                  <a:pt x="0" y="0"/>
                </a:cubicBezTo>
                <a:cubicBezTo>
                  <a:pt x="0" y="247"/>
                  <a:pt x="0" y="247"/>
                  <a:pt x="0" y="247"/>
                </a:cubicBezTo>
                <a:cubicBezTo>
                  <a:pt x="0" y="247"/>
                  <a:pt x="0" y="494"/>
                  <a:pt x="247" y="494"/>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4674047" y="3653577"/>
            <a:ext cx="1464747" cy="1464747"/>
          </a:xfrm>
          <a:custGeom>
            <a:rect l="l" t="t" r="r" b="b"/>
            <a:pathLst>
              <a:path w="492" h="492">
                <a:moveTo>
                  <a:pt x="0" y="247"/>
                </a:moveTo>
                <a:cubicBezTo>
                  <a:pt x="0" y="494"/>
                  <a:pt x="0" y="494"/>
                  <a:pt x="0" y="494"/>
                </a:cubicBezTo>
                <a:cubicBezTo>
                  <a:pt x="247" y="494"/>
                  <a:pt x="247" y="494"/>
                  <a:pt x="247" y="494"/>
                </a:cubicBezTo>
                <a:cubicBezTo>
                  <a:pt x="247" y="494"/>
                  <a:pt x="494" y="494"/>
                  <a:pt x="494" y="247"/>
                </a:cubicBezTo>
                <a:cubicBezTo>
                  <a:pt x="494" y="0"/>
                  <a:pt x="494" y="0"/>
                  <a:pt x="494" y="0"/>
                </a:cubicBezTo>
                <a:cubicBezTo>
                  <a:pt x="247" y="0"/>
                  <a:pt x="247" y="0"/>
                  <a:pt x="247" y="0"/>
                </a:cubicBezTo>
                <a:cubicBezTo>
                  <a:pt x="247" y="0"/>
                  <a:pt x="0" y="0"/>
                  <a:pt x="0" y="24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6280648" y="2148840"/>
            <a:ext cx="1363431" cy="1363431"/>
          </a:xfrm>
          <a:custGeom>
            <a:rect l="l" t="t" r="r" b="b"/>
            <a:pathLst>
              <a:path w="460" h="460">
                <a:moveTo>
                  <a:pt x="230" y="460"/>
                </a:moveTo>
                <a:cubicBezTo>
                  <a:pt x="325" y="460"/>
                  <a:pt x="393" y="421"/>
                  <a:pt x="431" y="346"/>
                </a:cubicBezTo>
                <a:cubicBezTo>
                  <a:pt x="459" y="288"/>
                  <a:pt x="460" y="230"/>
                  <a:pt x="460" y="230"/>
                </a:cubicBezTo>
                <a:cubicBezTo>
                  <a:pt x="460" y="0"/>
                  <a:pt x="460" y="0"/>
                  <a:pt x="460" y="0"/>
                </a:cubicBezTo>
                <a:cubicBezTo>
                  <a:pt x="230" y="0"/>
                  <a:pt x="230" y="0"/>
                  <a:pt x="230" y="0"/>
                </a:cubicBezTo>
                <a:cubicBezTo>
                  <a:pt x="134" y="0"/>
                  <a:pt x="67" y="38"/>
                  <a:pt x="29" y="114"/>
                </a:cubicBezTo>
                <a:cubicBezTo>
                  <a:pt x="0" y="171"/>
                  <a:pt x="0" y="229"/>
                  <a:pt x="0" y="230"/>
                </a:cubicBezTo>
                <a:cubicBezTo>
                  <a:pt x="0" y="460"/>
                  <a:pt x="0" y="460"/>
                  <a:pt x="0" y="460"/>
                </a:cubicBezTo>
                <a:lnTo>
                  <a:pt x="230" y="460"/>
                </a:lnTo>
                <a:close/>
              </a:path>
            </a:pathLst>
          </a:custGeom>
          <a:solidFill>
            <a:schemeClr val="accent3">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724705" y="2148840"/>
            <a:ext cx="1363431" cy="1363431"/>
          </a:xfrm>
          <a:custGeom>
            <a:rect l="l" t="t" r="r" b="b"/>
            <a:pathLst>
              <a:path w="460" h="460">
                <a:moveTo>
                  <a:pt x="460" y="460"/>
                </a:moveTo>
                <a:cubicBezTo>
                  <a:pt x="460" y="230"/>
                  <a:pt x="460" y="230"/>
                  <a:pt x="460" y="230"/>
                </a:cubicBezTo>
                <a:cubicBezTo>
                  <a:pt x="460" y="134"/>
                  <a:pt x="421" y="67"/>
                  <a:pt x="346" y="29"/>
                </a:cubicBezTo>
                <a:cubicBezTo>
                  <a:pt x="288" y="0"/>
                  <a:pt x="230" y="0"/>
                  <a:pt x="230" y="0"/>
                </a:cubicBezTo>
                <a:cubicBezTo>
                  <a:pt x="0" y="0"/>
                  <a:pt x="0" y="0"/>
                  <a:pt x="0" y="0"/>
                </a:cubicBezTo>
                <a:cubicBezTo>
                  <a:pt x="0" y="230"/>
                  <a:pt x="0" y="230"/>
                  <a:pt x="0" y="230"/>
                </a:cubicBezTo>
                <a:cubicBezTo>
                  <a:pt x="0" y="325"/>
                  <a:pt x="38" y="393"/>
                  <a:pt x="114" y="431"/>
                </a:cubicBezTo>
                <a:cubicBezTo>
                  <a:pt x="171" y="459"/>
                  <a:pt x="229" y="460"/>
                  <a:pt x="230" y="460"/>
                </a:cubicBezTo>
                <a:lnTo>
                  <a:pt x="460" y="46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6280648" y="3704905"/>
            <a:ext cx="1363431" cy="1363431"/>
          </a:xfrm>
          <a:custGeom>
            <a:rect l="l" t="t" r="r" b="b"/>
            <a:pathLst>
              <a:path w="460" h="460">
                <a:moveTo>
                  <a:pt x="460" y="460"/>
                </a:moveTo>
                <a:cubicBezTo>
                  <a:pt x="460" y="230"/>
                  <a:pt x="460" y="230"/>
                  <a:pt x="460" y="230"/>
                </a:cubicBezTo>
                <a:cubicBezTo>
                  <a:pt x="460" y="229"/>
                  <a:pt x="459" y="170"/>
                  <a:pt x="430" y="113"/>
                </a:cubicBezTo>
                <a:cubicBezTo>
                  <a:pt x="392" y="38"/>
                  <a:pt x="325" y="0"/>
                  <a:pt x="230" y="0"/>
                </a:cubicBezTo>
                <a:cubicBezTo>
                  <a:pt x="0" y="0"/>
                  <a:pt x="0" y="0"/>
                  <a:pt x="0" y="0"/>
                </a:cubicBezTo>
                <a:cubicBezTo>
                  <a:pt x="0" y="230"/>
                  <a:pt x="0" y="230"/>
                  <a:pt x="0" y="230"/>
                </a:cubicBezTo>
                <a:cubicBezTo>
                  <a:pt x="0" y="230"/>
                  <a:pt x="0" y="289"/>
                  <a:pt x="29" y="347"/>
                </a:cubicBezTo>
                <a:cubicBezTo>
                  <a:pt x="67" y="422"/>
                  <a:pt x="135" y="460"/>
                  <a:pt x="230" y="460"/>
                </a:cubicBezTo>
                <a:lnTo>
                  <a:pt x="460" y="46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4724705" y="3704905"/>
            <a:ext cx="1363431" cy="1363431"/>
          </a:xfrm>
          <a:custGeom>
            <a:rect l="l" t="t" r="r" b="b"/>
            <a:pathLst>
              <a:path w="460" h="460">
                <a:moveTo>
                  <a:pt x="230" y="460"/>
                </a:moveTo>
                <a:cubicBezTo>
                  <a:pt x="230" y="460"/>
                  <a:pt x="289" y="459"/>
                  <a:pt x="347" y="430"/>
                </a:cubicBezTo>
                <a:cubicBezTo>
                  <a:pt x="422" y="392"/>
                  <a:pt x="460" y="325"/>
                  <a:pt x="460" y="230"/>
                </a:cubicBezTo>
                <a:cubicBezTo>
                  <a:pt x="460" y="0"/>
                  <a:pt x="460" y="0"/>
                  <a:pt x="460" y="0"/>
                </a:cubicBezTo>
                <a:cubicBezTo>
                  <a:pt x="230" y="0"/>
                  <a:pt x="230" y="0"/>
                  <a:pt x="230" y="0"/>
                </a:cubicBezTo>
                <a:cubicBezTo>
                  <a:pt x="229" y="0"/>
                  <a:pt x="170" y="0"/>
                  <a:pt x="113" y="29"/>
                </a:cubicBezTo>
                <a:cubicBezTo>
                  <a:pt x="38" y="67"/>
                  <a:pt x="0" y="135"/>
                  <a:pt x="0" y="230"/>
                </a:cubicBezTo>
                <a:cubicBezTo>
                  <a:pt x="0" y="460"/>
                  <a:pt x="0" y="460"/>
                  <a:pt x="0" y="460"/>
                </a:cubicBezTo>
                <a:lnTo>
                  <a:pt x="230" y="460"/>
                </a:lnTo>
                <a:close/>
              </a:path>
            </a:pathLst>
          </a:custGeom>
          <a:solidFill>
            <a:schemeClr val="accent3">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682204" y="3105790"/>
            <a:ext cx="1001939" cy="1004377"/>
          </a:xfrm>
          <a:prstGeom prst="ellipse">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18414" y="3140659"/>
            <a:ext cx="933176" cy="934395"/>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977383" y="2360992"/>
            <a:ext cx="858074" cy="938980"/>
          </a:xfrm>
          <a:prstGeom prst="rect">
            <a:avLst/>
          </a:prstGeom>
        </p:spPr>
        <p:txBody>
          <a:bodyPr vert="horz" wrap="square" lIns="85725" tIns="38100" rIns="85725" bIns="3810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5250">
                <a:solidFill>
                  <a:schemeClr val="lt1">
                    <a:alpha val="100000"/>
                  </a:schemeClr>
                </a:solidFill>
                <a:latin typeface="Microsoft Yahei"/>
                <a:ea typeface="Microsoft Yahei"/>
                <a:cs typeface="Microsoft Yahei"/>
              </a:rPr>
              <a:t>1</a:t>
            </a:r>
            <a:endParaRPr lang="en-US" sz="1100"/>
          </a:p>
        </p:txBody>
      </p:sp>
      <p:sp>
        <p:nvSpPr>
          <p:cNvPr id="21" name="AutoShape 21"/>
          <p:cNvSpPr/>
          <p:nvPr/>
        </p:nvSpPr>
        <p:spPr>
          <a:xfrm>
            <a:off x="6497275" y="2360992"/>
            <a:ext cx="930177" cy="938980"/>
          </a:xfrm>
          <a:prstGeom prst="rect">
            <a:avLst/>
          </a:prstGeom>
        </p:spPr>
        <p:txBody>
          <a:bodyPr vert="horz" wrap="square" lIns="85725" tIns="38100" rIns="85725" bIns="3810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5250">
                <a:solidFill>
                  <a:schemeClr val="lt1">
                    <a:alpha val="100000"/>
                  </a:schemeClr>
                </a:solidFill>
                <a:latin typeface="Microsoft Yahei"/>
                <a:ea typeface="Microsoft Yahei"/>
                <a:cs typeface="Microsoft Yahei"/>
              </a:rPr>
              <a:t>3</a:t>
            </a:r>
            <a:endParaRPr lang="en-US" sz="1100"/>
          </a:p>
        </p:txBody>
      </p:sp>
      <p:sp>
        <p:nvSpPr>
          <p:cNvPr id="22" name="AutoShape 22"/>
          <p:cNvSpPr/>
          <p:nvPr/>
        </p:nvSpPr>
        <p:spPr>
          <a:xfrm>
            <a:off x="6497936" y="3917030"/>
            <a:ext cx="928855" cy="938980"/>
          </a:xfrm>
          <a:prstGeom prst="rect">
            <a:avLst/>
          </a:prstGeom>
        </p:spPr>
        <p:txBody>
          <a:bodyPr vert="horz" wrap="square" lIns="85725" tIns="38100" rIns="85725" bIns="3810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5250">
                <a:solidFill>
                  <a:schemeClr val="lt1">
                    <a:alpha val="100000"/>
                  </a:schemeClr>
                </a:solidFill>
                <a:latin typeface="Microsoft Yahei"/>
                <a:ea typeface="Microsoft Yahei"/>
                <a:cs typeface="Microsoft Yahei"/>
              </a:rPr>
              <a:t>4</a:t>
            </a:r>
            <a:endParaRPr lang="en-US" sz="1100"/>
          </a:p>
        </p:txBody>
      </p:sp>
      <p:sp>
        <p:nvSpPr>
          <p:cNvPr id="23" name="AutoShape 23"/>
          <p:cNvSpPr/>
          <p:nvPr/>
        </p:nvSpPr>
        <p:spPr>
          <a:xfrm>
            <a:off x="4959661" y="3926906"/>
            <a:ext cx="893518" cy="938980"/>
          </a:xfrm>
          <a:prstGeom prst="rect">
            <a:avLst/>
          </a:prstGeom>
        </p:spPr>
        <p:txBody>
          <a:bodyPr vert="horz" wrap="square" lIns="85725" tIns="38100" rIns="85725" bIns="3810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5250">
                <a:solidFill>
                  <a:schemeClr val="lt1">
                    <a:alpha val="100000"/>
                  </a:schemeClr>
                </a:solidFill>
                <a:latin typeface="Microsoft Yahei"/>
                <a:ea typeface="Microsoft Yahei"/>
                <a:cs typeface="Microsoft Yahei"/>
              </a:rPr>
              <a:t>2</a:t>
            </a:r>
            <a:endParaRPr lang="en-US" sz="1100"/>
          </a:p>
        </p:txBody>
      </p:sp>
      <p:grpSp>
        <p:nvGrpSpPr>
          <p:cNvPr id="24" name="Group 24"/>
          <p:cNvGrpSpPr/>
          <p:nvPr/>
        </p:nvGrpSpPr>
        <p:grpSpPr>
          <a:xfrm>
            <a:off x="454963" y="93878"/>
            <a:ext cx="10641129" cy="914400"/>
            <a:chOff x="454963" y="93878"/>
            <a:chExt cx="10641129" cy="914400"/>
          </a:xfrm>
        </p:grpSpPr>
        <p:sp>
          <p:nvSpPr>
            <p:cNvPr id="25" name="AutoShape 2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病情观察与评估</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209907" y="1752617"/>
            <a:ext cx="2486863" cy="1997115"/>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对于呕吐、呛奶等症状，应及时采取侧卧位、拍背等措施，防止误吸和窒息。</a:t>
            </a:r>
            <a:endParaRPr lang="en-US" sz="1100"/>
          </a:p>
        </p:txBody>
      </p:sp>
      <p:sp>
        <p:nvSpPr>
          <p:cNvPr id="3" name="AutoShape 3"/>
          <p:cNvSpPr/>
          <p:nvPr/>
        </p:nvSpPr>
        <p:spPr>
          <a:xfrm>
            <a:off x="1209907" y="4415688"/>
            <a:ext cx="2486863" cy="2040376"/>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对于腹胀、腹泻等症状，应注意饮食调整和药物治疗，避免病情加重。</a:t>
            </a:r>
            <a:endParaRPr lang="en-US" sz="1100"/>
          </a:p>
        </p:txBody>
      </p:sp>
      <p:sp>
        <p:nvSpPr>
          <p:cNvPr id="4" name="AutoShape 4"/>
          <p:cNvSpPr/>
          <p:nvPr/>
        </p:nvSpPr>
        <p:spPr>
          <a:xfrm>
            <a:off x="8604932" y="1738195"/>
            <a:ext cx="2486863" cy="2011535"/>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对于发热或低体温，应采取适当的保暖措施或降温措施，保持体温稳定。</a:t>
            </a:r>
            <a:endParaRPr lang="en-US" sz="1100"/>
          </a:p>
        </p:txBody>
      </p:sp>
      <p:sp>
        <p:nvSpPr>
          <p:cNvPr id="5" name="AutoShape 5"/>
          <p:cNvSpPr/>
          <p:nvPr/>
        </p:nvSpPr>
        <p:spPr>
          <a:xfrm>
            <a:off x="8615101" y="4415687"/>
            <a:ext cx="2486863" cy="2011535"/>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对于可能出现的其他并发症，如吸入性肺炎、心脏疾病等，应密切观察病情变化，及时采取有效措施进行预防和治疗。</a:t>
            </a:r>
            <a:endParaRPr lang="en-US" sz="1100"/>
          </a:p>
        </p:txBody>
      </p:sp>
      <p:sp>
        <p:nvSpPr>
          <p:cNvPr id="6" name="AutoShape 6"/>
          <p:cNvSpPr/>
          <p:nvPr/>
        </p:nvSpPr>
        <p:spPr>
          <a:xfrm>
            <a:off x="1185523" y="1345347"/>
            <a:ext cx="2746435" cy="407270"/>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9字</a:t>
            </a:r>
            <a:endParaRPr lang="en-US" sz="1100"/>
          </a:p>
        </p:txBody>
      </p:sp>
      <p:sp>
        <p:nvSpPr>
          <p:cNvPr id="7" name="AutoShape 7"/>
          <p:cNvSpPr/>
          <p:nvPr/>
        </p:nvSpPr>
        <p:spPr>
          <a:xfrm>
            <a:off x="8604932" y="1345347"/>
            <a:ext cx="2746435" cy="407270"/>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9字</a:t>
            </a:r>
            <a:endParaRPr lang="en-US" sz="1100"/>
          </a:p>
        </p:txBody>
      </p:sp>
      <p:sp>
        <p:nvSpPr>
          <p:cNvPr id="8" name="AutoShape 8"/>
          <p:cNvSpPr/>
          <p:nvPr/>
        </p:nvSpPr>
        <p:spPr>
          <a:xfrm>
            <a:off x="1209907" y="4068105"/>
            <a:ext cx="2746435" cy="407270"/>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9字</a:t>
            </a:r>
            <a:endParaRPr lang="en-US" sz="1100"/>
          </a:p>
        </p:txBody>
      </p:sp>
      <p:sp>
        <p:nvSpPr>
          <p:cNvPr id="9" name="AutoShape 9"/>
          <p:cNvSpPr/>
          <p:nvPr/>
        </p:nvSpPr>
        <p:spPr>
          <a:xfrm>
            <a:off x="8604932" y="4068105"/>
            <a:ext cx="2746435" cy="407270"/>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9字</a:t>
            </a:r>
            <a:endParaRPr lang="en-US" sz="1100"/>
          </a:p>
        </p:txBody>
      </p:sp>
      <p:grpSp>
        <p:nvGrpSpPr>
          <p:cNvPr id="10" name="Group 10"/>
          <p:cNvGrpSpPr/>
          <p:nvPr/>
        </p:nvGrpSpPr>
        <p:grpSpPr>
          <a:xfrm>
            <a:off x="5916290" y="3502689"/>
            <a:ext cx="683469" cy="657344"/>
            <a:chOff x="5916290" y="3502689"/>
            <a:chExt cx="683469" cy="657344"/>
          </a:xfrm>
        </p:grpSpPr>
        <p:sp>
          <p:nvSpPr>
            <p:cNvPr id="11" name="AutoShape 11"/>
            <p:cNvSpPr/>
            <p:nvPr/>
          </p:nvSpPr>
          <p:spPr>
            <a:xfrm>
              <a:off x="6104223" y="3502689"/>
              <a:ext cx="307603" cy="31139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5916290" y="3862753"/>
              <a:ext cx="683469" cy="297280"/>
            </a:xfrm>
            <a:custGeom>
              <a:rect l="l" t="t"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4295485" y="2826350"/>
            <a:ext cx="1248461" cy="1771741"/>
            <a:chOff x="4295485" y="2826350"/>
            <a:chExt cx="1248461" cy="1771741"/>
          </a:xfrm>
        </p:grpSpPr>
        <p:sp>
          <p:nvSpPr>
            <p:cNvPr id="14" name="Freeform 14"/>
            <p:cNvSpPr/>
            <p:nvPr/>
          </p:nvSpPr>
          <p:spPr>
            <a:xfrm>
              <a:off x="4295485" y="2826350"/>
              <a:ext cx="1248461" cy="1771741"/>
            </a:xfrm>
            <a:custGeom>
              <a:rect l="l" t="t" r="r" b="b"/>
              <a:pathLst>
                <a:path w="629" h="893">
                  <a:moveTo>
                    <a:pt x="187" y="77"/>
                  </a:moveTo>
                  <a:cubicBezTo>
                    <a:pt x="187" y="99"/>
                    <a:pt x="207" y="143"/>
                    <a:pt x="207" y="143"/>
                  </a:cubicBezTo>
                  <a:cubicBezTo>
                    <a:pt x="219" y="170"/>
                    <a:pt x="204" y="192"/>
                    <a:pt x="174" y="192"/>
                  </a:cubicBezTo>
                  <a:cubicBezTo>
                    <a:pt x="0" y="192"/>
                    <a:pt x="0" y="192"/>
                    <a:pt x="0" y="192"/>
                  </a:cubicBezTo>
                  <a:cubicBezTo>
                    <a:pt x="0" y="892"/>
                    <a:pt x="0" y="892"/>
                    <a:pt x="0" y="892"/>
                  </a:cubicBezTo>
                  <a:cubicBezTo>
                    <a:pt x="174" y="892"/>
                    <a:pt x="174" y="892"/>
                    <a:pt x="174" y="892"/>
                  </a:cubicBezTo>
                  <a:cubicBezTo>
                    <a:pt x="204" y="892"/>
                    <a:pt x="219" y="870"/>
                    <a:pt x="207" y="844"/>
                  </a:cubicBezTo>
                  <a:cubicBezTo>
                    <a:pt x="207" y="844"/>
                    <a:pt x="187" y="800"/>
                    <a:pt x="187" y="778"/>
                  </a:cubicBezTo>
                  <a:cubicBezTo>
                    <a:pt x="187" y="735"/>
                    <a:pt x="222" y="701"/>
                    <a:pt x="266" y="701"/>
                  </a:cubicBezTo>
                  <a:cubicBezTo>
                    <a:pt x="310" y="701"/>
                    <a:pt x="346" y="735"/>
                    <a:pt x="346" y="778"/>
                  </a:cubicBezTo>
                  <a:cubicBezTo>
                    <a:pt x="346" y="800"/>
                    <a:pt x="326" y="844"/>
                    <a:pt x="326" y="844"/>
                  </a:cubicBezTo>
                  <a:cubicBezTo>
                    <a:pt x="314" y="870"/>
                    <a:pt x="328" y="892"/>
                    <a:pt x="359" y="892"/>
                  </a:cubicBezTo>
                  <a:cubicBezTo>
                    <a:pt x="574" y="892"/>
                    <a:pt x="574" y="892"/>
                    <a:pt x="574" y="892"/>
                  </a:cubicBezTo>
                  <a:cubicBezTo>
                    <a:pt x="578" y="892"/>
                    <a:pt x="582" y="893"/>
                    <a:pt x="585" y="893"/>
                  </a:cubicBezTo>
                  <a:cubicBezTo>
                    <a:pt x="629" y="893"/>
                    <a:pt x="629" y="893"/>
                    <a:pt x="629" y="893"/>
                  </a:cubicBezTo>
                  <a:cubicBezTo>
                    <a:pt x="629" y="840"/>
                    <a:pt x="629" y="840"/>
                    <a:pt x="629" y="840"/>
                  </a:cubicBezTo>
                  <a:cubicBezTo>
                    <a:pt x="629" y="632"/>
                    <a:pt x="629" y="632"/>
                    <a:pt x="629" y="632"/>
                  </a:cubicBezTo>
                  <a:cubicBezTo>
                    <a:pt x="629" y="603"/>
                    <a:pt x="602" y="596"/>
                    <a:pt x="574" y="608"/>
                  </a:cubicBezTo>
                  <a:cubicBezTo>
                    <a:pt x="574" y="608"/>
                    <a:pt x="533" y="619"/>
                    <a:pt x="510" y="619"/>
                  </a:cubicBezTo>
                  <a:cubicBezTo>
                    <a:pt x="467" y="619"/>
                    <a:pt x="431" y="585"/>
                    <a:pt x="431" y="542"/>
                  </a:cubicBezTo>
                  <a:cubicBezTo>
                    <a:pt x="431" y="500"/>
                    <a:pt x="467" y="466"/>
                    <a:pt x="510" y="466"/>
                  </a:cubicBezTo>
                  <a:cubicBezTo>
                    <a:pt x="533" y="466"/>
                    <a:pt x="579" y="485"/>
                    <a:pt x="579" y="485"/>
                  </a:cubicBezTo>
                  <a:cubicBezTo>
                    <a:pt x="606" y="497"/>
                    <a:pt x="629" y="482"/>
                    <a:pt x="629" y="453"/>
                  </a:cubicBezTo>
                  <a:cubicBezTo>
                    <a:pt x="629" y="245"/>
                    <a:pt x="629" y="245"/>
                    <a:pt x="629" y="245"/>
                  </a:cubicBezTo>
                  <a:cubicBezTo>
                    <a:pt x="629" y="192"/>
                    <a:pt x="629" y="192"/>
                    <a:pt x="629" y="192"/>
                  </a:cubicBezTo>
                  <a:cubicBezTo>
                    <a:pt x="574" y="192"/>
                    <a:pt x="574" y="192"/>
                    <a:pt x="574" y="192"/>
                  </a:cubicBezTo>
                  <a:cubicBezTo>
                    <a:pt x="359" y="192"/>
                    <a:pt x="359" y="192"/>
                    <a:pt x="359" y="192"/>
                  </a:cubicBezTo>
                  <a:cubicBezTo>
                    <a:pt x="328" y="192"/>
                    <a:pt x="314" y="170"/>
                    <a:pt x="326" y="143"/>
                  </a:cubicBezTo>
                  <a:cubicBezTo>
                    <a:pt x="326" y="143"/>
                    <a:pt x="346" y="99"/>
                    <a:pt x="346" y="77"/>
                  </a:cubicBezTo>
                  <a:cubicBezTo>
                    <a:pt x="346" y="34"/>
                    <a:pt x="310" y="0"/>
                    <a:pt x="266" y="0"/>
                  </a:cubicBezTo>
                  <a:cubicBezTo>
                    <a:pt x="222" y="0"/>
                    <a:pt x="187" y="34"/>
                    <a:pt x="187" y="77"/>
                  </a:cubicBez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 name="Group 15"/>
          <p:cNvGrpSpPr/>
          <p:nvPr/>
        </p:nvGrpSpPr>
        <p:grpSpPr>
          <a:xfrm>
            <a:off x="4555907" y="3608710"/>
            <a:ext cx="400995" cy="304800"/>
            <a:chOff x="4555907" y="3608710"/>
            <a:chExt cx="400995" cy="304800"/>
          </a:xfrm>
        </p:grpSpPr>
        <p:sp>
          <p:nvSpPr>
            <p:cNvPr id="16" name="Freeform 16"/>
            <p:cNvSpPr/>
            <p:nvPr/>
          </p:nvSpPr>
          <p:spPr>
            <a:xfrm>
              <a:off x="4555907" y="3649553"/>
              <a:ext cx="265908" cy="263957"/>
            </a:xfrm>
            <a:custGeom>
              <a:rect l="l" t="t" r="r" b="b"/>
              <a:pathLst>
                <a:path w="229" h="226">
                  <a:moveTo>
                    <a:pt x="229" y="128"/>
                  </a:moveTo>
                  <a:cubicBezTo>
                    <a:pt x="229" y="98"/>
                    <a:pt x="229" y="98"/>
                    <a:pt x="229" y="98"/>
                  </a:cubicBezTo>
                  <a:cubicBezTo>
                    <a:pt x="206" y="93"/>
                    <a:pt x="206" y="93"/>
                    <a:pt x="206" y="93"/>
                  </a:cubicBezTo>
                  <a:cubicBezTo>
                    <a:pt x="204" y="87"/>
                    <a:pt x="202" y="81"/>
                    <a:pt x="200" y="76"/>
                  </a:cubicBezTo>
                  <a:cubicBezTo>
                    <a:pt x="216" y="58"/>
                    <a:pt x="216" y="58"/>
                    <a:pt x="216" y="58"/>
                  </a:cubicBezTo>
                  <a:cubicBezTo>
                    <a:pt x="198" y="34"/>
                    <a:pt x="198" y="34"/>
                    <a:pt x="198" y="34"/>
                  </a:cubicBezTo>
                  <a:cubicBezTo>
                    <a:pt x="176" y="44"/>
                    <a:pt x="176" y="44"/>
                    <a:pt x="176" y="44"/>
                  </a:cubicBezTo>
                  <a:cubicBezTo>
                    <a:pt x="172" y="39"/>
                    <a:pt x="167" y="36"/>
                    <a:pt x="161" y="33"/>
                  </a:cubicBezTo>
                  <a:cubicBezTo>
                    <a:pt x="164" y="9"/>
                    <a:pt x="164" y="9"/>
                    <a:pt x="164" y="9"/>
                  </a:cubicBezTo>
                  <a:cubicBezTo>
                    <a:pt x="135" y="0"/>
                    <a:pt x="135" y="0"/>
                    <a:pt x="135" y="0"/>
                  </a:cubicBezTo>
                  <a:cubicBezTo>
                    <a:pt x="123" y="20"/>
                    <a:pt x="123" y="20"/>
                    <a:pt x="123" y="20"/>
                  </a:cubicBezTo>
                  <a:cubicBezTo>
                    <a:pt x="120" y="20"/>
                    <a:pt x="117" y="20"/>
                    <a:pt x="114" y="20"/>
                  </a:cubicBezTo>
                  <a:cubicBezTo>
                    <a:pt x="111" y="20"/>
                    <a:pt x="108" y="20"/>
                    <a:pt x="105" y="20"/>
                  </a:cubicBezTo>
                  <a:cubicBezTo>
                    <a:pt x="93" y="0"/>
                    <a:pt x="93" y="0"/>
                    <a:pt x="93" y="0"/>
                  </a:cubicBezTo>
                  <a:cubicBezTo>
                    <a:pt x="65" y="9"/>
                    <a:pt x="65" y="9"/>
                    <a:pt x="65" y="9"/>
                  </a:cubicBezTo>
                  <a:cubicBezTo>
                    <a:pt x="67" y="33"/>
                    <a:pt x="67" y="33"/>
                    <a:pt x="67" y="33"/>
                  </a:cubicBezTo>
                  <a:cubicBezTo>
                    <a:pt x="62" y="36"/>
                    <a:pt x="57" y="39"/>
                    <a:pt x="52" y="44"/>
                  </a:cubicBezTo>
                  <a:cubicBezTo>
                    <a:pt x="30" y="34"/>
                    <a:pt x="30" y="34"/>
                    <a:pt x="30" y="34"/>
                  </a:cubicBezTo>
                  <a:cubicBezTo>
                    <a:pt x="13" y="58"/>
                    <a:pt x="13" y="58"/>
                    <a:pt x="13" y="58"/>
                  </a:cubicBezTo>
                  <a:cubicBezTo>
                    <a:pt x="29" y="76"/>
                    <a:pt x="29" y="76"/>
                    <a:pt x="29" y="76"/>
                  </a:cubicBezTo>
                  <a:cubicBezTo>
                    <a:pt x="26" y="81"/>
                    <a:pt x="24" y="87"/>
                    <a:pt x="23" y="94"/>
                  </a:cubicBezTo>
                  <a:cubicBezTo>
                    <a:pt x="0" y="98"/>
                    <a:pt x="0" y="98"/>
                    <a:pt x="0" y="98"/>
                  </a:cubicBezTo>
                  <a:cubicBezTo>
                    <a:pt x="0" y="128"/>
                    <a:pt x="0" y="128"/>
                    <a:pt x="0" y="128"/>
                  </a:cubicBezTo>
                  <a:cubicBezTo>
                    <a:pt x="23" y="133"/>
                    <a:pt x="23" y="133"/>
                    <a:pt x="23" y="133"/>
                  </a:cubicBezTo>
                  <a:cubicBezTo>
                    <a:pt x="24" y="139"/>
                    <a:pt x="26" y="145"/>
                    <a:pt x="29" y="151"/>
                  </a:cubicBezTo>
                  <a:cubicBezTo>
                    <a:pt x="13" y="169"/>
                    <a:pt x="13" y="169"/>
                    <a:pt x="13" y="169"/>
                  </a:cubicBezTo>
                  <a:cubicBezTo>
                    <a:pt x="31" y="193"/>
                    <a:pt x="31" y="193"/>
                    <a:pt x="31" y="193"/>
                  </a:cubicBezTo>
                  <a:cubicBezTo>
                    <a:pt x="52" y="183"/>
                    <a:pt x="52" y="183"/>
                    <a:pt x="52" y="183"/>
                  </a:cubicBezTo>
                  <a:cubicBezTo>
                    <a:pt x="57" y="187"/>
                    <a:pt x="62" y="191"/>
                    <a:pt x="67" y="194"/>
                  </a:cubicBezTo>
                  <a:cubicBezTo>
                    <a:pt x="65" y="218"/>
                    <a:pt x="65" y="218"/>
                    <a:pt x="65" y="218"/>
                  </a:cubicBezTo>
                  <a:cubicBezTo>
                    <a:pt x="93" y="227"/>
                    <a:pt x="93" y="227"/>
                    <a:pt x="93" y="227"/>
                  </a:cubicBezTo>
                  <a:cubicBezTo>
                    <a:pt x="105" y="206"/>
                    <a:pt x="105" y="206"/>
                    <a:pt x="105" y="206"/>
                  </a:cubicBezTo>
                  <a:cubicBezTo>
                    <a:pt x="108" y="207"/>
                    <a:pt x="111" y="207"/>
                    <a:pt x="114" y="207"/>
                  </a:cubicBezTo>
                  <a:cubicBezTo>
                    <a:pt x="117" y="207"/>
                    <a:pt x="121" y="207"/>
                    <a:pt x="124" y="206"/>
                  </a:cubicBezTo>
                  <a:cubicBezTo>
                    <a:pt x="135" y="227"/>
                    <a:pt x="135" y="227"/>
                    <a:pt x="135" y="227"/>
                  </a:cubicBezTo>
                  <a:cubicBezTo>
                    <a:pt x="164" y="217"/>
                    <a:pt x="164" y="217"/>
                    <a:pt x="164" y="217"/>
                  </a:cubicBezTo>
                  <a:cubicBezTo>
                    <a:pt x="161" y="194"/>
                    <a:pt x="161" y="194"/>
                    <a:pt x="161" y="194"/>
                  </a:cubicBezTo>
                  <a:cubicBezTo>
                    <a:pt x="167" y="191"/>
                    <a:pt x="172" y="187"/>
                    <a:pt x="176" y="183"/>
                  </a:cubicBezTo>
                  <a:cubicBezTo>
                    <a:pt x="198" y="193"/>
                    <a:pt x="198" y="193"/>
                    <a:pt x="198" y="193"/>
                  </a:cubicBezTo>
                  <a:cubicBezTo>
                    <a:pt x="216" y="168"/>
                    <a:pt x="216" y="168"/>
                    <a:pt x="216" y="168"/>
                  </a:cubicBezTo>
                  <a:cubicBezTo>
                    <a:pt x="200" y="151"/>
                    <a:pt x="200" y="151"/>
                    <a:pt x="200" y="151"/>
                  </a:cubicBezTo>
                  <a:cubicBezTo>
                    <a:pt x="202" y="145"/>
                    <a:pt x="204" y="139"/>
                    <a:pt x="206" y="133"/>
                  </a:cubicBezTo>
                  <a:lnTo>
                    <a:pt x="229" y="128"/>
                  </a:lnTo>
                  <a:close/>
                  <a:moveTo>
                    <a:pt x="114" y="180"/>
                  </a:moveTo>
                  <a:cubicBezTo>
                    <a:pt x="77" y="180"/>
                    <a:pt x="47" y="150"/>
                    <a:pt x="47" y="113"/>
                  </a:cubicBezTo>
                  <a:cubicBezTo>
                    <a:pt x="47" y="76"/>
                    <a:pt x="77" y="46"/>
                    <a:pt x="114" y="46"/>
                  </a:cubicBezTo>
                  <a:cubicBezTo>
                    <a:pt x="151" y="46"/>
                    <a:pt x="181" y="76"/>
                    <a:pt x="181" y="113"/>
                  </a:cubicBezTo>
                  <a:cubicBezTo>
                    <a:pt x="181" y="150"/>
                    <a:pt x="151" y="180"/>
                    <a:pt x="114" y="18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4799625" y="3608710"/>
              <a:ext cx="157277" cy="157277"/>
            </a:xfrm>
            <a:custGeom>
              <a:rect l="l" t="t" r="r" b="b"/>
              <a:pathLst>
                <a:path w="135" h="135">
                  <a:moveTo>
                    <a:pt x="135" y="76"/>
                  </a:moveTo>
                  <a:cubicBezTo>
                    <a:pt x="135" y="58"/>
                    <a:pt x="135" y="58"/>
                    <a:pt x="135" y="58"/>
                  </a:cubicBezTo>
                  <a:cubicBezTo>
                    <a:pt x="122" y="55"/>
                    <a:pt x="122" y="55"/>
                    <a:pt x="122" y="55"/>
                  </a:cubicBezTo>
                  <a:cubicBezTo>
                    <a:pt x="121" y="52"/>
                    <a:pt x="120" y="48"/>
                    <a:pt x="118" y="45"/>
                  </a:cubicBezTo>
                  <a:cubicBezTo>
                    <a:pt x="128" y="34"/>
                    <a:pt x="128" y="34"/>
                    <a:pt x="128" y="34"/>
                  </a:cubicBezTo>
                  <a:cubicBezTo>
                    <a:pt x="117" y="20"/>
                    <a:pt x="117" y="20"/>
                    <a:pt x="117" y="20"/>
                  </a:cubicBezTo>
                  <a:cubicBezTo>
                    <a:pt x="104" y="26"/>
                    <a:pt x="104" y="26"/>
                    <a:pt x="104" y="26"/>
                  </a:cubicBezTo>
                  <a:cubicBezTo>
                    <a:pt x="102" y="23"/>
                    <a:pt x="99" y="21"/>
                    <a:pt x="96" y="19"/>
                  </a:cubicBezTo>
                  <a:cubicBezTo>
                    <a:pt x="97" y="5"/>
                    <a:pt x="97" y="5"/>
                    <a:pt x="97" y="5"/>
                  </a:cubicBezTo>
                  <a:cubicBezTo>
                    <a:pt x="80" y="0"/>
                    <a:pt x="80" y="0"/>
                    <a:pt x="80" y="0"/>
                  </a:cubicBezTo>
                  <a:cubicBezTo>
                    <a:pt x="73" y="12"/>
                    <a:pt x="73" y="12"/>
                    <a:pt x="73" y="12"/>
                  </a:cubicBezTo>
                  <a:cubicBezTo>
                    <a:pt x="71" y="12"/>
                    <a:pt x="69" y="12"/>
                    <a:pt x="67" y="12"/>
                  </a:cubicBezTo>
                  <a:cubicBezTo>
                    <a:pt x="66" y="12"/>
                    <a:pt x="64" y="12"/>
                    <a:pt x="62" y="12"/>
                  </a:cubicBezTo>
                  <a:cubicBezTo>
                    <a:pt x="55" y="0"/>
                    <a:pt x="55" y="0"/>
                    <a:pt x="55" y="0"/>
                  </a:cubicBezTo>
                  <a:cubicBezTo>
                    <a:pt x="38" y="5"/>
                    <a:pt x="38" y="5"/>
                    <a:pt x="38" y="5"/>
                  </a:cubicBezTo>
                  <a:cubicBezTo>
                    <a:pt x="39" y="19"/>
                    <a:pt x="39" y="19"/>
                    <a:pt x="39" y="19"/>
                  </a:cubicBezTo>
                  <a:cubicBezTo>
                    <a:pt x="36" y="21"/>
                    <a:pt x="33" y="23"/>
                    <a:pt x="30" y="26"/>
                  </a:cubicBezTo>
                  <a:cubicBezTo>
                    <a:pt x="18" y="20"/>
                    <a:pt x="18" y="20"/>
                    <a:pt x="18" y="20"/>
                  </a:cubicBezTo>
                  <a:cubicBezTo>
                    <a:pt x="7" y="34"/>
                    <a:pt x="7" y="34"/>
                    <a:pt x="7" y="34"/>
                  </a:cubicBezTo>
                  <a:cubicBezTo>
                    <a:pt x="17" y="45"/>
                    <a:pt x="17" y="45"/>
                    <a:pt x="17" y="45"/>
                  </a:cubicBezTo>
                  <a:cubicBezTo>
                    <a:pt x="15" y="48"/>
                    <a:pt x="14" y="52"/>
                    <a:pt x="13" y="55"/>
                  </a:cubicBezTo>
                  <a:cubicBezTo>
                    <a:pt x="0" y="58"/>
                    <a:pt x="0" y="58"/>
                    <a:pt x="0" y="58"/>
                  </a:cubicBezTo>
                  <a:cubicBezTo>
                    <a:pt x="0" y="76"/>
                    <a:pt x="0" y="76"/>
                    <a:pt x="0" y="76"/>
                  </a:cubicBezTo>
                  <a:cubicBezTo>
                    <a:pt x="13" y="79"/>
                    <a:pt x="13" y="79"/>
                    <a:pt x="13" y="79"/>
                  </a:cubicBezTo>
                  <a:cubicBezTo>
                    <a:pt x="14" y="83"/>
                    <a:pt x="15" y="86"/>
                    <a:pt x="17" y="90"/>
                  </a:cubicBezTo>
                  <a:cubicBezTo>
                    <a:pt x="7" y="100"/>
                    <a:pt x="7" y="100"/>
                    <a:pt x="7" y="100"/>
                  </a:cubicBezTo>
                  <a:cubicBezTo>
                    <a:pt x="18" y="114"/>
                    <a:pt x="18" y="114"/>
                    <a:pt x="18" y="114"/>
                  </a:cubicBezTo>
                  <a:cubicBezTo>
                    <a:pt x="31" y="109"/>
                    <a:pt x="31" y="109"/>
                    <a:pt x="31" y="109"/>
                  </a:cubicBezTo>
                  <a:cubicBezTo>
                    <a:pt x="33" y="111"/>
                    <a:pt x="36" y="113"/>
                    <a:pt x="39" y="115"/>
                  </a:cubicBezTo>
                  <a:cubicBezTo>
                    <a:pt x="38" y="129"/>
                    <a:pt x="38" y="129"/>
                    <a:pt x="38" y="129"/>
                  </a:cubicBezTo>
                  <a:cubicBezTo>
                    <a:pt x="55" y="135"/>
                    <a:pt x="55" y="135"/>
                    <a:pt x="55" y="135"/>
                  </a:cubicBezTo>
                  <a:cubicBezTo>
                    <a:pt x="62" y="122"/>
                    <a:pt x="62" y="122"/>
                    <a:pt x="62" y="122"/>
                  </a:cubicBezTo>
                  <a:cubicBezTo>
                    <a:pt x="64" y="123"/>
                    <a:pt x="66" y="123"/>
                    <a:pt x="68" y="123"/>
                  </a:cubicBezTo>
                  <a:cubicBezTo>
                    <a:pt x="69" y="123"/>
                    <a:pt x="71" y="123"/>
                    <a:pt x="73" y="122"/>
                  </a:cubicBezTo>
                  <a:cubicBezTo>
                    <a:pt x="80" y="135"/>
                    <a:pt x="80" y="135"/>
                    <a:pt x="80" y="135"/>
                  </a:cubicBezTo>
                  <a:cubicBezTo>
                    <a:pt x="97" y="129"/>
                    <a:pt x="97" y="129"/>
                    <a:pt x="97" y="129"/>
                  </a:cubicBezTo>
                  <a:cubicBezTo>
                    <a:pt x="96" y="115"/>
                    <a:pt x="96" y="115"/>
                    <a:pt x="96" y="115"/>
                  </a:cubicBezTo>
                  <a:cubicBezTo>
                    <a:pt x="99" y="113"/>
                    <a:pt x="102" y="111"/>
                    <a:pt x="104" y="109"/>
                  </a:cubicBezTo>
                  <a:cubicBezTo>
                    <a:pt x="117" y="114"/>
                    <a:pt x="117" y="114"/>
                    <a:pt x="117" y="114"/>
                  </a:cubicBezTo>
                  <a:cubicBezTo>
                    <a:pt x="128" y="100"/>
                    <a:pt x="128" y="100"/>
                    <a:pt x="128" y="100"/>
                  </a:cubicBezTo>
                  <a:cubicBezTo>
                    <a:pt x="118" y="89"/>
                    <a:pt x="118" y="89"/>
                    <a:pt x="118" y="89"/>
                  </a:cubicBezTo>
                  <a:cubicBezTo>
                    <a:pt x="120" y="86"/>
                    <a:pt x="121" y="83"/>
                    <a:pt x="122" y="79"/>
                  </a:cubicBezTo>
                  <a:lnTo>
                    <a:pt x="135" y="76"/>
                  </a:lnTo>
                  <a:close/>
                  <a:moveTo>
                    <a:pt x="67" y="107"/>
                  </a:moveTo>
                  <a:cubicBezTo>
                    <a:pt x="46" y="107"/>
                    <a:pt x="28" y="89"/>
                    <a:pt x="28" y="67"/>
                  </a:cubicBezTo>
                  <a:cubicBezTo>
                    <a:pt x="28" y="45"/>
                    <a:pt x="46" y="27"/>
                    <a:pt x="67" y="27"/>
                  </a:cubicBezTo>
                  <a:cubicBezTo>
                    <a:pt x="89" y="27"/>
                    <a:pt x="107" y="45"/>
                    <a:pt x="107" y="67"/>
                  </a:cubicBezTo>
                  <a:cubicBezTo>
                    <a:pt x="107" y="89"/>
                    <a:pt x="89" y="107"/>
                    <a:pt x="67" y="10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6976140" y="3205277"/>
            <a:ext cx="1250168" cy="1773448"/>
            <a:chOff x="6976140" y="3205277"/>
            <a:chExt cx="1250168" cy="1773448"/>
          </a:xfrm>
        </p:grpSpPr>
        <p:sp>
          <p:nvSpPr>
            <p:cNvPr id="19" name="Freeform 19"/>
            <p:cNvSpPr/>
            <p:nvPr/>
          </p:nvSpPr>
          <p:spPr>
            <a:xfrm>
              <a:off x="6976140" y="3205277"/>
              <a:ext cx="1250168" cy="1773448"/>
            </a:xfrm>
            <a:custGeom>
              <a:rect l="l" t="t" r="r" b="b"/>
              <a:pathLst>
                <a:path w="630" h="894">
                  <a:moveTo>
                    <a:pt x="455" y="0"/>
                  </a:moveTo>
                  <a:cubicBezTo>
                    <a:pt x="425" y="0"/>
                    <a:pt x="410" y="22"/>
                    <a:pt x="422" y="49"/>
                  </a:cubicBezTo>
                  <a:cubicBezTo>
                    <a:pt x="422" y="49"/>
                    <a:pt x="442" y="93"/>
                    <a:pt x="442" y="115"/>
                  </a:cubicBezTo>
                  <a:cubicBezTo>
                    <a:pt x="442" y="157"/>
                    <a:pt x="407" y="192"/>
                    <a:pt x="363" y="192"/>
                  </a:cubicBezTo>
                  <a:cubicBezTo>
                    <a:pt x="319" y="192"/>
                    <a:pt x="284" y="157"/>
                    <a:pt x="284" y="115"/>
                  </a:cubicBezTo>
                  <a:cubicBezTo>
                    <a:pt x="284" y="93"/>
                    <a:pt x="303" y="49"/>
                    <a:pt x="303" y="49"/>
                  </a:cubicBezTo>
                  <a:cubicBezTo>
                    <a:pt x="316" y="22"/>
                    <a:pt x="301" y="0"/>
                    <a:pt x="271" y="0"/>
                  </a:cubicBezTo>
                  <a:cubicBezTo>
                    <a:pt x="55" y="0"/>
                    <a:pt x="55" y="0"/>
                    <a:pt x="55" y="0"/>
                  </a:cubicBezTo>
                  <a:cubicBezTo>
                    <a:pt x="1" y="0"/>
                    <a:pt x="1" y="0"/>
                    <a:pt x="1" y="0"/>
                  </a:cubicBezTo>
                  <a:cubicBezTo>
                    <a:pt x="3" y="40"/>
                    <a:pt x="3" y="40"/>
                    <a:pt x="3" y="40"/>
                  </a:cubicBezTo>
                  <a:cubicBezTo>
                    <a:pt x="4" y="44"/>
                    <a:pt x="3" y="50"/>
                    <a:pt x="3" y="54"/>
                  </a:cubicBezTo>
                  <a:cubicBezTo>
                    <a:pt x="2" y="262"/>
                    <a:pt x="2" y="262"/>
                    <a:pt x="2" y="262"/>
                  </a:cubicBezTo>
                  <a:cubicBezTo>
                    <a:pt x="2" y="291"/>
                    <a:pt x="24" y="305"/>
                    <a:pt x="52" y="294"/>
                  </a:cubicBezTo>
                  <a:cubicBezTo>
                    <a:pt x="52" y="294"/>
                    <a:pt x="97" y="274"/>
                    <a:pt x="120" y="274"/>
                  </a:cubicBezTo>
                  <a:cubicBezTo>
                    <a:pt x="164" y="274"/>
                    <a:pt x="199" y="309"/>
                    <a:pt x="199" y="351"/>
                  </a:cubicBezTo>
                  <a:cubicBezTo>
                    <a:pt x="199" y="394"/>
                    <a:pt x="164" y="428"/>
                    <a:pt x="120" y="428"/>
                  </a:cubicBezTo>
                  <a:cubicBezTo>
                    <a:pt x="97" y="428"/>
                    <a:pt x="52" y="409"/>
                    <a:pt x="52" y="409"/>
                  </a:cubicBezTo>
                  <a:cubicBezTo>
                    <a:pt x="24" y="397"/>
                    <a:pt x="2" y="411"/>
                    <a:pt x="2" y="441"/>
                  </a:cubicBezTo>
                  <a:cubicBezTo>
                    <a:pt x="2" y="649"/>
                    <a:pt x="2" y="649"/>
                    <a:pt x="2" y="649"/>
                  </a:cubicBezTo>
                  <a:cubicBezTo>
                    <a:pt x="2" y="653"/>
                    <a:pt x="1" y="656"/>
                    <a:pt x="0" y="660"/>
                  </a:cubicBezTo>
                  <a:cubicBezTo>
                    <a:pt x="0" y="702"/>
                    <a:pt x="0" y="702"/>
                    <a:pt x="0" y="702"/>
                  </a:cubicBezTo>
                  <a:cubicBezTo>
                    <a:pt x="55" y="702"/>
                    <a:pt x="55" y="702"/>
                    <a:pt x="55" y="702"/>
                  </a:cubicBezTo>
                  <a:cubicBezTo>
                    <a:pt x="55" y="702"/>
                    <a:pt x="55" y="702"/>
                    <a:pt x="55" y="702"/>
                  </a:cubicBezTo>
                  <a:cubicBezTo>
                    <a:pt x="271" y="702"/>
                    <a:pt x="271" y="702"/>
                    <a:pt x="271" y="702"/>
                  </a:cubicBezTo>
                  <a:cubicBezTo>
                    <a:pt x="301" y="702"/>
                    <a:pt x="315" y="724"/>
                    <a:pt x="303" y="751"/>
                  </a:cubicBezTo>
                  <a:cubicBezTo>
                    <a:pt x="303" y="751"/>
                    <a:pt x="303" y="751"/>
                    <a:pt x="303" y="751"/>
                  </a:cubicBezTo>
                  <a:cubicBezTo>
                    <a:pt x="302" y="754"/>
                    <a:pt x="284" y="796"/>
                    <a:pt x="284" y="817"/>
                  </a:cubicBezTo>
                  <a:cubicBezTo>
                    <a:pt x="284" y="831"/>
                    <a:pt x="288" y="845"/>
                    <a:pt x="295" y="857"/>
                  </a:cubicBezTo>
                  <a:cubicBezTo>
                    <a:pt x="296" y="858"/>
                    <a:pt x="296" y="859"/>
                    <a:pt x="297" y="860"/>
                  </a:cubicBezTo>
                  <a:cubicBezTo>
                    <a:pt x="311" y="880"/>
                    <a:pt x="335" y="894"/>
                    <a:pt x="363" y="894"/>
                  </a:cubicBezTo>
                  <a:cubicBezTo>
                    <a:pt x="390" y="894"/>
                    <a:pt x="414" y="880"/>
                    <a:pt x="429" y="860"/>
                  </a:cubicBezTo>
                  <a:cubicBezTo>
                    <a:pt x="429" y="859"/>
                    <a:pt x="430" y="858"/>
                    <a:pt x="431" y="857"/>
                  </a:cubicBezTo>
                  <a:cubicBezTo>
                    <a:pt x="438" y="845"/>
                    <a:pt x="442" y="831"/>
                    <a:pt x="442" y="817"/>
                  </a:cubicBezTo>
                  <a:cubicBezTo>
                    <a:pt x="442" y="796"/>
                    <a:pt x="424" y="754"/>
                    <a:pt x="422" y="751"/>
                  </a:cubicBezTo>
                  <a:cubicBezTo>
                    <a:pt x="422" y="751"/>
                    <a:pt x="422" y="751"/>
                    <a:pt x="422" y="751"/>
                  </a:cubicBezTo>
                  <a:cubicBezTo>
                    <a:pt x="410" y="724"/>
                    <a:pt x="425" y="702"/>
                    <a:pt x="455" y="702"/>
                  </a:cubicBezTo>
                  <a:cubicBezTo>
                    <a:pt x="630" y="702"/>
                    <a:pt x="630" y="702"/>
                    <a:pt x="630" y="702"/>
                  </a:cubicBezTo>
                  <a:cubicBezTo>
                    <a:pt x="630" y="0"/>
                    <a:pt x="630" y="0"/>
                    <a:pt x="630" y="0"/>
                  </a:cubicBezTo>
                  <a:lnTo>
                    <a:pt x="455"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0" name="Group 20"/>
          <p:cNvGrpSpPr/>
          <p:nvPr/>
        </p:nvGrpSpPr>
        <p:grpSpPr>
          <a:xfrm>
            <a:off x="7583912" y="3902171"/>
            <a:ext cx="260543" cy="257862"/>
            <a:chOff x="7583912" y="3902171"/>
            <a:chExt cx="260543" cy="257862"/>
          </a:xfrm>
        </p:grpSpPr>
        <p:sp>
          <p:nvSpPr>
            <p:cNvPr id="21" name="Freeform 21"/>
            <p:cNvSpPr/>
            <p:nvPr/>
          </p:nvSpPr>
          <p:spPr>
            <a:xfrm>
              <a:off x="7583912" y="4046647"/>
              <a:ext cx="260543" cy="113386"/>
            </a:xfrm>
            <a:custGeom>
              <a:rect l="l" t="t" r="r" b="b"/>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7583912" y="3902171"/>
              <a:ext cx="260543" cy="149840"/>
            </a:xfrm>
            <a:custGeom>
              <a:rect l="l" t="t" r="r" b="b"/>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3" name="Group 23"/>
          <p:cNvGrpSpPr/>
          <p:nvPr/>
        </p:nvGrpSpPr>
        <p:grpSpPr>
          <a:xfrm>
            <a:off x="5162580" y="4614062"/>
            <a:ext cx="1827947" cy="1227491"/>
            <a:chOff x="5162580" y="4614062"/>
            <a:chExt cx="1827947" cy="1227491"/>
          </a:xfrm>
        </p:grpSpPr>
        <p:sp>
          <p:nvSpPr>
            <p:cNvPr id="24" name="Freeform 24"/>
            <p:cNvSpPr/>
            <p:nvPr/>
          </p:nvSpPr>
          <p:spPr>
            <a:xfrm>
              <a:off x="5162580" y="4614062"/>
              <a:ext cx="1827947" cy="1227491"/>
            </a:xfrm>
            <a:custGeom>
              <a:rect l="l" t="t" r="r" b="b"/>
              <a:pathLst>
                <a:path w="921" h="619">
                  <a:moveTo>
                    <a:pt x="866" y="0"/>
                  </a:moveTo>
                  <a:cubicBezTo>
                    <a:pt x="651" y="0"/>
                    <a:pt x="651" y="0"/>
                    <a:pt x="651" y="0"/>
                  </a:cubicBezTo>
                  <a:cubicBezTo>
                    <a:pt x="621" y="0"/>
                    <a:pt x="606" y="22"/>
                    <a:pt x="618" y="48"/>
                  </a:cubicBezTo>
                  <a:cubicBezTo>
                    <a:pt x="618" y="48"/>
                    <a:pt x="638" y="92"/>
                    <a:pt x="638" y="114"/>
                  </a:cubicBezTo>
                  <a:cubicBezTo>
                    <a:pt x="638" y="156"/>
                    <a:pt x="603" y="191"/>
                    <a:pt x="559" y="191"/>
                  </a:cubicBezTo>
                  <a:cubicBezTo>
                    <a:pt x="515" y="191"/>
                    <a:pt x="480" y="156"/>
                    <a:pt x="480" y="114"/>
                  </a:cubicBezTo>
                  <a:cubicBezTo>
                    <a:pt x="480" y="92"/>
                    <a:pt x="500" y="48"/>
                    <a:pt x="500" y="48"/>
                  </a:cubicBezTo>
                  <a:cubicBezTo>
                    <a:pt x="512" y="22"/>
                    <a:pt x="497" y="0"/>
                    <a:pt x="467" y="0"/>
                  </a:cubicBezTo>
                  <a:cubicBezTo>
                    <a:pt x="252" y="0"/>
                    <a:pt x="252" y="0"/>
                    <a:pt x="252" y="0"/>
                  </a:cubicBezTo>
                  <a:cubicBezTo>
                    <a:pt x="197" y="0"/>
                    <a:pt x="197" y="0"/>
                    <a:pt x="197" y="0"/>
                  </a:cubicBezTo>
                  <a:cubicBezTo>
                    <a:pt x="197" y="53"/>
                    <a:pt x="197" y="53"/>
                    <a:pt x="197" y="53"/>
                  </a:cubicBezTo>
                  <a:cubicBezTo>
                    <a:pt x="197" y="261"/>
                    <a:pt x="197" y="261"/>
                    <a:pt x="197" y="261"/>
                  </a:cubicBezTo>
                  <a:cubicBezTo>
                    <a:pt x="197" y="290"/>
                    <a:pt x="174" y="304"/>
                    <a:pt x="147" y="293"/>
                  </a:cubicBezTo>
                  <a:cubicBezTo>
                    <a:pt x="147" y="293"/>
                    <a:pt x="101" y="273"/>
                    <a:pt x="79" y="273"/>
                  </a:cubicBezTo>
                  <a:cubicBezTo>
                    <a:pt x="35" y="273"/>
                    <a:pt x="0" y="308"/>
                    <a:pt x="0" y="350"/>
                  </a:cubicBezTo>
                  <a:cubicBezTo>
                    <a:pt x="0" y="392"/>
                    <a:pt x="35" y="427"/>
                    <a:pt x="79" y="427"/>
                  </a:cubicBezTo>
                  <a:cubicBezTo>
                    <a:pt x="101" y="427"/>
                    <a:pt x="147" y="407"/>
                    <a:pt x="147" y="407"/>
                  </a:cubicBezTo>
                  <a:cubicBezTo>
                    <a:pt x="174" y="396"/>
                    <a:pt x="197" y="410"/>
                    <a:pt x="197" y="439"/>
                  </a:cubicBezTo>
                  <a:cubicBezTo>
                    <a:pt x="197" y="619"/>
                    <a:pt x="197" y="619"/>
                    <a:pt x="197" y="619"/>
                  </a:cubicBezTo>
                  <a:cubicBezTo>
                    <a:pt x="920" y="619"/>
                    <a:pt x="920" y="619"/>
                    <a:pt x="920" y="619"/>
                  </a:cubicBezTo>
                  <a:cubicBezTo>
                    <a:pt x="920" y="439"/>
                    <a:pt x="920" y="439"/>
                    <a:pt x="920" y="439"/>
                  </a:cubicBezTo>
                  <a:cubicBezTo>
                    <a:pt x="920" y="410"/>
                    <a:pt x="897" y="396"/>
                    <a:pt x="870" y="407"/>
                  </a:cubicBezTo>
                  <a:cubicBezTo>
                    <a:pt x="870" y="407"/>
                    <a:pt x="824" y="427"/>
                    <a:pt x="802" y="427"/>
                  </a:cubicBezTo>
                  <a:cubicBezTo>
                    <a:pt x="758" y="427"/>
                    <a:pt x="722" y="392"/>
                    <a:pt x="722" y="350"/>
                  </a:cubicBezTo>
                  <a:cubicBezTo>
                    <a:pt x="722" y="308"/>
                    <a:pt x="758" y="273"/>
                    <a:pt x="802" y="273"/>
                  </a:cubicBezTo>
                  <a:cubicBezTo>
                    <a:pt x="824" y="273"/>
                    <a:pt x="870" y="293"/>
                    <a:pt x="870" y="293"/>
                  </a:cubicBezTo>
                  <a:cubicBezTo>
                    <a:pt x="897" y="304"/>
                    <a:pt x="920" y="290"/>
                    <a:pt x="920" y="261"/>
                  </a:cubicBezTo>
                  <a:cubicBezTo>
                    <a:pt x="920" y="53"/>
                    <a:pt x="920" y="53"/>
                    <a:pt x="920" y="53"/>
                  </a:cubicBezTo>
                  <a:cubicBezTo>
                    <a:pt x="920" y="49"/>
                    <a:pt x="920" y="45"/>
                    <a:pt x="921" y="42"/>
                  </a:cubicBezTo>
                  <a:cubicBezTo>
                    <a:pt x="921" y="0"/>
                    <a:pt x="921" y="0"/>
                    <a:pt x="921" y="0"/>
                  </a:cubicBezTo>
                  <a:lnTo>
                    <a:pt x="866"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5" name="Group 25"/>
          <p:cNvGrpSpPr/>
          <p:nvPr/>
        </p:nvGrpSpPr>
        <p:grpSpPr>
          <a:xfrm>
            <a:off x="5916290" y="5247193"/>
            <a:ext cx="268224" cy="256642"/>
            <a:chOff x="5916290" y="5247193"/>
            <a:chExt cx="268224" cy="256642"/>
          </a:xfrm>
        </p:grpSpPr>
        <p:sp>
          <p:nvSpPr>
            <p:cNvPr id="26" name="Freeform 26"/>
            <p:cNvSpPr/>
            <p:nvPr/>
          </p:nvSpPr>
          <p:spPr>
            <a:xfrm>
              <a:off x="6014557" y="5431658"/>
              <a:ext cx="72177" cy="72177"/>
            </a:xfrm>
            <a:custGeom>
              <a:rect l="l" t="t" r="r" b="b"/>
              <a:pathLst>
                <a:path w="412" h="412">
                  <a:moveTo>
                    <a:pt x="206" y="413"/>
                  </a:moveTo>
                  <a:lnTo>
                    <a:pt x="0" y="0"/>
                  </a:lnTo>
                  <a:lnTo>
                    <a:pt x="413" y="0"/>
                  </a:lnTo>
                  <a:lnTo>
                    <a:pt x="206" y="41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Freeform 27"/>
            <p:cNvSpPr/>
            <p:nvPr/>
          </p:nvSpPr>
          <p:spPr>
            <a:xfrm>
              <a:off x="5916290" y="5247193"/>
              <a:ext cx="268224" cy="195194"/>
            </a:xfrm>
            <a:custGeom>
              <a:rect l="l" t="t" r="r" b="b"/>
              <a:pathLst>
                <a:path w="2438400" h="1774825">
                  <a:moveTo>
                    <a:pt x="290196" y="0"/>
                  </a:moveTo>
                  <a:cubicBezTo>
                    <a:pt x="2151973" y="0"/>
                    <a:pt x="2151973" y="0"/>
                    <a:pt x="2151973" y="0"/>
                  </a:cubicBezTo>
                  <a:cubicBezTo>
                    <a:pt x="2310262" y="0"/>
                    <a:pt x="2438400" y="128119"/>
                    <a:pt x="2438400" y="286384"/>
                  </a:cubicBezTo>
                  <a:lnTo>
                    <a:pt x="2438400" y="1484673"/>
                  </a:lnTo>
                  <a:cubicBezTo>
                    <a:pt x="2438400" y="1646706"/>
                    <a:pt x="2310262" y="1774825"/>
                    <a:pt x="2151973" y="1774825"/>
                  </a:cubicBezTo>
                  <a:cubicBezTo>
                    <a:pt x="290196" y="1774825"/>
                    <a:pt x="290196" y="1774825"/>
                    <a:pt x="290196" y="1774825"/>
                  </a:cubicBezTo>
                  <a:cubicBezTo>
                    <a:pt x="131907" y="1774825"/>
                    <a:pt x="0" y="1646706"/>
                    <a:pt x="0" y="1484673"/>
                  </a:cubicBezTo>
                  <a:cubicBezTo>
                    <a:pt x="0" y="286384"/>
                    <a:pt x="0" y="286384"/>
                    <a:pt x="0" y="286384"/>
                  </a:cubicBezTo>
                  <a:cubicBezTo>
                    <a:pt x="0" y="128119"/>
                    <a:pt x="131907" y="0"/>
                    <a:pt x="290196" y="0"/>
                  </a:cubicBezTo>
                  <a:close/>
                  <a:moveTo>
                    <a:pt x="471488" y="425450"/>
                  </a:moveTo>
                  <a:lnTo>
                    <a:pt x="471488" y="598488"/>
                  </a:lnTo>
                  <a:lnTo>
                    <a:pt x="1971676" y="598488"/>
                  </a:lnTo>
                  <a:lnTo>
                    <a:pt x="1971676" y="425450"/>
                  </a:lnTo>
                  <a:lnTo>
                    <a:pt x="471488" y="425450"/>
                  </a:lnTo>
                  <a:close/>
                  <a:moveTo>
                    <a:pt x="471488" y="801688"/>
                  </a:moveTo>
                  <a:lnTo>
                    <a:pt x="471488" y="971551"/>
                  </a:lnTo>
                  <a:lnTo>
                    <a:pt x="1971676" y="971551"/>
                  </a:lnTo>
                  <a:lnTo>
                    <a:pt x="1971676" y="801688"/>
                  </a:lnTo>
                  <a:lnTo>
                    <a:pt x="471488" y="801688"/>
                  </a:lnTo>
                  <a:close/>
                  <a:moveTo>
                    <a:pt x="471488" y="1174750"/>
                  </a:moveTo>
                  <a:lnTo>
                    <a:pt x="471488" y="1347788"/>
                  </a:lnTo>
                  <a:lnTo>
                    <a:pt x="1971676" y="1347788"/>
                  </a:lnTo>
                  <a:lnTo>
                    <a:pt x="1971676" y="1174750"/>
                  </a:lnTo>
                  <a:lnTo>
                    <a:pt x="471488" y="11747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8" name="Group 28"/>
          <p:cNvGrpSpPr/>
          <p:nvPr/>
        </p:nvGrpSpPr>
        <p:grpSpPr>
          <a:xfrm>
            <a:off x="5544068" y="1905731"/>
            <a:ext cx="1831238" cy="1299667"/>
            <a:chOff x="5544068" y="1905731"/>
            <a:chExt cx="1831238" cy="1299667"/>
          </a:xfrm>
        </p:grpSpPr>
        <p:sp>
          <p:nvSpPr>
            <p:cNvPr id="29" name="Freeform 29"/>
            <p:cNvSpPr/>
            <p:nvPr/>
          </p:nvSpPr>
          <p:spPr>
            <a:xfrm>
              <a:off x="5544068" y="1905731"/>
              <a:ext cx="1831238" cy="1299667"/>
            </a:xfrm>
            <a:custGeom>
              <a:rect l="l" t="t" r="r" b="b"/>
              <a:pathLst>
                <a:path w="923" h="655">
                  <a:moveTo>
                    <a:pt x="1" y="0"/>
                  </a:moveTo>
                  <a:cubicBezTo>
                    <a:pt x="1" y="2"/>
                    <a:pt x="1" y="4"/>
                    <a:pt x="1" y="6"/>
                  </a:cubicBezTo>
                  <a:cubicBezTo>
                    <a:pt x="1" y="215"/>
                    <a:pt x="1" y="215"/>
                    <a:pt x="1" y="215"/>
                  </a:cubicBezTo>
                  <a:cubicBezTo>
                    <a:pt x="1" y="244"/>
                    <a:pt x="24" y="258"/>
                    <a:pt x="52" y="247"/>
                  </a:cubicBezTo>
                  <a:cubicBezTo>
                    <a:pt x="52" y="247"/>
                    <a:pt x="97" y="227"/>
                    <a:pt x="120" y="227"/>
                  </a:cubicBezTo>
                  <a:cubicBezTo>
                    <a:pt x="163" y="227"/>
                    <a:pt x="199" y="262"/>
                    <a:pt x="199" y="304"/>
                  </a:cubicBezTo>
                  <a:cubicBezTo>
                    <a:pt x="199" y="347"/>
                    <a:pt x="163" y="381"/>
                    <a:pt x="120" y="381"/>
                  </a:cubicBezTo>
                  <a:cubicBezTo>
                    <a:pt x="97" y="381"/>
                    <a:pt x="52" y="362"/>
                    <a:pt x="52" y="362"/>
                  </a:cubicBezTo>
                  <a:cubicBezTo>
                    <a:pt x="24" y="350"/>
                    <a:pt x="1" y="364"/>
                    <a:pt x="1" y="394"/>
                  </a:cubicBezTo>
                  <a:cubicBezTo>
                    <a:pt x="1" y="602"/>
                    <a:pt x="1" y="602"/>
                    <a:pt x="1" y="602"/>
                  </a:cubicBezTo>
                  <a:cubicBezTo>
                    <a:pt x="1" y="606"/>
                    <a:pt x="1" y="610"/>
                    <a:pt x="0" y="613"/>
                  </a:cubicBezTo>
                  <a:cubicBezTo>
                    <a:pt x="0" y="655"/>
                    <a:pt x="0" y="655"/>
                    <a:pt x="0" y="655"/>
                  </a:cubicBezTo>
                  <a:cubicBezTo>
                    <a:pt x="55" y="655"/>
                    <a:pt x="55" y="655"/>
                    <a:pt x="55" y="655"/>
                  </a:cubicBezTo>
                  <a:cubicBezTo>
                    <a:pt x="270" y="655"/>
                    <a:pt x="270" y="655"/>
                    <a:pt x="270" y="655"/>
                  </a:cubicBezTo>
                  <a:cubicBezTo>
                    <a:pt x="300" y="655"/>
                    <a:pt x="315" y="633"/>
                    <a:pt x="303" y="607"/>
                  </a:cubicBezTo>
                  <a:cubicBezTo>
                    <a:pt x="303" y="607"/>
                    <a:pt x="283" y="563"/>
                    <a:pt x="283" y="541"/>
                  </a:cubicBezTo>
                  <a:cubicBezTo>
                    <a:pt x="283" y="498"/>
                    <a:pt x="319" y="464"/>
                    <a:pt x="363" y="464"/>
                  </a:cubicBezTo>
                  <a:cubicBezTo>
                    <a:pt x="406" y="464"/>
                    <a:pt x="442" y="498"/>
                    <a:pt x="442" y="541"/>
                  </a:cubicBezTo>
                  <a:cubicBezTo>
                    <a:pt x="442" y="563"/>
                    <a:pt x="422" y="607"/>
                    <a:pt x="422" y="607"/>
                  </a:cubicBezTo>
                  <a:cubicBezTo>
                    <a:pt x="410" y="633"/>
                    <a:pt x="425" y="655"/>
                    <a:pt x="455" y="655"/>
                  </a:cubicBezTo>
                  <a:cubicBezTo>
                    <a:pt x="670" y="655"/>
                    <a:pt x="670" y="655"/>
                    <a:pt x="670" y="655"/>
                  </a:cubicBezTo>
                  <a:cubicBezTo>
                    <a:pt x="725" y="655"/>
                    <a:pt x="725" y="655"/>
                    <a:pt x="725" y="655"/>
                  </a:cubicBezTo>
                  <a:cubicBezTo>
                    <a:pt x="725" y="602"/>
                    <a:pt x="725" y="602"/>
                    <a:pt x="725" y="602"/>
                  </a:cubicBezTo>
                  <a:cubicBezTo>
                    <a:pt x="725" y="394"/>
                    <a:pt x="725" y="394"/>
                    <a:pt x="725" y="394"/>
                  </a:cubicBezTo>
                  <a:cubicBezTo>
                    <a:pt x="725" y="364"/>
                    <a:pt x="748" y="350"/>
                    <a:pt x="775" y="362"/>
                  </a:cubicBezTo>
                  <a:cubicBezTo>
                    <a:pt x="775" y="362"/>
                    <a:pt x="821" y="381"/>
                    <a:pt x="844" y="381"/>
                  </a:cubicBezTo>
                  <a:cubicBezTo>
                    <a:pt x="887" y="381"/>
                    <a:pt x="923" y="347"/>
                    <a:pt x="923" y="304"/>
                  </a:cubicBezTo>
                  <a:cubicBezTo>
                    <a:pt x="923" y="262"/>
                    <a:pt x="887" y="227"/>
                    <a:pt x="844" y="227"/>
                  </a:cubicBezTo>
                  <a:cubicBezTo>
                    <a:pt x="821" y="227"/>
                    <a:pt x="775" y="247"/>
                    <a:pt x="775" y="247"/>
                  </a:cubicBezTo>
                  <a:cubicBezTo>
                    <a:pt x="748" y="258"/>
                    <a:pt x="725" y="244"/>
                    <a:pt x="725" y="215"/>
                  </a:cubicBezTo>
                  <a:cubicBezTo>
                    <a:pt x="725" y="6"/>
                    <a:pt x="725" y="6"/>
                    <a:pt x="725" y="6"/>
                  </a:cubicBezTo>
                  <a:cubicBezTo>
                    <a:pt x="725" y="0"/>
                    <a:pt x="725" y="0"/>
                    <a:pt x="725" y="0"/>
                  </a:cubicBezTo>
                  <a:lnTo>
                    <a:pt x="1"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0" name="Group 30"/>
          <p:cNvGrpSpPr/>
          <p:nvPr/>
        </p:nvGrpSpPr>
        <p:grpSpPr>
          <a:xfrm>
            <a:off x="6239256" y="2201509"/>
            <a:ext cx="427086" cy="359908"/>
            <a:chOff x="6239256" y="2201509"/>
            <a:chExt cx="427086" cy="359908"/>
          </a:xfrm>
        </p:grpSpPr>
        <p:sp>
          <p:nvSpPr>
            <p:cNvPr id="31" name="Freeform 31"/>
            <p:cNvSpPr/>
            <p:nvPr/>
          </p:nvSpPr>
          <p:spPr>
            <a:xfrm>
              <a:off x="6239256" y="2260153"/>
              <a:ext cx="282854" cy="190073"/>
            </a:xfrm>
            <a:custGeom>
              <a:rect l="l" t="t" r="r" b="b"/>
              <a:pathLst>
                <a:path w="594" h="399">
                  <a:moveTo>
                    <a:pt x="594" y="0"/>
                  </a:moveTo>
                  <a:lnTo>
                    <a:pt x="0" y="82"/>
                  </a:lnTo>
                  <a:lnTo>
                    <a:pt x="59" y="399"/>
                  </a:lnTo>
                  <a:lnTo>
                    <a:pt x="454" y="399"/>
                  </a:lnTo>
                  <a:lnTo>
                    <a:pt x="594"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Freeform 32"/>
            <p:cNvSpPr/>
            <p:nvPr/>
          </p:nvSpPr>
          <p:spPr>
            <a:xfrm>
              <a:off x="6272053" y="2201509"/>
              <a:ext cx="394289" cy="291389"/>
            </a:xfrm>
            <a:custGeom>
              <a:rect l="l" t="t" r="r" b="b"/>
              <a:pathLst>
                <a:path w="350" h="259">
                  <a:moveTo>
                    <a:pt x="339" y="0"/>
                  </a:moveTo>
                  <a:cubicBezTo>
                    <a:pt x="271" y="0"/>
                    <a:pt x="271" y="0"/>
                    <a:pt x="271" y="0"/>
                  </a:cubicBezTo>
                  <a:cubicBezTo>
                    <a:pt x="271" y="0"/>
                    <a:pt x="271" y="0"/>
                    <a:pt x="271" y="0"/>
                  </a:cubicBezTo>
                  <a:cubicBezTo>
                    <a:pt x="270" y="0"/>
                    <a:pt x="269" y="1"/>
                    <a:pt x="269" y="1"/>
                  </a:cubicBezTo>
                  <a:cubicBezTo>
                    <a:pt x="268" y="1"/>
                    <a:pt x="267" y="1"/>
                    <a:pt x="267" y="1"/>
                  </a:cubicBezTo>
                  <a:cubicBezTo>
                    <a:pt x="266" y="1"/>
                    <a:pt x="266" y="2"/>
                    <a:pt x="265" y="2"/>
                  </a:cubicBezTo>
                  <a:cubicBezTo>
                    <a:pt x="265" y="3"/>
                    <a:pt x="264" y="3"/>
                    <a:pt x="264" y="3"/>
                  </a:cubicBezTo>
                  <a:cubicBezTo>
                    <a:pt x="263" y="4"/>
                    <a:pt x="263" y="4"/>
                    <a:pt x="263" y="5"/>
                  </a:cubicBezTo>
                  <a:cubicBezTo>
                    <a:pt x="262" y="6"/>
                    <a:pt x="262" y="6"/>
                    <a:pt x="261" y="7"/>
                  </a:cubicBezTo>
                  <a:cubicBezTo>
                    <a:pt x="261" y="7"/>
                    <a:pt x="261" y="7"/>
                    <a:pt x="261" y="7"/>
                  </a:cubicBezTo>
                  <a:cubicBezTo>
                    <a:pt x="176" y="238"/>
                    <a:pt x="176" y="238"/>
                    <a:pt x="176" y="238"/>
                  </a:cubicBezTo>
                  <a:cubicBezTo>
                    <a:pt x="10" y="238"/>
                    <a:pt x="10" y="238"/>
                    <a:pt x="10" y="238"/>
                  </a:cubicBezTo>
                  <a:cubicBezTo>
                    <a:pt x="4" y="238"/>
                    <a:pt x="0" y="243"/>
                    <a:pt x="0" y="248"/>
                  </a:cubicBezTo>
                  <a:cubicBezTo>
                    <a:pt x="0" y="254"/>
                    <a:pt x="4" y="259"/>
                    <a:pt x="10" y="259"/>
                  </a:cubicBezTo>
                  <a:cubicBezTo>
                    <a:pt x="184" y="259"/>
                    <a:pt x="184" y="259"/>
                    <a:pt x="184" y="259"/>
                  </a:cubicBezTo>
                  <a:cubicBezTo>
                    <a:pt x="185" y="259"/>
                    <a:pt x="186" y="259"/>
                    <a:pt x="187" y="258"/>
                  </a:cubicBezTo>
                  <a:cubicBezTo>
                    <a:pt x="188" y="258"/>
                    <a:pt x="188" y="258"/>
                    <a:pt x="188" y="258"/>
                  </a:cubicBezTo>
                  <a:cubicBezTo>
                    <a:pt x="189" y="257"/>
                    <a:pt x="190" y="257"/>
                    <a:pt x="191" y="256"/>
                  </a:cubicBezTo>
                  <a:cubicBezTo>
                    <a:pt x="191" y="256"/>
                    <a:pt x="191" y="256"/>
                    <a:pt x="191" y="255"/>
                  </a:cubicBezTo>
                  <a:cubicBezTo>
                    <a:pt x="192" y="255"/>
                    <a:pt x="193" y="254"/>
                    <a:pt x="193" y="253"/>
                  </a:cubicBezTo>
                  <a:cubicBezTo>
                    <a:pt x="193" y="253"/>
                    <a:pt x="193" y="253"/>
                    <a:pt x="194" y="252"/>
                  </a:cubicBezTo>
                  <a:cubicBezTo>
                    <a:pt x="194" y="252"/>
                    <a:pt x="194" y="252"/>
                    <a:pt x="194" y="252"/>
                  </a:cubicBezTo>
                  <a:cubicBezTo>
                    <a:pt x="279" y="21"/>
                    <a:pt x="279" y="21"/>
                    <a:pt x="279" y="21"/>
                  </a:cubicBezTo>
                  <a:cubicBezTo>
                    <a:pt x="339" y="21"/>
                    <a:pt x="339" y="21"/>
                    <a:pt x="339" y="21"/>
                  </a:cubicBezTo>
                  <a:cubicBezTo>
                    <a:pt x="345" y="21"/>
                    <a:pt x="350" y="17"/>
                    <a:pt x="350" y="11"/>
                  </a:cubicBezTo>
                  <a:cubicBezTo>
                    <a:pt x="350" y="5"/>
                    <a:pt x="345" y="0"/>
                    <a:pt x="339"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285342" y="2507650"/>
              <a:ext cx="54254" cy="53767"/>
            </a:xfrm>
            <a:prstGeom prst="ellipse">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427379" y="2507650"/>
              <a:ext cx="54254" cy="53767"/>
            </a:xfrm>
            <a:prstGeom prst="ellipse">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5" name="Group 35"/>
          <p:cNvGrpSpPr/>
          <p:nvPr/>
        </p:nvGrpSpPr>
        <p:grpSpPr>
          <a:xfrm>
            <a:off x="454963" y="93878"/>
            <a:ext cx="10641129" cy="914400"/>
            <a:chOff x="454963" y="93878"/>
            <a:chExt cx="10641129" cy="914400"/>
          </a:xfrm>
        </p:grpSpPr>
        <p:sp>
          <p:nvSpPr>
            <p:cNvPr id="36" name="AutoShape 3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AutoShape 4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AutoShape 5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AutoShape 5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AutoShape 5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3" name="AutoShape 5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AutoShape 5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AutoShape 5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TextBox 5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并发症预防与处理</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439506" y="5227774"/>
            <a:ext cx="7312987" cy="729897"/>
          </a:xfrm>
          <a:prstGeom prst="rect">
            <a:avLst/>
          </a:prstGeom>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defRPr/>
            </a:pPr>
            <a:r>
              <a:rPr lang="en-US" sz="3075" b="1">
                <a:solidFill>
                  <a:schemeClr val="accent1">
                    <a:alpha val="100000"/>
                  </a:schemeClr>
                </a:solidFill>
                <a:latin typeface="Microsoft Yahei"/>
                <a:ea typeface="Microsoft Yahei"/>
                <a:cs typeface="Microsoft Yahei"/>
              </a:rPr>
              <a:t>新生儿咽下综合征护理案例分享</a:t>
            </a:r>
            <a:endParaRPr lang="en-US" sz="1100"/>
          </a:p>
        </p:txBody>
      </p:sp>
      <p:sp>
        <p:nvSpPr>
          <p:cNvPr id="3" name="AutoShape 3"/>
          <p:cNvSpPr/>
          <p:nvPr/>
        </p:nvSpPr>
        <p:spPr>
          <a:xfrm>
            <a:off x="4954829" y="2485096"/>
            <a:ext cx="2082658" cy="1318935"/>
          </a:xfrm>
          <a:prstGeom prst="rect">
            <a:avLst/>
          </a:prstGeom>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3825" b="1">
                <a:solidFill>
                  <a:schemeClr val="accent1">
                    <a:alpha val="100000"/>
                  </a:schemeClr>
                </a:solidFill>
                <a:latin typeface="Microsoft Yahei"/>
                <a:ea typeface="Microsoft Yahei"/>
                <a:cs typeface="Microsoft Yahei"/>
              </a:rPr>
              <a:t>03</a:t>
            </a:r>
            <a:endParaRPr lang="en-US" sz="1100"/>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https://d.book118.com/688111053110006023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6F0"/>
      </a:lt1>
      <a:dk2>
        <a:srgbClr val="380E00"/>
      </a:dk2>
      <a:lt2>
        <a:srgbClr val="FFFFFF"/>
      </a:lt2>
      <a:accent1>
        <a:srgbClr val="EB554D"/>
      </a:accent1>
      <a:accent2>
        <a:srgbClr val="F35735"/>
      </a:accent2>
      <a:accent3>
        <a:srgbClr val="CB3600"/>
      </a:accent3>
      <a:accent4>
        <a:srgbClr val="F25E96"/>
      </a:accent4>
      <a:accent5>
        <a:srgbClr val="FF7185"/>
      </a:accent5>
      <a:accent6>
        <a:srgbClr val="F6C462"/>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73</Paragraphs>
  <Slides>13</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13</vt:i4>
      </vt:variant>
    </vt:vector>
  </HeadingPairs>
  <TitlesOfParts>
    <vt:vector baseType="lpstr" size="18">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2024-08-30T10:44:54.044</cp:lastPrinted>
  <dcterms:created xsi:type="dcterms:W3CDTF">2024-08-30T02:44:54Z</dcterms:created>
  <dcterms:modified xsi:type="dcterms:W3CDTF">2024-08-30T02:44:55Z</dcterms:modified>
</cp:coreProperties>
</file>