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GMMKFF+MS-UIGothic"/>
      <p:regular r:id="rId18"/>
    </p:embeddedFont>
    <p:embeddedFont>
      <p:font typeface="IQRCJQ+NCCNMQ+ArialMT"/>
      <p:regular r:id="rId19"/>
    </p:embeddedFont>
    <p:embeddedFont>
      <p:font typeface="ETAAVC+DRIBTA+MicrosoftYaHei"/>
      <p:regular r:id="rId20"/>
    </p:embeddedFont>
    <p:embeddedFont>
      <p:font typeface="OIPRDT+FEEVLE+MicrosoftYaHei-Bold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2C0EE-517B-4F12-A92C-FFB62C0F68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E42C9-B53F-4F27-9C47-1D4FA137F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CA31A7-D205-4CAD-84B3-E7E375ADAB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5C0E09-A68F-4C85-B896-424CABAE42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C31F4E-28B5-4BF9-AE10-0AB168138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05290F-782D-472A-9301-F2E59A863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ABE924-90A0-4DA8-8468-B4A1E496D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F163EE-7CE2-469E-9F39-C13203927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B533AA-7BCF-4DF4-8D34-98B15C469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91F25F-1CC9-448F-8C6D-7C4C2C5B34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67AA6B-04B8-4A8C-B79A-D5ADB488BB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1400103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3294" y="1318414"/>
            <a:ext cx="6893033" cy="2581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GMMKFF+MS-UIGothic"/>
                <a:cs typeface="GMMKFF+MS-UIGothic"/>
              </a:rPr>
              <a:t>商家</a:t>
            </a: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联</a:t>
            </a:r>
            <a:r>
              <a:rPr sz="5150" spc="23">
                <a:solidFill>
                  <a:srgbClr val="FF960E"/>
                </a:solidFill>
                <a:latin typeface="GMMKFF+MS-UIGothic"/>
                <a:cs typeface="GMMKFF+MS-UIGothic"/>
              </a:rPr>
              <a:t>盟活</a:t>
            </a: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5150" spc="25">
                <a:solidFill>
                  <a:srgbClr val="FF960E"/>
                </a:solidFill>
                <a:latin typeface="GMMKFF+MS-UIGothic"/>
                <a:cs typeface="GMMKFF+MS-UIGothic"/>
              </a:rPr>
              <a:t>促</a:t>
            </a: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销</a:t>
            </a:r>
            <a:r>
              <a:rPr sz="515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</a:p>
          <a:p>
            <a:pPr marL="0" marR="0">
              <a:lnSpc>
                <a:spcPts val="5150"/>
              </a:lnSpc>
              <a:spcBef>
                <a:spcPts val="2300"/>
              </a:spcBef>
              <a:spcAft>
                <a:spcPct val="0"/>
              </a:spcAft>
            </a:pPr>
            <a:r>
              <a:rPr sz="5150" spc="25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5150" spc="25">
                <a:solidFill>
                  <a:srgbClr val="FF960E"/>
                </a:solidFill>
                <a:latin typeface="GMMKFF+MS-UIGothic"/>
                <a:cs typeface="GMMKFF+MS-UIGothic"/>
              </a:rPr>
              <a:t>方案</a:t>
            </a:r>
            <a:r>
              <a:rPr sz="5150" spc="20">
                <a:solidFill>
                  <a:srgbClr val="FF960E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FF960E"/>
                </a:solidFill>
                <a:latin typeface="GMMKFF+MS-UIGothic"/>
                <a:cs typeface="GMMKFF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IQRCJQ+NCCNMQ+ArialMT"/>
                <a:cs typeface="IQRCJQ+NCCNMQ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ETAAVC+DRIBTA+MicrosoftYaHei"/>
                <a:cs typeface="ETAAVC+DRIBTA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276625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IQRCJQ+NCCNMQ+ArialMT"/>
                <a:cs typeface="IQRCJQ+NCCNMQ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策划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46470" y="331489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IQRCJQ+NCCNMQ+ArialMT"/>
                <a:cs typeface="IQRCJQ+NCCNMQ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内容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GMMKFF+MS-UIGothic"/>
                <a:cs typeface="GMMKFF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46470" y="3863530"/>
            <a:ext cx="3404620" cy="133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IQRCJQ+NCCNMQ+ArialMT"/>
                <a:cs typeface="IQRCJQ+NCCNMQ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动执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行与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监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控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FF960E"/>
                </a:solidFill>
                <a:latin typeface="IQRCJQ+NCCNMQ+ArialMT"/>
                <a:cs typeface="IQRCJQ+NCCNMQ+ArialMT"/>
              </a:rPr>
              <a:t>•</a:t>
            </a:r>
            <a:r>
              <a:rPr sz="2450" spc="128">
                <a:solidFill>
                  <a:srgbClr val="FF960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效果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评</a:t>
            </a:r>
            <a:r>
              <a:rPr sz="2400">
                <a:solidFill>
                  <a:srgbClr val="FF960E"/>
                </a:solidFill>
                <a:latin typeface="GMMKFF+MS-UIGothic"/>
                <a:cs typeface="GMMKFF+MS-UIGothic"/>
              </a:rPr>
              <a:t>估与</a:t>
            </a:r>
            <a:r>
              <a:rPr sz="2400">
                <a:solidFill>
                  <a:srgbClr val="FF960E"/>
                </a:solidFill>
                <a:latin typeface="SimSun"/>
                <a:cs typeface="SimSun"/>
              </a:rPr>
              <a:t>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OIPRDT+FEEVLE+MicrosoftYaHei-Bold"/>
                <a:cs typeface="OIPRDT+FEEVLE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3187420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GMMKFF+MS-UIGothic"/>
                <a:cs typeface="GMMKFF+MS-UIGothic"/>
              </a:rPr>
              <a:t>活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动</a:t>
            </a:r>
            <a:r>
              <a:rPr sz="4550" spc="23">
                <a:solidFill>
                  <a:srgbClr val="351E00"/>
                </a:solidFill>
                <a:latin typeface="GMMKFF+MS-UIGothic"/>
                <a:cs typeface="GMMKFF+MS-UIGothic"/>
              </a:rPr>
              <a:t>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商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业环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境分析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IPRDT+FEEVLE+MicrosoftYaHei-Bold"/>
                <a:cs typeface="OIPRDT+FEEVLE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IPRDT+FEEVLE+MicrosoftYaHei-Bold"/>
                <a:cs typeface="OIPRDT+FEEVLE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OIPRDT+FEEVLE+MicrosoftYaHei-Bold"/>
                <a:cs typeface="OIPRDT+FEEVLE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92100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GMMKFF+MS-UIGothic"/>
                <a:cs typeface="GMMKFF+MS-UIGothic"/>
              </a:rPr>
              <a:t>市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场竞</a:t>
            </a:r>
            <a:r>
              <a:rPr sz="2000" spc="25">
                <a:solidFill>
                  <a:srgbClr val="FF960E"/>
                </a:solidFill>
                <a:latin typeface="GMMKFF+MS-UIGothic"/>
                <a:cs typeface="GMMKFF+MS-UIGothic"/>
              </a:rPr>
              <a:t>争情况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960E"/>
                </a:solidFill>
                <a:latin typeface="GMMKFF+MS-UIGothic"/>
                <a:cs typeface="GMMKFF+MS-UIGothic"/>
              </a:rPr>
              <a:t>消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费</a:t>
            </a:r>
            <a:r>
              <a:rPr sz="2000" spc="25">
                <a:solidFill>
                  <a:srgbClr val="FF960E"/>
                </a:solidFill>
                <a:latin typeface="GMMKFF+MS-UIGothic"/>
                <a:cs typeface="GMMKFF+MS-UIGothic"/>
              </a:rPr>
              <a:t>者需求</a:t>
            </a:r>
            <a:r>
              <a:rPr sz="2000" spc="23">
                <a:solidFill>
                  <a:srgbClr val="FF960E"/>
                </a:solidFill>
                <a:latin typeface="SimSun"/>
                <a:cs typeface="SimSun"/>
              </a:rPr>
              <a:t>变</a:t>
            </a:r>
            <a:r>
              <a:rPr sz="2000">
                <a:solidFill>
                  <a:srgbClr val="FF960E"/>
                </a:solidFill>
                <a:latin typeface="GMMKFF+MS-UIGothic"/>
                <a:cs typeface="GMMKFF+MS-UIGothic"/>
              </a:rPr>
              <a:t>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960E"/>
                </a:solidFill>
                <a:latin typeface="GMMKFF+MS-UIGothic"/>
                <a:cs typeface="GMMKFF+MS-UIGothic"/>
              </a:rPr>
              <a:t>科技</a:t>
            </a:r>
            <a:r>
              <a:rPr sz="2000" spc="25">
                <a:solidFill>
                  <a:srgbClr val="FF960E"/>
                </a:solidFill>
                <a:latin typeface="SimSun"/>
                <a:cs typeface="SimSun"/>
              </a:rPr>
              <a:t>发</a:t>
            </a:r>
            <a:r>
              <a:rPr sz="2000" spc="25">
                <a:solidFill>
                  <a:srgbClr val="FF960E"/>
                </a:solidFill>
                <a:latin typeface="GMMKFF+MS-UIGothic"/>
                <a:cs typeface="GMMKFF+MS-UIGothic"/>
              </a:rPr>
              <a:t>展影响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联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盟目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与定位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43694" y="2004055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明确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联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盟的目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44025" y="414781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联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盟成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员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定位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促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销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的目的和意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57375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TAAVC+DRIBTA+MicrosoftYaHei"/>
                <a:cs typeface="ETAAVC+DRIBTA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517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TAAVC+DRIBTA+MicrosoftYaHei"/>
                <a:cs typeface="ETAAVC+DRIBTA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TAAVC+DRIBTA+MicrosoftYaHei"/>
                <a:cs typeface="ETAAVC+DRIBTA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92030" y="360090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ETAAVC+DRIBTA+MicrosoftYaHei"/>
                <a:cs typeface="ETAAVC+DRIBTA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76705" y="4788530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提升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销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售</a:t>
            </a:r>
            <a:r>
              <a:rPr sz="1550">
                <a:solidFill>
                  <a:srgbClr val="FF960E"/>
                </a:solidFill>
                <a:latin typeface="SimSun"/>
                <a:cs typeface="SimSun"/>
              </a:rPr>
              <a:t>额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83050" y="4788530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增加品牌知名度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28130" y="4788530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建立良好客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户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关系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534525" y="4788530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推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行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业发</a:t>
            </a:r>
            <a:r>
              <a:rPr sz="1550">
                <a:solidFill>
                  <a:srgbClr val="FF960E"/>
                </a:solidFill>
                <a:latin typeface="GMMKFF+MS-UIGothic"/>
                <a:cs typeface="GMMKFF+MS-UIGothic"/>
              </a:rPr>
              <a:t>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OIPRDT+FEEVLE+MicrosoftYaHei-Bold"/>
                <a:cs typeface="OIPRDT+FEEVLE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3187420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GMMKFF+MS-UIGothic"/>
                <a:cs typeface="GMMKFF+MS-UIGothic"/>
              </a:rPr>
              <a:t>活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动</a:t>
            </a:r>
            <a:r>
              <a:rPr sz="4550" spc="23">
                <a:solidFill>
                  <a:srgbClr val="351E00"/>
                </a:solidFill>
                <a:latin typeface="GMMKFF+MS-UIGothic"/>
                <a:cs typeface="GMMKFF+MS-UIGothic"/>
              </a:rPr>
              <a:t>策划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题设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主</a:t>
            </a:r>
            <a:r>
              <a:rPr sz="1550" spc="25">
                <a:solidFill>
                  <a:srgbClr val="FF960E"/>
                </a:solidFill>
                <a:latin typeface="SimSun"/>
                <a:cs typeface="SimSun"/>
              </a:rPr>
              <a:t>题</a:t>
            </a:r>
            <a:r>
              <a:rPr sz="1550" spc="25">
                <a:solidFill>
                  <a:srgbClr val="FF960E"/>
                </a:solidFill>
                <a:latin typeface="GMMKFF+MS-UIGothic"/>
                <a:cs typeface="GMMKFF+MS-UIGothic"/>
              </a:rPr>
              <a:t>名称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GMMKFF+MS-UIGothic"/>
                <a:cs typeface="GMMKFF+MS-UIGothic"/>
              </a:rPr>
              <a:t>主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550" spc="25">
                <a:solidFill>
                  <a:srgbClr val="FFFFFF"/>
                </a:solidFill>
                <a:latin typeface="GMMKFF+MS-UIGothic"/>
                <a:cs typeface="GMMKFF+MS-UIGothic"/>
              </a:rPr>
              <a:t>背景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动设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定一个与商家和商品相关的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背景，有助于提升活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的吸引力和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认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知度。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参与商家与商品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选择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GMMKFF+MS-UIGothic"/>
                <a:cs typeface="GMMKFF+MS-UIGothic"/>
              </a:rPr>
              <a:t>商家</a:t>
            </a:r>
            <a:r>
              <a:rPr sz="2300" spc="25">
                <a:solidFill>
                  <a:srgbClr val="FF960E"/>
                </a:solidFill>
                <a:latin typeface="SimSun"/>
                <a:cs typeface="SimSun"/>
              </a:rPr>
              <a:t>筛选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960E"/>
                </a:solidFill>
                <a:latin typeface="GMMKFF+MS-UIGothic"/>
                <a:cs typeface="GMMKFF+MS-UIGothic"/>
              </a:rPr>
              <a:t>商品挑</a:t>
            </a:r>
            <a:r>
              <a:rPr sz="2300">
                <a:solidFill>
                  <a:srgbClr val="FF960E"/>
                </a:solidFill>
                <a:latin typeface="SimSun"/>
                <a:cs typeface="SimSun"/>
              </a:rPr>
              <a:t> 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动时间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与地点安排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85559" y="1691163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000" spc="15">
                <a:solidFill>
                  <a:srgbClr val="FF960E"/>
                </a:solidFill>
                <a:latin typeface="SimSun"/>
                <a:cs typeface="SimSun"/>
              </a:rPr>
              <a:t>动时间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85559" y="4208938"/>
            <a:ext cx="140284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4">
                <a:solidFill>
                  <a:srgbClr val="FF960E"/>
                </a:solidFill>
                <a:latin typeface="GMMKFF+MS-UIGothic"/>
                <a:cs typeface="GMMKFF+MS-UIGothic"/>
              </a:rPr>
              <a:t>活</a:t>
            </a:r>
            <a:r>
              <a:rPr sz="2000" spc="15">
                <a:solidFill>
                  <a:srgbClr val="FF960E"/>
                </a:solidFill>
                <a:latin typeface="SimSun"/>
                <a:cs typeface="SimSun"/>
              </a:rPr>
              <a:t>动</a:t>
            </a:r>
            <a:r>
              <a:rPr sz="2000" spc="15">
                <a:solidFill>
                  <a:srgbClr val="FF960E"/>
                </a:solidFill>
                <a:latin typeface="GMMKFF+MS-UIGothic"/>
                <a:cs typeface="GMMKFF+MS-UIGothic"/>
              </a:rPr>
              <a:t>地点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宣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传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策略制定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GMMKFF+MS-UIGothic"/>
                <a:cs typeface="GMMKFF+MS-UIGothic"/>
              </a:rPr>
              <a:t>宣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2300" spc="25">
                <a:solidFill>
                  <a:srgbClr val="FFFFFF"/>
                </a:solidFill>
                <a:latin typeface="GMMKFF+MS-UIGothic"/>
                <a:cs typeface="GMMKFF+MS-UIGothic"/>
              </a:rPr>
              <a:t>渠道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63591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利用多种宣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渠道，如社交媒体、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户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外广告、媒体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道等，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扩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大活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的知名度和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8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影响力。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GMMKFF+MS-UIGothic"/>
                <a:cs typeface="GMMKFF+MS-UIGothic"/>
              </a:rPr>
              <a:t>宣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2300" spc="25">
                <a:solidFill>
                  <a:srgbClr val="FFFFFF"/>
                </a:solidFill>
                <a:latin typeface="GMMKFF+MS-UIGothic"/>
                <a:cs typeface="GMMKFF+MS-UIGothic"/>
              </a:rPr>
              <a:t>内容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6635918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设计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有吸引力的宣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传语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、海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报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视频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等宣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素材，突出活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题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、亮点和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优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惠信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息，激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消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费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者的参与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热</a:t>
            </a:r>
            <a:r>
              <a:rPr sz="1350">
                <a:solidFill>
                  <a:srgbClr val="FFFFFF"/>
                </a:solidFill>
                <a:latin typeface="GMMKFF+MS-UIGothic"/>
                <a:cs typeface="GMMKFF+MS-UIGothic"/>
              </a:rPr>
              <a:t>情。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5334" y="-4300"/>
            <a:ext cx="6120100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643500"/>
                </a:solidFill>
                <a:latin typeface="OIPRDT+FEEVLE+MicrosoftYaHei-Bold"/>
                <a:cs typeface="OIPRDT+FEEVLE+MicrosoftYaHei-Bold"/>
              </a:rPr>
              <a:t>CHAPTER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0695" y="3088239"/>
            <a:ext cx="3187420" cy="144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50"/>
              </a:lnSpc>
              <a:spcBef>
                <a:spcPct val="0"/>
              </a:spcBef>
              <a:spcAft>
                <a:spcPct val="0"/>
              </a:spcAft>
            </a:pPr>
            <a:r>
              <a:rPr sz="4550" spc="23">
                <a:solidFill>
                  <a:srgbClr val="351E00"/>
                </a:solidFill>
                <a:latin typeface="GMMKFF+MS-UIGothic"/>
                <a:cs typeface="GMMKFF+MS-UIGothic"/>
              </a:rPr>
              <a:t>活</a:t>
            </a:r>
            <a:r>
              <a:rPr sz="4550" spc="27">
                <a:solidFill>
                  <a:srgbClr val="351E00"/>
                </a:solidFill>
                <a:latin typeface="SimSun"/>
                <a:cs typeface="SimSun"/>
              </a:rPr>
              <a:t>动</a:t>
            </a:r>
            <a:r>
              <a:rPr sz="4550" spc="23">
                <a:solidFill>
                  <a:srgbClr val="351E00"/>
                </a:solidFill>
                <a:latin typeface="GMMKFF+MS-UIGothic"/>
                <a:cs typeface="GMMKFF+MS-UIGothic"/>
              </a:rPr>
              <a:t>内容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商品促</a:t>
            </a:r>
            <a:r>
              <a:rPr sz="3000">
                <a:solidFill>
                  <a:srgbClr val="FF960E"/>
                </a:solidFill>
                <a:latin typeface="SimSun"/>
                <a:cs typeface="SimSun"/>
              </a:rPr>
              <a:t>销</a:t>
            </a:r>
            <a:r>
              <a:rPr sz="3000">
                <a:solidFill>
                  <a:srgbClr val="FF960E"/>
                </a:solidFill>
                <a:latin typeface="GMMKFF+MS-UIGothic"/>
                <a:cs typeface="GMMKFF+MS-UIGothic"/>
              </a:rPr>
              <a:t>方式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5244" y="3720369"/>
            <a:ext cx="140665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FFF"/>
                </a:solidFill>
                <a:latin typeface="GMMKFF+MS-UIGothic"/>
                <a:cs typeface="GMMKFF+MS-UIGothic"/>
              </a:rPr>
              <a:t>打折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销</a:t>
            </a:r>
            <a:r>
              <a:rPr sz="2000">
                <a:solidFill>
                  <a:srgbClr val="FFFFFF"/>
                </a:solidFill>
                <a:latin typeface="GMMKFF+MS-UIGothic"/>
                <a:cs typeface="GMMKFF+MS-UIGothic"/>
              </a:rPr>
              <a:t>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48150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GMMKFF+MS-UIGothic"/>
                <a:cs typeface="GMMKFF+MS-UIGothic"/>
              </a:rPr>
              <a:t>捆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绑销</a:t>
            </a:r>
            <a:r>
              <a:rPr sz="2000">
                <a:solidFill>
                  <a:srgbClr val="FFFFFF"/>
                </a:solidFill>
                <a:latin typeface="GMMKFF+MS-UIGothic"/>
                <a:cs typeface="GMMKFF+MS-UIGothic"/>
              </a:rPr>
              <a:t>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29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SimSun"/>
                <a:cs typeface="SimSun"/>
              </a:rPr>
              <a:t>赠</a:t>
            </a:r>
            <a:r>
              <a:rPr sz="2000" spc="25">
                <a:solidFill>
                  <a:srgbClr val="FFFFFF"/>
                </a:solidFill>
                <a:latin typeface="GMMKFF+MS-UIGothic"/>
                <a:cs typeface="GMMKFF+MS-UIGothic"/>
              </a:rPr>
              <a:t>品活</a:t>
            </a:r>
            <a:r>
              <a:rPr sz="2000">
                <a:solidFill>
                  <a:srgbClr val="FFFFFF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5044" y="372036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FFF"/>
                </a:solidFill>
                <a:latin typeface="GMMKFF+MS-UIGothic"/>
                <a:cs typeface="GMMKFF+MS-UIGothic"/>
              </a:rPr>
              <a:t>限</a:t>
            </a:r>
            <a:r>
              <a:rPr sz="2000" spc="25">
                <a:solidFill>
                  <a:srgbClr val="FFFFFF"/>
                </a:solidFill>
                <a:latin typeface="SimSun"/>
                <a:cs typeface="SimSun"/>
              </a:rPr>
              <a:t>时抢购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460" y="4839708"/>
            <a:ext cx="2126753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针对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不同商品，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定不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同的折扣率，吸引消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</a:p>
          <a:p>
            <a:pPr marL="5715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者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585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将多个商品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合在一起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销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售，以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优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惠的价格提</a:t>
            </a:r>
          </a:p>
          <a:p>
            <a:pPr marL="38100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供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消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费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者。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448165" y="4839708"/>
            <a:ext cx="219075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在特定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时间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段内提供超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低价格，增加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紧</a:t>
            </a:r>
          </a:p>
          <a:p>
            <a:pPr marL="666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迫感。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97015" y="5011158"/>
            <a:ext cx="2190750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特定商品可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得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赠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品，增加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购买</a:t>
            </a:r>
            <a:r>
              <a:rPr sz="1500">
                <a:solidFill>
                  <a:srgbClr val="FFFDFD"/>
                </a:solidFill>
                <a:latin typeface="GMMKFF+MS-UIGothic"/>
                <a:cs typeface="GMMKFF+MS-UIGothic"/>
              </a:rPr>
              <a:t>吸引力。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https://d.book118.com/688114001030006042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GMMKFF+MS-UIGothic</vt:lpstr>
      <vt:lpstr>SimSun</vt:lpstr>
      <vt:lpstr>IQRCJQ+NCCNMQ+ArialMT</vt:lpstr>
      <vt:lpstr>Times New Roman</vt:lpstr>
      <vt:lpstr>ETAAVC+DRIBTA+MicrosoftYaHei</vt:lpstr>
      <vt:lpstr>OIPRDT+FEEVLE+MicrosoftYaHei-Bold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2024-09-21T06:25:01.065</cp:lastPrinted>
  <dcterms:created xsi:type="dcterms:W3CDTF">2024-09-20T22:25:01Z</dcterms:created>
  <dcterms:modified xsi:type="dcterms:W3CDTF">2024-09-20T22:25:02Z</dcterms:modified>
</cp:coreProperties>
</file>