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.xml" ContentType="application/vnd.openxmlformats-officedocument.presentationml.slide+xml"/>
  <Override PartName="/ppt/slides/slide50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7" r:id="rId31"/>
    <p:sldId id="340" r:id="rId32"/>
    <p:sldId id="343" r:id="rId33"/>
    <p:sldId id="346" r:id="rId34"/>
    <p:sldId id="349" r:id="rId35"/>
    <p:sldId id="352" r:id="rId36"/>
    <p:sldId id="355" r:id="rId37"/>
    <p:sldId id="358" r:id="rId38"/>
    <p:sldId id="361" r:id="rId39"/>
    <p:sldId id="364" r:id="rId40"/>
    <p:sldId id="367" r:id="rId41"/>
    <p:sldId id="370" r:id="rId42"/>
    <p:sldId id="373" r:id="rId43"/>
    <p:sldId id="376" r:id="rId44"/>
    <p:sldId id="379" r:id="rId45"/>
    <p:sldId id="382" r:id="rId46"/>
    <p:sldId id="385" r:id="rId47"/>
    <p:sldId id="388" r:id="rId48"/>
    <p:sldId id="391" r:id="rId49"/>
    <p:sldId id="394" r:id="rId50"/>
    <p:sldId id="397" r:id="rId51"/>
    <p:sldId id="400" r:id="rId52"/>
    <p:sldId id="403" r:id="rId53"/>
    <p:sldId id="405" r:id="rId54"/>
  </p:sldIdLst>
  <p:sldSz cx="12192000" cy="6858000"/>
  <p:notesSz cx="6858000" cy="9144000"/>
  <p:custDataLst>
    <p:tags r:id="rId5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slide" Target="slides/slide28.xml" /><Relationship Id="rId33" Type="http://schemas.openxmlformats.org/officeDocument/2006/relationships/slide" Target="slides/slide29.xml" /><Relationship Id="rId34" Type="http://schemas.openxmlformats.org/officeDocument/2006/relationships/slide" Target="slides/slide30.xml" /><Relationship Id="rId35" Type="http://schemas.openxmlformats.org/officeDocument/2006/relationships/slide" Target="slides/slide31.xml" /><Relationship Id="rId36" Type="http://schemas.openxmlformats.org/officeDocument/2006/relationships/slide" Target="slides/slide32.xml" /><Relationship Id="rId37" Type="http://schemas.openxmlformats.org/officeDocument/2006/relationships/slide" Target="slides/slide33.xml" /><Relationship Id="rId38" Type="http://schemas.openxmlformats.org/officeDocument/2006/relationships/slide" Target="slides/slide34.xml" /><Relationship Id="rId39" Type="http://schemas.openxmlformats.org/officeDocument/2006/relationships/slide" Target="slides/slide35.xml" /><Relationship Id="rId4" Type="http://schemas.openxmlformats.org/officeDocument/2006/relationships/notesMaster" Target="notesMasters/notesMaster1.xml" /><Relationship Id="rId40" Type="http://schemas.openxmlformats.org/officeDocument/2006/relationships/slide" Target="slides/slide36.xml" /><Relationship Id="rId41" Type="http://schemas.openxmlformats.org/officeDocument/2006/relationships/slide" Target="slides/slide37.xml" /><Relationship Id="rId42" Type="http://schemas.openxmlformats.org/officeDocument/2006/relationships/slide" Target="slides/slide38.xml" /><Relationship Id="rId43" Type="http://schemas.openxmlformats.org/officeDocument/2006/relationships/slide" Target="slides/slide39.xml" /><Relationship Id="rId44" Type="http://schemas.openxmlformats.org/officeDocument/2006/relationships/slide" Target="slides/slide40.xml" /><Relationship Id="rId45" Type="http://schemas.openxmlformats.org/officeDocument/2006/relationships/slide" Target="slides/slide41.xml" /><Relationship Id="rId46" Type="http://schemas.openxmlformats.org/officeDocument/2006/relationships/slide" Target="slides/slide42.xml" /><Relationship Id="rId47" Type="http://schemas.openxmlformats.org/officeDocument/2006/relationships/slide" Target="slides/slide43.xml" /><Relationship Id="rId48" Type="http://schemas.openxmlformats.org/officeDocument/2006/relationships/slide" Target="slides/slide44.xml" /><Relationship Id="rId49" Type="http://schemas.openxmlformats.org/officeDocument/2006/relationships/slide" Target="slides/slide45.xml" /><Relationship Id="rId5" Type="http://schemas.openxmlformats.org/officeDocument/2006/relationships/slide" Target="slides/slide1.xml" /><Relationship Id="rId50" Type="http://schemas.openxmlformats.org/officeDocument/2006/relationships/slide" Target="slides/slide46.xml" /><Relationship Id="rId51" Type="http://schemas.openxmlformats.org/officeDocument/2006/relationships/slide" Target="slides/slide47.xml" /><Relationship Id="rId52" Type="http://schemas.openxmlformats.org/officeDocument/2006/relationships/slide" Target="slides/slide48.xml" /><Relationship Id="rId53" Type="http://schemas.openxmlformats.org/officeDocument/2006/relationships/slide" Target="slides/slide49.xml" /><Relationship Id="rId54" Type="http://schemas.openxmlformats.org/officeDocument/2006/relationships/slide" Target="slides/slide50.xml" /><Relationship Id="rId55" Type="http://schemas.openxmlformats.org/officeDocument/2006/relationships/tags" Target="tags/tag1.xml" /><Relationship Id="rId56" Type="http://schemas.openxmlformats.org/officeDocument/2006/relationships/presProps" Target="presProps.xml" /><Relationship Id="rId57" Type="http://schemas.openxmlformats.org/officeDocument/2006/relationships/viewProps" Target="viewProps.xml" /><Relationship Id="rId58" Type="http://schemas.openxmlformats.org/officeDocument/2006/relationships/theme" Target="theme/theme1.xml" /><Relationship Id="rId59" Type="http://schemas.openxmlformats.org/officeDocument/2006/relationships/tableStyles" Target="tableStyles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1C7DE74-659A-4DCF-A8F2-764018D108F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4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9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0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5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0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1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3" name="PlaceHolder 2"/>
          <p:cNvSpPr>
            <a:spLocks noGrp="1"/>
          </p:cNvSpPr>
          <p:nvPr>
            <p:ph type="body" idx="46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4" name="PlaceHolder 3"/>
          <p:cNvSpPr>
            <a:spLocks noGrp="1"/>
          </p:cNvSpPr>
          <p:nvPr>
            <p:ph type="sldNum" idx="45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6" name="PlaceHolder 2"/>
          <p:cNvSpPr>
            <a:spLocks noGrp="1"/>
          </p:cNvSpPr>
          <p:nvPr>
            <p:ph type="body" idx="47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7" name="PlaceHolder 3"/>
          <p:cNvSpPr>
            <a:spLocks noGrp="1"/>
          </p:cNvSpPr>
          <p:nvPr>
            <p:ph type="sldNum" idx="46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9" name="PlaceHolder 2"/>
          <p:cNvSpPr>
            <a:spLocks noGrp="1"/>
          </p:cNvSpPr>
          <p:nvPr>
            <p:ph type="body" idx="4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0" name="PlaceHolder 3"/>
          <p:cNvSpPr>
            <a:spLocks noGrp="1"/>
          </p:cNvSpPr>
          <p:nvPr>
            <p:ph type="sldNum" idx="4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2" name="PlaceHolder 2"/>
          <p:cNvSpPr>
            <a:spLocks noGrp="1"/>
          </p:cNvSpPr>
          <p:nvPr>
            <p:ph type="body" idx="4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3" name="PlaceHolder 3"/>
          <p:cNvSpPr>
            <a:spLocks noGrp="1"/>
          </p:cNvSpPr>
          <p:nvPr>
            <p:ph type="sldNum" idx="4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5" name="PlaceHolder 2"/>
          <p:cNvSpPr>
            <a:spLocks noGrp="1"/>
          </p:cNvSpPr>
          <p:nvPr>
            <p:ph type="body" idx="5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6" name="PlaceHolder 3"/>
          <p:cNvSpPr>
            <a:spLocks noGrp="1"/>
          </p:cNvSpPr>
          <p:nvPr>
            <p:ph type="sldNum" idx="4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8" name="PlaceHolder 2"/>
          <p:cNvSpPr>
            <a:spLocks noGrp="1"/>
          </p:cNvSpPr>
          <p:nvPr>
            <p:ph type="body" idx="5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9" name="PlaceHolder 3"/>
          <p:cNvSpPr>
            <a:spLocks noGrp="1"/>
          </p:cNvSpPr>
          <p:nvPr>
            <p:ph type="sldNum" idx="5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5DD3D-8194-44CA-8F0B-4EF02430C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D2A1D-56C4-45F7-955A-F3A66012A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11A79-352B-447D-9B03-D103CE044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7AD33-486A-40E8-91DE-ABAD8B3DC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D24D82-D5BA-4BAC-BA6C-8ED9DA29F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3FE8B5-DB9A-4E75-9EA6-58F533477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F8F0F0-8AB8-4D76-B25C-184B020AB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F4D25-6F16-462F-937E-3AC2466AD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9E82E6-D066-43DB-A59E-A09248D32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AB15B-6DE5-4090-B25B-2BAC4D98C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5BB62-601D-4E27-9F23-BF75B88B3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95EE742-9259-479A-A89B-2DFA1293B53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20EB3EF-C615-4799-99C2-0A44C18D021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8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8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3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3.jpeg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8.jpeg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3.jpeg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4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4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4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4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8.jpeg" /></Relationships>
</file>

<file path=ppt/slides/_rels/slide4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3.jpeg" /></Relationships>
</file>

<file path=ppt/slides/_rels/slide4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4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4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1403703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建筑风格的传承发展与现代演绎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 fontScale="75000"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建筑风格的历史演变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当代建筑风格的传承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建筑风格的未来发展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可持续建筑设计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全球建筑文化交流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未来建筑科技发展趋势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8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未来城市发展与建筑设计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9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建筑与自然环境的关系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10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10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当代建筑审美与文化认同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第十一章 全球建筑市场与商业影响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第十二章 建筑创新与技术突破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未来建筑设计趋势展望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建筑创新与可持续发展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第十五章 建筑设计的未来挑战与机遇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建筑风格的历史演变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古代建筑风格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古代建筑风格通常具有简洁、稳重的特点，建筑结构经典，材质原始，体现着当时社会文化和艺术水平。代表性建筑作品包括埃及金字塔、中国长城等，这些建筑不仅展现出当时的工程技术水平，也承载着历史文化记忆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宗教建筑的发展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修道院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大教堂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城堡和宫殿建筑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筑城堡用于防御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建宫殿展示财富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城堡设计独特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中世纪建筑风格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特点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尖顶尖窗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石头建筑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拱券结构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文艺复兴时期建筑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恢复古典建筑风格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特点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达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·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芬奇、米开朗基罗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文艺复兴建筑师及其作品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工业革命时期建筑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机器化生产增加建材多样性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工业革命对建筑风格的影响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钢结构、电梯的应用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工业革命时期的建筑技术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火车站、图书馆等建筑迅速兴起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公共建筑的发展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当代建筑风格的传承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现代主义建筑风格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现代主义建筑倡导简洁、功能主义的设计理念，注重几何形状和纯净的线条。代表性建筑师包括勒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·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柯布西耶、密斯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·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凡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·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德罗等，其作品如芝加哥联邦广场、巴塞罗那德国馆等，对当代建筑产生深远影响。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反传统建筑观念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超越固有概念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拒绝统一模式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追求创新与变革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当代社会要求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环保可持续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人性化设计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数字化智能化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后现代主义建筑风格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特点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打破传统设计规范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强调文化多元性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强调个性化风格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后现代主义建筑实践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The Shard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案例分析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生态可持续发展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建筑与环境的关系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城市化发展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当代建筑挑战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建筑风格的多元化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现代、后现代、未来主义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当代建筑多样性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复兴传统手工艺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建筑师解读传统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古典与现代融合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文化背景影响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建筑风格的创新与演绎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风格的传承与发展是一门综合性学科，需要设计师不断创新和思考。现代建筑不仅是对历史的延续，更是对未来的展望。当代建筑风格的多元化呈现出丰富多彩的设计理念，通过不同文化背景的交流与碰撞，建筑的发展方向也在不断演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建筑风格的未来发展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可持续建筑设计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可持续建筑指的是在建筑设计、建造和运营过程中尽可能减少对环境的负面影响的建筑方式。采用绿色建筑材料和技术，如可再生能源、节能设备等，是可持续建筑设计的重要组成部分。当代建筑师正在积极承担对环境的责任，致力于设计出更环保、可持续的建筑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智能建筑与科技应用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节能环保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智能建筑的特点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智能家居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建筑与人工智能的结合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智能化设备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科技对建筑设计的影响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建筑与科技领域的跨界合作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科技公司与建筑师合作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科技展示馆的建筑设计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创新设计对建筑风格的影响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独特设计风格的突破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革新性设计理念的引入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未来建筑风格的趋势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多元文化元素的融合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建筑风格的全新演绎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跨界合作与创新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艺术与建筑的融合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艺术家参与建筑设计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建筑作为艺术展示场所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未来建筑风格的趋势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设计理念的革新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未来建筑的颠覆性设计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多元文化交流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全球化对建筑风格的影响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社会需求与建筑创新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人类社会发展对建筑风格的启示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未来建筑风格的发展将受到多方面因素的影响，如技术、社会和文化等。建筑师需要不断创新与跨界合作，才能实现建筑风格的传承与发展，在未来的建筑设计中展现出更多可能性。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总结与展望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建筑风格的传承与发展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筑风格的传承与发展是建筑设计中的重要议题。历史建筑风格的影响深远，影响着现代建筑风格的延续与发展。未来建筑风格的发展方向将继续探索传统与创新的结合，注重人文关怀，打造更加多元化的建筑设计风格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建筑风格的延续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简洁、功能主义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现代主义建筑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几何形状、简约外观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现代派建筑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体验性、非对称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后现代主义建筑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智能建筑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数字化设计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自动化施工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文化融合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跨文化设计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传统与现代融合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地域特色表达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社会责任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公共空间设计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城市更新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社区参与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未来建筑风格的发展方向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可持续性发展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绿色建筑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环保材料使用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节能设计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建筑风格的多元化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复古风格、优雅设计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新古典主义建筑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混沌美、另类风格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后现代主义建筑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传统文化传承、民族特色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民族风格建筑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科幻设计、未来科技感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未来主义建筑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历史传统与创新融合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8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建筑设计深受历史传统与创新思维的影响，传统建筑风格在现代设计中得到创新演绎，不断融合新的元素与概念，保持建筑设计的时代性与活力。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建筑设计的人文关怀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0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关注人们的需求与生活品质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社会关怀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考虑建筑对环境的影响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环境关怀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尊重当地文化传统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文化关怀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保护与传承建筑遗产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历史关怀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05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4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第五章 可持续建筑设计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可持续建筑的理念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可持续建筑注重节能减排，通过采用绿色建筑标准与认证，以及应用环保建筑材料，实现建筑生态友好设计。这些举措不仅有利于保护环境，还能提高建筑的节能性和舒适性。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可持续建筑的理念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减少能源消耗，降低碳排放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节能减排的重要性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符合绿色建筑认证标准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绿色建筑的标准与认证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使用环保材料减少对环境的影响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环保建筑材料的应用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5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可持续建筑设计实践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可持续建筑设计实践包括案例分析、建筑能源利用与管理，以及生态环境规划与设计。通过实际案例的研究与应用，推动可持续建筑理念的落地。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可持续建筑设计实践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9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探索成功的可持续建筑案例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可持续建筑案例分析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优化能源利用，提高建筑效率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建筑能源利用与管理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注重生态环境保护与规划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生态环境规划与设计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8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可持续建筑的未来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可持续建筑的未来发展趋势包括技术创新、可再生能源在建筑中的应用，以及社会对可持续建筑的需求增长。通过不断探索与应用新技术，建设更加环保可持续的建筑环境。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可持续建筑的未来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2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引领未来建筑技术发展方向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可持续建筑技术发展趋势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推动可再生能源技术在建筑中的应用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可再生能源在建筑中的应用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满足日益增长的社会对环保建筑的需求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社会对可持续建筑的需求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06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6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全球建筑文化交流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建筑文化的全球化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跨越文化隔阂，如何融合不同建筑风格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跨文化建筑设计的挑战与机遇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国际化建筑设计趋势和影响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全球化时代的建筑理念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东西方建筑风格对比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道法自然，内敛含蓄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东方建筑的哲学思想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注重结构和功能性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西方建筑的理性主义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现代建筑如何融合各种文化元素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东西方建筑风格在当代建筑中的融合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当代艺术家与建筑师的合作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创意碰撞，创新设计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共同探索建筑与艺术的交叉点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艺术建筑作品的展示与交流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艺术建筑如何展示给公众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作品如何传递文化价值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艺术与建筑的结合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艺术对建筑风格的影响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艺术如何影响建筑设计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建筑如何体现艺术风格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建筑文化遗产保护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如何保护历史古迹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古老建筑的修缮与保护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现代建筑如何传承古老文化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当代建筑师对文化遗产的传承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建筑文化传承与发展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6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建筑文化的传承是保护历史遗产，同时也是开创未来的重要一环。在全球化的今天，东西方建筑风格的对比与融合，艺术与建筑的结合，以及文化遗产的保护都是我们需要关注和探讨的话题。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07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3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第七章 未来建筑科技发展趋势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智能建筑的发展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智能建筑系统的发展已经成为建筑科技领域的重要趋势。人工智能在建筑设计中的应用不断创新，为建筑行业带来了许多新的可能性。智能建筑对生活的影响日益显现，为人们提供了更智能、更便利的居住体验。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虚拟现实与建筑设计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建筑设计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虚拟现实技术应用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建筑设计师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VR</a:t>
            </a: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技术启发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技术创新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虚拟建筑模型优势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3D</a:t>
            </a: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打印建筑材料发展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材料创新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8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3D</a:t>
            </a: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建筑制造冲击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传统建筑行业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打印技术与建筑制造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3D</a:t>
            </a: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打印技术应用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建筑领域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建筑节能与环保技术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8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应用技术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新型节能建材研发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可再生能源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建筑太阳能利用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绿色建筑设计趋势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7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未来建筑科技的发展将在智能化、虚拟现实、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打印、节能环保等领域持续推进，为建筑行业带来更多创新和发展机遇。建筑风格的传承发展与现代演绎是时代的要求，建筑师需要不断学习和创新，与时俱进。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08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7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8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未来城市发展与建筑设计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建筑设计对城市形象的影响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建筑外观和风格影响城市形象与风貌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建筑设计要符合城市整体的审美要求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5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当代城市规划与建筑设计的创新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当代城市规划强调可持续发展与创新思维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建筑设计需要融入城市的创新理念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建筑与城市规划的关系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建筑与城市功能的协调发展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建筑的功能性需与城市规划相互配合，以满足城市发展需求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功能性建筑的设计需考虑城市整体用地规划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未来城市生活空间设计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创新的住宅设计理念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未来城市居住环境的构想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生态友好型城市绿化规划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城市绿化与生态环境设计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多功能化的城市公共空间需求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城市公共空间设计的挑战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05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智能城市与数字化建筑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智能城市的建设将依托数字化建筑设计工具，通过人工智能技术提升城市管理效率和便利性，实现城市智能化发展的目标。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https://d.book118.com/688114037036006047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345</Paragraphs>
  <Slides>50</Slides>
  <Notes>14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baseType="lpstr" size="5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建筑风格的传承发展与现代演绎</vt:lpstr>
      <vt:lpstr>目录</vt:lpstr>
      <vt:lpstr>第1章 建筑风格的历史演变</vt:lpstr>
      <vt:lpstr> </vt:lpstr>
      <vt:lpstr>中世纪建筑风格</vt:lpstr>
      <vt:lpstr>文艺复兴时期建筑</vt:lpstr>
      <vt:lpstr>工业革命时期建筑</vt:lpstr>
      <vt:lpstr>第2章 当代建筑风格的传承</vt:lpstr>
      <vt:lpstr> </vt:lpstr>
      <vt:lpstr>后现代主义建筑风格</vt:lpstr>
      <vt:lpstr>后现代主义建筑实践</vt:lpstr>
      <vt:lpstr>建筑风格的多元化</vt:lpstr>
      <vt:lpstr>建筑风格的创新与演绎</vt:lpstr>
      <vt:lpstr>第3章 建筑风格的未来发展</vt:lpstr>
      <vt:lpstr> </vt:lpstr>
      <vt:lpstr>智能建筑与科技应用</vt:lpstr>
      <vt:lpstr>跨界合作与创新</vt:lpstr>
      <vt:lpstr>未来建筑风格的趋势</vt:lpstr>
      <vt:lpstr>结尾</vt:lpstr>
      <vt:lpstr>第四章 总结与展望</vt:lpstr>
      <vt:lpstr> </vt:lpstr>
      <vt:lpstr>建筑风格的延续</vt:lpstr>
      <vt:lpstr>未来建筑风格的发展方向</vt:lpstr>
      <vt:lpstr>建筑风格的多元化</vt:lpstr>
      <vt:lpstr>历史传统与创新融合</vt:lpstr>
      <vt:lpstr>建筑设计的人文关怀</vt:lpstr>
      <vt:lpstr>第五章 可持续建筑设计</vt:lpstr>
      <vt:lpstr> </vt:lpstr>
      <vt:lpstr>可持续建筑的理念</vt:lpstr>
      <vt:lpstr> </vt:lpstr>
      <vt:lpstr>可持续建筑设计实践</vt:lpstr>
      <vt:lpstr> </vt:lpstr>
      <vt:lpstr>可持续建筑的未来</vt:lpstr>
      <vt:lpstr>第6章 全球建筑文化交流</vt:lpstr>
      <vt:lpstr>建筑文化的全球化</vt:lpstr>
      <vt:lpstr>东西方建筑风格对比</vt:lpstr>
      <vt:lpstr>艺术与建筑的结合</vt:lpstr>
      <vt:lpstr>建筑文化遗产保护</vt:lpstr>
      <vt:lpstr>建筑文化传承与发展</vt:lpstr>
      <vt:lpstr>第七章 未来建筑科技发展趋势</vt:lpstr>
      <vt:lpstr> </vt:lpstr>
      <vt:lpstr>虚拟现实与建筑设计</vt:lpstr>
      <vt:lpstr>3D打印技术与建筑制造</vt:lpstr>
      <vt:lpstr>建筑节能与环保技术</vt:lpstr>
      <vt:lpstr>结语</vt:lpstr>
      <vt:lpstr>第8章 未来城市发展与建筑设计</vt:lpstr>
      <vt:lpstr>建筑与城市规划的关系</vt:lpstr>
      <vt:lpstr>未来城市生活空间设计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2024-09-28T12:05:15.564</cp:lastPrinted>
  <dcterms:created xsi:type="dcterms:W3CDTF">2024-09-28T04:05:15Z</dcterms:created>
  <dcterms:modified xsi:type="dcterms:W3CDTF">2024-09-28T04:05:17Z</dcterms:modified>
</cp:coreProperties>
</file>