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IVVTVV+MS-UIGothic"/>
      <p:regular r:id="rId16"/>
    </p:embeddedFont>
    <p:embeddedFont>
      <p:font typeface="SVKDBR+SAACAS+ArialMT"/>
      <p:regular r:id="rId17"/>
    </p:embeddedFont>
    <p:embeddedFont>
      <p:font typeface="VVPKKK+IPQBWQ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A44BD-7A6F-46DC-B70D-1D5CFED3B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202E4-7328-4969-8AED-B0A67D546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2BB1A-514A-4D06-B056-9E0EFEF94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05688-AFAE-4E0D-9697-3557C3557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73F0D-0A6B-4C34-A46D-C951AAB0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9CC0C5-D116-44BE-BFEE-CCC658F3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B1E87-4F47-4B01-8CE7-24E27EF06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F44C5-4B25-4904-BFEA-0481665B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AC5DA-7E42-4A8F-ABE8-CED17A17F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59994-42BE-4FE8-B2AE-D2323CFA7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FAB9F-7B93-4D6D-8CC6-0C075B97C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704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3689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VVTVV+MS-UIGothic"/>
                <a:cs typeface="IVVTVV+MS-UIGothic"/>
              </a:rPr>
              <a:t>奶牛的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5400">
                <a:solidFill>
                  <a:srgbClr val="000000"/>
                </a:solidFill>
                <a:latin typeface="IVVTVV+MS-UIGothic"/>
                <a:cs typeface="IVVTVV+MS-UIGothic"/>
              </a:rPr>
              <a:t>养管理乳牛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VVTVV+MS-UIGothic"/>
                <a:cs typeface="IVVTVV+MS-UIGothic"/>
              </a:rPr>
              <a:t>的生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5400">
                <a:solidFill>
                  <a:srgbClr val="000000"/>
                </a:solidFill>
                <a:latin typeface="IVVTVV+MS-UIGothic"/>
                <a:cs typeface="IVVTVV+MS-UIGothic"/>
              </a:rPr>
              <a:t>性能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5400">
                <a:solidFill>
                  <a:srgbClr val="000000"/>
                </a:solidFill>
                <a:latin typeface="IVVTVV+MS-UIGothic"/>
                <a:cs typeface="IVVTVV+MS-UIGothic"/>
              </a:rPr>
              <a:t>定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400">
                <a:solidFill>
                  <a:srgbClr val="000000"/>
                </a:solidFill>
                <a:latin typeface="IVVTVV+MS-UIGothic"/>
                <a:cs typeface="IVVTVV+MS-UIGothic"/>
              </a:rPr>
              <a:t>理</a:t>
            </a:r>
          </a:p>
          <a:p>
            <a:pPr marL="2400300" marR="0">
              <a:lnSpc>
                <a:spcPts val="5400"/>
              </a:lnSpc>
              <a:spcBef>
                <a:spcPts val="232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IVVTVV+MS-UIGothic"/>
                <a:cs typeface="IVVTV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IVVTVV+MS-UIGothic"/>
                <a:cs typeface="IVVTVV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4052125"/>
            <a:ext cx="3738821" cy="12701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VKDBR+SAACAS+ArialMT"/>
                <a:cs typeface="SVKDBR+SAACA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VVTVV+MS-UIGothic"/>
                <a:cs typeface="IVVTVV+MS-UIGothic"/>
              </a:rPr>
              <a:t>乳牛繁殖管理</a:t>
            </a:r>
          </a:p>
          <a:p>
            <a:pPr marL="0" marR="0">
              <a:lnSpc>
                <a:spcPts val="2552"/>
              </a:lnSpc>
              <a:spcBef>
                <a:spcPts val="122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VKDBR+SAACAS+ArialMT"/>
                <a:cs typeface="SVKDBR+SAACA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VVTVV+MS-UIGothic"/>
                <a:cs typeface="IVVTVV+MS-UIGothic"/>
              </a:rPr>
              <a:t>乳牛养殖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000000"/>
                </a:solidFill>
                <a:latin typeface="IVVTVV+MS-UIGothic"/>
                <a:cs typeface="IVVTVV+MS-UIGothic"/>
              </a:rPr>
              <a:t>效益分析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VVTVV+MS-UIGothic"/>
                <a:cs typeface="IVVTVV+MS-UIGothic"/>
              </a:rPr>
              <a:t>乳牛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3600">
                <a:solidFill>
                  <a:srgbClr val="000000"/>
                </a:solidFill>
                <a:latin typeface="IVVTVV+MS-UIGothic"/>
                <a:cs typeface="IVVTVV+MS-UIGothic"/>
              </a:rPr>
              <a:t>养管理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养原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IVVTVV+MS-UIGothic"/>
                <a:cs typeface="IVVTVV+MS-UIGothic"/>
              </a:rPr>
              <a:t>保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DFD"/>
                </a:solidFill>
                <a:latin typeface="IVVTVV+MS-UIGothic"/>
                <a:cs typeface="IVVTVV+MS-UIGothic"/>
              </a:rPr>
              <a:t>充足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2000">
                <a:solidFill>
                  <a:srgbClr val="FFFDFD"/>
                </a:solidFill>
                <a:latin typeface="IVVTVV+MS-UIGothic"/>
                <a:cs typeface="IVVTVV+MS-UIGothic"/>
              </a:rPr>
              <a:t>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VVTVV+MS-UIGothic"/>
                <a:cs typeface="IVVTVV+MS-UIGothic"/>
              </a:rPr>
              <a:t>保持适宜的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饲</a:t>
            </a:r>
            <a:r>
              <a:rPr sz="2000" spc="25">
                <a:solidFill>
                  <a:srgbClr val="FFFDFD"/>
                </a:solidFill>
                <a:latin typeface="IVVTVV+MS-UIGothic"/>
                <a:cs typeface="IVVTVV+MS-UIGothic"/>
              </a:rPr>
              <a:t>养密度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奶牛健康和生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性能，必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供充足、清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水，特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是在炎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和干草期。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养密度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高会影响奶牛的舒适度和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效率，因此需要合理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划牛舍布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局，保持适宜的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养密度。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IVVTVV+MS-UIGothic"/>
                <a:cs typeface="IVVTVV+MS-UIGothic"/>
              </a:rPr>
              <a:t>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FFFDFD"/>
                </a:solidFill>
                <a:latin typeface="IVVTVV+MS-UIGothic"/>
                <a:cs typeface="IVVTVV+MS-UIGothic"/>
              </a:rPr>
              <a:t>喂食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持奶牛的正常生理机能和生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水平，需要定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喂食，确保奶牛能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律地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IVVTVV+MS-UIGothic"/>
                <a:cs typeface="IVVTVV+MS-UIGothic"/>
              </a:rPr>
              <a:t>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料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IVVTVV+MS-UIGothic"/>
                <a:cs typeface="IVVTVV+MS-UIGothic"/>
              </a:rPr>
              <a:t>高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3490F4"/>
                </a:solidFill>
                <a:latin typeface="IVVTVV+MS-UIGothic"/>
                <a:cs typeface="IVVTVV+MS-UIGothic"/>
              </a:rPr>
              <a:t>量的粗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2300">
                <a:solidFill>
                  <a:srgbClr val="3490F4"/>
                </a:solidFill>
                <a:latin typeface="IVVTVV+MS-UIGothic"/>
                <a:cs typeface="IVVTVV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料是奶牛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料的重要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成部分，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应选择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养丰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富的粗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料，如干草、青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贮饲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料等。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IVVTVV+MS-UIGothic"/>
                <a:cs typeface="IVVTVV+MS-UIGothic"/>
              </a:rPr>
              <a:t>精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2300" spc="23">
                <a:solidFill>
                  <a:srgbClr val="3490F4"/>
                </a:solidFill>
                <a:latin typeface="IVVTVV+MS-UIGothic"/>
                <a:cs typeface="IVVTVV+MS-UIGothic"/>
              </a:rPr>
              <a:t>料搭配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足奶牛高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和快速生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的需要，需要合理搭配精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料，如玉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米、豆粕等，确保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养均衡。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矿</a:t>
            </a:r>
            <a:r>
              <a:rPr sz="2300" spc="25">
                <a:solidFill>
                  <a:srgbClr val="3490F4"/>
                </a:solidFill>
                <a:latin typeface="IVVTVV+MS-UIGothic"/>
                <a:cs typeface="IVVTVV+MS-UIGothic"/>
              </a:rPr>
              <a:t>物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质</a:t>
            </a:r>
            <a:r>
              <a:rPr sz="2300" spc="23">
                <a:solidFill>
                  <a:srgbClr val="3490F4"/>
                </a:solidFill>
                <a:latin typeface="IVVTVV+MS-UIGothic"/>
                <a:cs typeface="IVVTVV+MS-UIGothic"/>
              </a:rPr>
              <a:t>和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3490F4"/>
                </a:solidFill>
                <a:latin typeface="IVVTVV+MS-UIGothic"/>
                <a:cs typeface="IVVTVV+MS-UIGothic"/>
              </a:rPr>
              <a:t>生素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补</a:t>
            </a:r>
            <a:r>
              <a:rPr sz="2300">
                <a:solidFill>
                  <a:srgbClr val="3490F4"/>
                </a:solidFill>
                <a:latin typeface="IVVTVV+MS-UIGothic"/>
                <a:cs typeface="IVVTVV+MS-UIGothic"/>
              </a:rPr>
              <a:t>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根据奶牛生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奶的需要，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充适量的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生素，以保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奶牛健康和提高生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性能。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划制定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IVVTVV+MS-UIGothic"/>
                <a:cs typeface="IVVTVV+MS-UIGothic"/>
              </a:rPr>
              <a:t>根据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3490F4"/>
                </a:solidFill>
                <a:latin typeface="IVVTVV+MS-UIGothic"/>
                <a:cs typeface="IVVTVV+MS-UIGothic"/>
              </a:rPr>
              <a:t>奶量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3490F4"/>
                </a:solidFill>
                <a:latin typeface="IVVTVV+MS-UIGothic"/>
                <a:cs typeface="IVVTVV+MS-UIGothic"/>
              </a:rPr>
              <a:t>整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1600">
                <a:solidFill>
                  <a:srgbClr val="3490F4"/>
                </a:solidFill>
                <a:latin typeface="IVVTVV+MS-UIGothic"/>
                <a:cs typeface="IVVTVV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VPKKK+IPQBWQ+MicrosoftYaHei-Bold"/>
                <a:cs typeface="VVPKKK+IPQBWQ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VPKKK+IPQBWQ+MicrosoftYaHei-Bold"/>
                <a:cs typeface="VVPKKK+IPQBWQ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VPKKK+IPQBWQ+MicrosoftYaHei-Bold"/>
                <a:cs typeface="VVPKKK+IPQBW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根据每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奶牛的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奶量和健康状况，合理制定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划，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料配比和喂食量。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IVVTVV+MS-UIGothic"/>
                <a:cs typeface="IVVTVV+MS-UIGothic"/>
              </a:rPr>
              <a:t>分群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1600">
                <a:solidFill>
                  <a:srgbClr val="3490F4"/>
                </a:solidFill>
                <a:latin typeface="IVVTVV+MS-UIGothic"/>
                <a:cs typeface="IVVTVV+MS-UIGothic"/>
              </a:rPr>
              <a:t>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根据奶牛的不同生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长阶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奶量等因素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行分群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养，以便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足不同群体的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养需求。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IVVTVV+MS-UIGothic"/>
                <a:cs typeface="IVVTVV+MS-UIGothic"/>
              </a:rPr>
              <a:t>定期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奶牛的生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奶量、健康状况等指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划，确保奶牛保持良好的生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VVTVV+MS-UIGothic"/>
                <a:cs typeface="IVVTVV+MS-UIGothic"/>
              </a:rPr>
              <a:t>性能。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67200" y="369268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VVTVV+MS-UIGothic"/>
                <a:cs typeface="IVVTVV+MS-UIGothic"/>
              </a:rPr>
              <a:t>乳牛生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3600">
                <a:solidFill>
                  <a:srgbClr val="000000"/>
                </a:solidFill>
                <a:latin typeface="IVVTVV+MS-UIGothic"/>
                <a:cs typeface="IVVTVV+MS-UIGothic"/>
              </a:rPr>
              <a:t>性能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3600">
                <a:solidFill>
                  <a:srgbClr val="000000"/>
                </a:solidFill>
                <a:latin typeface="IVVTVV+MS-UIGothic"/>
                <a:cs typeface="IVVTVV+MS-UIGothic"/>
              </a:rPr>
              <a:t>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量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乳牛的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量是衡量其生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性能的重要指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，包括日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奶量和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奶量两个方面。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奶量是指乳牛每天所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的牛奶量，是衡量乳牛个体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奶能力的重要指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奶量是指乳牛在其整个泌乳期所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的牛奶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量，反映了乳牛的泌乳能力和生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潜力。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品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质评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860759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乳牛所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牛奶的品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也是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定其生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性能的重要指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，包括乳脂率、蛋白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含量、微生物含量等方面。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54289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乳脂率是指牛奶中脂肪含量的百分比，是衡量牛奶品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的重要指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之一。蛋白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含量是指牛奶中蛋白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含量的百分比，也是衡量牛奶品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的重要指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之一。微生物含量是指牛奶中微生物含量的多少，是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衡量牛奶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量的重要指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IVVTVV+MS-UIGothic"/>
                <a:cs typeface="IVVTVV+MS-UIGothic"/>
              </a:rPr>
              <a:t>之一。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生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效率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490F4"/>
                </a:solidFill>
                <a:latin typeface="IVVTVV+MS-UIGothic"/>
                <a:cs typeface="IVVTVV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91344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乳牛的生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效率是指其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内所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牛奶的数量和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量，以及其生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成本和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效益等方面的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合表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IVVTVV+MS-UIGothic"/>
                <a:cs typeface="IVVTV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4833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乳牛的生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效率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定包括泌乳速度、干物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含量、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料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化率、繁殖率等方面。泌乳速度是指乳牛在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位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内所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牛奶的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数量，干物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含量是指牛奶中除去水分后的物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含量的百分比，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料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化率是指乳牛所消耗的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料与所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牛奶的重量之比，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繁殖率是指乳牛每年所繁殖的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犊</a:t>
            </a:r>
            <a:r>
              <a:rPr sz="1350">
                <a:solidFill>
                  <a:srgbClr val="3490F4"/>
                </a:solidFill>
                <a:latin typeface="IVVTVV+MS-UIGothic"/>
                <a:cs typeface="IVVTVV+MS-UIGothic"/>
              </a:rPr>
              <a:t>牛数量。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81600" y="369268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VVTVV+MS-UIGothic"/>
                <a:cs typeface="IVVTVV+MS-UIGothic"/>
              </a:rPr>
              <a:t>乳牛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000000"/>
                </a:solidFill>
                <a:latin typeface="IVVTVV+MS-UIGothic"/>
                <a:cs typeface="IVVTVV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https://d.book118.com/688117046070006042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IVVTVV+MS-UIGothic</vt:lpstr>
      <vt:lpstr>SimSun</vt:lpstr>
      <vt:lpstr>SVKDBR+SAACAS+ArialMT</vt:lpstr>
      <vt:lpstr>Times New Roman</vt:lpstr>
      <vt:lpstr>VVPKKK+IPQBWQ+MicrosoftYaHei-Bold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2024-09-21T16:40:37.662</cp:lastPrinted>
  <dcterms:created xsi:type="dcterms:W3CDTF">2024-09-21T08:40:37Z</dcterms:created>
  <dcterms:modified xsi:type="dcterms:W3CDTF">2024-09-21T08:40:38Z</dcterms:modified>
</cp:coreProperties>
</file>