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EA2E62-2967-4C50-9337-9F8682FB7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166065-381A-4852-8A02-27AE22929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658B38-97E7-4F9A-A3E8-17A218349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137C2A-237A-4F75-816D-D0C17980EF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065E6A-49D0-4B3D-9504-063B7D8A29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9D8059-C959-4265-8648-1AC9A4E07C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21E37D-C4D6-4BFF-892A-1F6174BACC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E93CDB-2541-4EB3-B8D6-53D83CEA12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CA6D22-01D5-47E2-ABDE-B55CB080EC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009F2E-1A84-4172-94BC-7EEB87AF2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4A5A1C-8E92-4C8C-854B-1EE5A3618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4294967295"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134017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道路交通安全风险与防范培训\n## 1.道路交通安全风险概述\n### 1.1道路交通安全风险的定义与类型\n### 1.2道路交通安全风险的影响及后果\n### 1.3道路交通安全风险的成因分析\n## 2.驾驶员行为与道路交通安全风险\n### 2.1驾驶员违规行为与事故风险\n### 2.2驾驶员心理因素与安全风险\n### 2.3驾驶员技能水平与安全风险\n## 3.车辆安全与道路交通安全风险\n### 3.1车辆性能与事故风险\n### 3.2车辆维护与事故风险\n### 3.3车辆安全配置与事故风险\n## 4.道路环境与道路交通安全风险\n### 4.1道路设计与事故风险\n### 4.2道路条件与事故风险\n### 4.3交通组织与事故风险\n## 5.道路交通安全风险防范措施\n### 5.1加强驾驶员培训与教育\n### 5.2提高车辆安全性能与维护水平\n### 5.3完善道路基础设施与交通组织\n## 6.道路交通安全风险管理策略\n### 6.1建立道路交通安全风险管理制度\n### 6.2加强道路交通安全风险监测与预警\n### 6.3推广道路交通安全风险防范技术\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7309" y="4341644"/>
            <a:ext cx="11264900" cy="996950"/>
          </a:xfrm>
        </p:spPr>
        <p:txBody>
          <a:bodyPr vert="horz" wrap="square" lIns="91440" tIns="45720" rIns="91440" bIns="45720" anchor="b">
            <a:spAutoFit/>
          </a:bodyPr>
          <a:lstStyle/>
          <a:p>
            <a:pPr>
              <a:buNone/>
            </a:pPr>
            <a:r>
              <a:rPr lang="zh-CN" sz="6000"/>
              <a:t>道路交通安全风险与防范培训</a:t>
            </a:r>
            <a:endParaRPr/>
          </a:p>
        </p:txBody>
      </p:sp>
      <p:sp>
        <p:nvSpPr>
          <p:cNvPr id="3" name="副标题 2"/>
          <p:cNvSpPr>
            <a:spLocks noGrp="1"/>
          </p:cNvSpPr>
          <p:nvPr>
            <p:ph type="subTitle" idx="1"/>
          </p:nvPr>
        </p:nvSpPr>
        <p:spPr>
          <a:xfrm>
            <a:off x="11360568" y="5591814"/>
            <a:ext cx="292067" cy="341632"/>
          </a:xfrm>
        </p:spPr>
        <p:txBody>
          <a:bodyPr>
            <a:spAutoFit/>
          </a:bodyPr>
          <a:lstStyle/>
          <a:p>
            <a:pPr marL="0" indent="0">
              <a:buNone/>
            </a:pPr>
            <a:r>
              <a:rPr lang="en-US" smtClean="0"/>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9"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道路交通安全风险概述</a:t>
            </a:r>
            <a:endParaRPr/>
          </a:p>
        </p:txBody>
      </p:sp>
      <p:sp>
        <p:nvSpPr>
          <p:cNvPr id="130"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4" name="组合 163"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5" name="组合 164"/>
            <p:cNvGrpSpPr/>
            <p:nvPr/>
          </p:nvGrpSpPr>
          <p:grpSpPr>
            <a:xfrm>
              <a:off x="685800" y="3146904"/>
              <a:ext cx="5760000" cy="3225487"/>
              <a:chOff x="685800" y="3146904"/>
              <a:chExt cx="5760000" cy="3225487"/>
            </a:xfrm>
          </p:grpSpPr>
          <p:sp>
            <p:nvSpPr>
              <p:cNvPr id="16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道路交通安全风险是指驾驶过程中存在的各种可能导致事故发生的因素</a:t>
                </a:r>
                <a:endParaRPr kumimoji="1" lang="en-US" altLang="zh-CN" sz="1800" b="1">
                  <a:solidFill>
                    <a:schemeClr val="bg1"/>
                  </a:solidFill>
                  <a:latin typeface="+mj-ea"/>
                  <a:ea typeface="+mj-ea"/>
                </a:endParaRPr>
              </a:p>
            </p:txBody>
          </p:sp>
          <p:sp>
            <p:nvSpPr>
              <p:cNvPr id="16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交通事故风险</a:t>
                </a:r>
                <a:r>
                  <a:rPr lang="zh-CN" sz="1400">
                    <a:solidFill>
                      <a:schemeClr val="tx1">
                        <a:lumMod val="50000"/>
                        <a:lumOff val="50000"/>
                        <a:alpha val="100000"/>
                      </a:schemeClr>
                    </a:solidFill>
                    <a:latin typeface="微软雅黑"/>
                    <a:ea typeface="微软雅黑"/>
                  </a:rPr>
                  <a:t>：涉及车辆、行人和骑行者的交通事故可能性</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违法行为风险</a:t>
                </a:r>
                <a:r>
                  <a:rPr lang="zh-CN" sz="1400">
                    <a:solidFill>
                      <a:schemeClr val="tx1">
                        <a:lumMod val="50000"/>
                        <a:lumOff val="50000"/>
                        <a:alpha val="100000"/>
                      </a:schemeClr>
                    </a:solidFill>
                    <a:latin typeface="微软雅黑"/>
                    <a:ea typeface="微软雅黑"/>
                  </a:rPr>
                  <a:t>：驾驶员违反交通法规的行为导致的事故风险</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环境风险</a:t>
                </a:r>
                <a:r>
                  <a:rPr lang="zh-CN" sz="1400">
                    <a:solidFill>
                      <a:schemeClr val="tx1">
                        <a:lumMod val="50000"/>
                        <a:lumOff val="50000"/>
                        <a:alpha val="100000"/>
                      </a:schemeClr>
                    </a:solidFill>
                    <a:latin typeface="微软雅黑"/>
                    <a:ea typeface="微软雅黑"/>
                  </a:rPr>
                  <a:t>：道路、天气等外部因素导致的事故风险</a:t>
                </a:r>
                <a:endParaRPr/>
              </a:p>
            </p:txBody>
          </p:sp>
        </p:grpSp>
        <p:grpSp>
          <p:nvGrpSpPr>
            <p:cNvPr id="168" name="组合 167"/>
            <p:cNvGrpSpPr/>
            <p:nvPr/>
          </p:nvGrpSpPr>
          <p:grpSpPr>
            <a:xfrm>
              <a:off x="6016236" y="3146904"/>
              <a:ext cx="5400000" cy="3225487"/>
              <a:chOff x="6016236" y="3146904"/>
              <a:chExt cx="5400000" cy="3225487"/>
            </a:xfrm>
          </p:grpSpPr>
          <p:sp>
            <p:nvSpPr>
              <p:cNvPr id="16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道路交通安全风险的类型</a:t>
                </a:r>
                <a:endParaRPr kumimoji="1" lang="en-US" altLang="zh-CN" sz="1800" b="1">
                  <a:solidFill>
                    <a:schemeClr val="bg1"/>
                  </a:solidFill>
                  <a:latin typeface="+mj-ea"/>
                  <a:ea typeface="+mj-ea"/>
                </a:endParaRPr>
              </a:p>
            </p:txBody>
          </p:sp>
          <p:sp>
            <p:nvSpPr>
              <p:cNvPr id="17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人为风险</a:t>
                </a:r>
                <a:r>
                  <a:rPr lang="zh-CN" sz="1400">
                    <a:solidFill>
                      <a:schemeClr val="tx1">
                        <a:lumMod val="50000"/>
                        <a:lumOff val="50000"/>
                        <a:alpha val="100000"/>
                      </a:schemeClr>
                    </a:solidFill>
                    <a:latin typeface="微软雅黑"/>
                    <a:ea typeface="微软雅黑"/>
                  </a:rPr>
                  <a:t>：驾驶员、行人、骑行者等人为因素导致的风险</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车辆风险</a:t>
                </a:r>
                <a:r>
                  <a:rPr lang="zh-CN" sz="1400">
                    <a:solidFill>
                      <a:schemeClr val="tx1">
                        <a:lumMod val="50000"/>
                        <a:lumOff val="50000"/>
                        <a:alpha val="100000"/>
                      </a:schemeClr>
                    </a:solidFill>
                    <a:latin typeface="微软雅黑"/>
                    <a:ea typeface="微软雅黑"/>
                  </a:rPr>
                  <a:t>：车辆性能、维护等方面导致的风险</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道路风险</a:t>
                </a:r>
                <a:r>
                  <a:rPr lang="zh-CN" sz="1400">
                    <a:solidFill>
                      <a:schemeClr val="tx1">
                        <a:lumMod val="50000"/>
                        <a:lumOff val="50000"/>
                        <a:alpha val="100000"/>
                      </a:schemeClr>
                    </a:solidFill>
                    <a:latin typeface="微软雅黑"/>
                    <a:ea typeface="微软雅黑"/>
                  </a:rPr>
                  <a:t>：道路设计、条件、交通组织等道路因素导致的风险</a:t>
                </a:r>
                <a:endParaRPr/>
              </a:p>
            </p:txBody>
          </p:sp>
        </p:grpSp>
      </p:grpSp>
      <p:sp>
        <p:nvSpPr>
          <p:cNvPr id="17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道路交通安全风险的定义与类型</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7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5" name="Group 598"/>
            <p:cNvGrpSpPr/>
            <p:nvPr/>
          </p:nvGrpSpPr>
          <p:grpSpPr>
            <a:xfrm>
              <a:off x="763829" y="1414808"/>
              <a:ext cx="6972294" cy="2337649"/>
              <a:chOff x="763829" y="1414808"/>
              <a:chExt cx="6972294" cy="2337649"/>
            </a:xfrm>
          </p:grpSpPr>
          <p:sp>
            <p:nvSpPr>
              <p:cNvPr id="17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道路交通安全风险对个人的影响</a:t>
                </a:r>
                <a:endParaRPr/>
              </a:p>
            </p:txBody>
          </p:sp>
          <p:sp>
            <p:nvSpPr>
              <p:cNvPr id="17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人身安全</a:t>
                </a:r>
                <a:r>
                  <a:rPr lang="zh-CN" sz="1400">
                    <a:solidFill>
                      <a:schemeClr val="tx1">
                        <a:alpha val="100000"/>
                      </a:schemeClr>
                    </a:solidFill>
                    <a:latin typeface="Microsoft Yahei"/>
                    <a:ea typeface="Microsoft Yahei"/>
                  </a:rPr>
                  <a:t>：事故可能导致驾驶员、乘客、行人等人员伤亡</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财产安全</a:t>
                </a:r>
                <a:r>
                  <a:rPr lang="zh-CN" sz="1400">
                    <a:solidFill>
                      <a:schemeClr val="tx1">
                        <a:alpha val="100000"/>
                      </a:schemeClr>
                    </a:solidFill>
                    <a:latin typeface="Microsoft Yahei"/>
                    <a:ea typeface="Microsoft Yahei"/>
                  </a:rPr>
                  <a:t>：事故可能导致车辆损坏、财产损失等</a:t>
                </a:r>
                <a:endParaRPr/>
              </a:p>
            </p:txBody>
          </p:sp>
          <p:sp>
            <p:nvSpPr>
              <p:cNvPr id="17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2" name="Group 591"/>
            <p:cNvGrpSpPr/>
            <p:nvPr/>
          </p:nvGrpSpPr>
          <p:grpSpPr>
            <a:xfrm>
              <a:off x="689593" y="3949139"/>
              <a:ext cx="7078256" cy="2128975"/>
              <a:chOff x="689593" y="3949139"/>
              <a:chExt cx="7078256" cy="2128975"/>
            </a:xfrm>
          </p:grpSpPr>
          <p:sp>
            <p:nvSpPr>
              <p:cNvPr id="18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道路交通安全风险对社会的影响</a:t>
                </a:r>
                <a:endParaRPr/>
              </a:p>
            </p:txBody>
          </p:sp>
          <p:sp>
            <p:nvSpPr>
              <p:cNvPr id="18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经济损失</a:t>
                </a:r>
                <a:r>
                  <a:rPr lang="zh-CN" sz="1400">
                    <a:solidFill>
                      <a:schemeClr val="tx1">
                        <a:alpha val="100000"/>
                      </a:schemeClr>
                    </a:solidFill>
                    <a:latin typeface="Microsoft Yahei"/>
                    <a:ea typeface="Microsoft Yahei"/>
                  </a:rPr>
                  <a:t>：事故可能导致巨大的经济损失</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交通拥堵</a:t>
                </a:r>
                <a:r>
                  <a:rPr lang="zh-CN" sz="1400">
                    <a:solidFill>
                      <a:schemeClr val="tx1">
                        <a:alpha val="100000"/>
                      </a:schemeClr>
                    </a:solidFill>
                    <a:latin typeface="Microsoft Yahei"/>
                    <a:ea typeface="Microsoft Yahei"/>
                  </a:rPr>
                  <a:t>：事故可能导致交通拥堵，影响道路通行</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公共安全</a:t>
                </a:r>
                <a:r>
                  <a:rPr lang="zh-CN" sz="1400">
                    <a:solidFill>
                      <a:schemeClr val="tx1">
                        <a:alpha val="100000"/>
                      </a:schemeClr>
                    </a:solidFill>
                    <a:latin typeface="Microsoft Yahei"/>
                    <a:ea typeface="Microsoft Yahei"/>
                  </a:rPr>
                  <a:t>：事故可能导致其他车辆、行人、骑行者等公共安全受到影响</a:t>
                </a:r>
                <a:endParaRPr/>
              </a:p>
            </p:txBody>
          </p:sp>
          <p:sp>
            <p:nvSpPr>
              <p:cNvPr id="18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道路交通安全风险的影响及后果</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1"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92"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93" name="Group 2"/>
            <p:cNvGrpSpPr/>
            <p:nvPr/>
          </p:nvGrpSpPr>
          <p:grpSpPr>
            <a:xfrm>
              <a:off x="5982796" y="3116804"/>
              <a:ext cx="5783287" cy="1610798"/>
              <a:chOff x="5982796" y="3116804"/>
              <a:chExt cx="5783287" cy="1610798"/>
            </a:xfrm>
          </p:grpSpPr>
          <p:sp>
            <p:nvSpPr>
              <p:cNvPr id="194"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人为因素的成因</a:t>
                </a:r>
                <a:endParaRPr/>
              </a:p>
            </p:txBody>
          </p:sp>
          <p:sp>
            <p:nvSpPr>
              <p:cNvPr id="195"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驾驶员技能水平</a:t>
                </a:r>
                <a:r>
                  <a:rPr lang="zh-CN" sz="1400">
                    <a:solidFill>
                      <a:schemeClr val="tx1">
                        <a:alpha val="100000"/>
                      </a:schemeClr>
                    </a:solidFill>
                    <a:latin typeface="Microsoft Yahei"/>
                    <a:ea typeface="Microsoft Yahei"/>
                  </a:rPr>
                  <a:t>：驾驶员技能水平不足可能导致事故发生</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驾驶员心理因素</a:t>
                </a:r>
                <a:r>
                  <a:rPr lang="zh-CN" sz="1400">
                    <a:solidFill>
                      <a:schemeClr val="tx1">
                        <a:alpha val="100000"/>
                      </a:schemeClr>
                    </a:solidFill>
                    <a:latin typeface="Microsoft Yahei"/>
                    <a:ea typeface="Microsoft Yahei"/>
                  </a:rPr>
                  <a:t>：驾驶员心理压力、疲劳等可能导致事故发生</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行人、骑行者行为</a:t>
                </a:r>
                <a:r>
                  <a:rPr lang="zh-CN" sz="1400">
                    <a:solidFill>
                      <a:schemeClr val="tx1">
                        <a:alpha val="100000"/>
                      </a:schemeClr>
                    </a:solidFill>
                    <a:latin typeface="Microsoft Yahei"/>
                    <a:ea typeface="Microsoft Yahei"/>
                  </a:rPr>
                  <a:t>：行人、骑行者横穿马路、不遵守交通规则等可能导致事故发生</a:t>
                </a:r>
                <a:endParaRPr/>
              </a:p>
            </p:txBody>
          </p:sp>
        </p:grpSp>
        <p:grpSp>
          <p:nvGrpSpPr>
            <p:cNvPr id="196" name="Group 5"/>
            <p:cNvGrpSpPr/>
            <p:nvPr/>
          </p:nvGrpSpPr>
          <p:grpSpPr>
            <a:xfrm>
              <a:off x="5982796" y="4769459"/>
              <a:ext cx="5783287" cy="1610798"/>
              <a:chOff x="5982796" y="4769459"/>
              <a:chExt cx="5783287" cy="1610798"/>
            </a:xfrm>
          </p:grpSpPr>
          <p:sp>
            <p:nvSpPr>
              <p:cNvPr id="197"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车辆因素的成因</a:t>
                </a:r>
                <a:endParaRPr/>
              </a:p>
            </p:txBody>
          </p:sp>
          <p:sp>
            <p:nvSpPr>
              <p:cNvPr id="198"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车辆性能</a:t>
                </a:r>
                <a:r>
                  <a:rPr lang="zh-CN" sz="1400">
                    <a:solidFill>
                      <a:schemeClr val="tx1">
                        <a:alpha val="100000"/>
                      </a:schemeClr>
                    </a:solidFill>
                    <a:latin typeface="Microsoft Yahei"/>
                    <a:ea typeface="Microsoft Yahei"/>
                  </a:rPr>
                  <a:t>：车辆性能不佳、制动不灵等可能导致事故发生</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车辆维护</a:t>
                </a:r>
                <a:r>
                  <a:rPr lang="zh-CN" sz="1400">
                    <a:solidFill>
                      <a:schemeClr val="tx1">
                        <a:alpha val="100000"/>
                      </a:schemeClr>
                    </a:solidFill>
                    <a:latin typeface="Microsoft Yahei"/>
                    <a:ea typeface="Microsoft Yahei"/>
                  </a:rPr>
                  <a:t>：车辆维护不足、轮胎磨损等可能导致事故发生</a:t>
                </a:r>
                <a:endParaRPr/>
              </a:p>
            </p:txBody>
          </p:sp>
        </p:grpSp>
        <p:grpSp>
          <p:nvGrpSpPr>
            <p:cNvPr id="199" name="Group 407"/>
            <p:cNvGrpSpPr/>
            <p:nvPr/>
          </p:nvGrpSpPr>
          <p:grpSpPr>
            <a:xfrm>
              <a:off x="5982796" y="1468163"/>
              <a:ext cx="5700871" cy="1610798"/>
              <a:chOff x="5982796" y="1468163"/>
              <a:chExt cx="5700871" cy="1610798"/>
            </a:xfrm>
          </p:grpSpPr>
          <p:sp>
            <p:nvSpPr>
              <p:cNvPr id="200"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道路因素的成因</a:t>
                </a:r>
                <a:endParaRPr/>
              </a:p>
            </p:txBody>
          </p:sp>
          <p:sp>
            <p:nvSpPr>
              <p:cNvPr id="201"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道路设计</a:t>
                </a:r>
                <a:r>
                  <a:rPr lang="zh-CN" sz="1400">
                    <a:solidFill>
                      <a:schemeClr val="tx1">
                        <a:alpha val="100000"/>
                      </a:schemeClr>
                    </a:solidFill>
                    <a:latin typeface="Microsoft Yahei"/>
                    <a:ea typeface="Microsoft Yahei"/>
                  </a:rPr>
                  <a:t>：道路设计不合理、视线不佳等可能导致事故发生</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道路条件</a:t>
                </a:r>
                <a:r>
                  <a:rPr lang="zh-CN" sz="1400">
                    <a:solidFill>
                      <a:schemeClr val="tx1">
                        <a:alpha val="100000"/>
                      </a:schemeClr>
                    </a:solidFill>
                    <a:latin typeface="Microsoft Yahei"/>
                    <a:ea typeface="Microsoft Yahei"/>
                  </a:rPr>
                  <a:t>：道路湿滑、破损等可能导致事故发生</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交通组织</a:t>
                </a:r>
                <a:r>
                  <a:rPr lang="zh-CN" sz="1400">
                    <a:solidFill>
                      <a:schemeClr val="tx1">
                        <a:alpha val="100000"/>
                      </a:schemeClr>
                    </a:solidFill>
                    <a:latin typeface="Microsoft Yahei"/>
                    <a:ea typeface="Microsoft Yahei"/>
                  </a:rPr>
                  <a:t>：交通组织不合理、信号灯设置不当等可能导致事故发生</a:t>
                </a:r>
                <a:endParaRPr/>
              </a:p>
            </p:txBody>
          </p:sp>
        </p:grpSp>
      </p:grpSp>
      <p:sp>
        <p:nvSpPr>
          <p:cNvPr id="20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道路交通安全风险的成因分析</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04"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驾驶员行为与道路交通安全风险</a:t>
            </a:r>
            <a:endParaRPr/>
          </a:p>
        </p:txBody>
      </p:sp>
      <p:sp>
        <p:nvSpPr>
          <p:cNvPr id="205"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0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驾驶员违规行为与事故风险</a:t>
            </a:r>
            <a:endParaRPr lang="en-US" altLang="zh-CN" sz="2800" b="1">
              <a:latin typeface="+mj-ea"/>
              <a:ea typeface="+mj-ea"/>
            </a:endParaRPr>
          </a:p>
        </p:txBody>
      </p:sp>
      <p:grpSp>
        <p:nvGrpSpPr>
          <p:cNvPr id="208" name="组合 207"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09" name="组合 208"/>
            <p:cNvGrpSpPr/>
            <p:nvPr/>
          </p:nvGrpSpPr>
          <p:grpSpPr>
            <a:xfrm>
              <a:off x="660399" y="2074672"/>
              <a:ext cx="5100082" cy="4536540"/>
              <a:chOff x="660399" y="2074672"/>
              <a:chExt cx="5100082" cy="4536540"/>
            </a:xfrm>
          </p:grpSpPr>
          <p:sp>
            <p:nvSpPr>
              <p:cNvPr id="21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驾驶员违反交通法规的行为</a:t>
                </a:r>
                <a:endParaRPr lang="en-US" altLang="zh-CN" sz="2000" b="1">
                  <a:latin typeface="Microsoft YaHei" panose="020b0503020204020204" pitchFamily="34" charset="-122"/>
                  <a:ea typeface="Microsoft YaHei" panose="020b0503020204020204" pitchFamily="34" charset="-122"/>
                </a:endParaRPr>
              </a:p>
            </p:txBody>
          </p:sp>
          <p:sp>
            <p:nvSpPr>
              <p:cNvPr id="21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超速驾驶</a:t>
                </a:r>
                <a:r>
                  <a:rPr lang="zh-CN" sz="1400">
                    <a:solidFill>
                      <a:schemeClr val="tx1">
                        <a:lumMod val="50000"/>
                        <a:lumOff val="50000"/>
                        <a:alpha val="100000"/>
                      </a:schemeClr>
                    </a:solidFill>
                    <a:latin typeface="微软雅黑"/>
                    <a:ea typeface="微软雅黑"/>
                  </a:rPr>
                  <a:t>：超过规定速度行驶，导致事故风险增加</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酒驾</a:t>
                </a:r>
                <a:r>
                  <a:rPr lang="zh-CN" sz="1400">
                    <a:solidFill>
                      <a:schemeClr val="tx1">
                        <a:lumMod val="50000"/>
                        <a:lumOff val="50000"/>
                        <a:alpha val="100000"/>
                      </a:schemeClr>
                    </a:solidFill>
                    <a:latin typeface="微软雅黑"/>
                    <a:ea typeface="微软雅黑"/>
                  </a:rPr>
                  <a:t>：酒后驾驶，导致反应能力下降，事故风险增加</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疲劳驾驶</a:t>
                </a:r>
                <a:r>
                  <a:rPr lang="zh-CN" sz="1400">
                    <a:solidFill>
                      <a:schemeClr val="tx1">
                        <a:lumMod val="50000"/>
                        <a:lumOff val="50000"/>
                        <a:alpha val="100000"/>
                      </a:schemeClr>
                    </a:solidFill>
                    <a:latin typeface="微软雅黑"/>
                    <a:ea typeface="微软雅黑"/>
                  </a:rPr>
                  <a:t>：长时间驾驶，导致疲劳，事故风险增加</a:t>
                </a:r>
                <a:endParaRPr/>
              </a:p>
            </p:txBody>
          </p:sp>
          <p:pic>
            <p:nvPicPr>
              <p:cNvPr id="21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4" name="组合 213"/>
            <p:cNvGrpSpPr/>
            <p:nvPr/>
          </p:nvGrpSpPr>
          <p:grpSpPr>
            <a:xfrm>
              <a:off x="6431519" y="2074672"/>
              <a:ext cx="5100082" cy="4536540"/>
              <a:chOff x="660399" y="2074672"/>
              <a:chExt cx="5100082" cy="4536540"/>
            </a:xfrm>
          </p:grpSpPr>
          <p:sp>
            <p:nvSpPr>
              <p:cNvPr id="2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驾驶员违规行为对事故风险的影响</a:t>
                </a:r>
                <a:endParaRPr lang="en-US" altLang="zh-CN" sz="2000" b="1">
                  <a:latin typeface="Microsoft YaHei" panose="020b0503020204020204" pitchFamily="34" charset="-122"/>
                  <a:ea typeface="Microsoft YaHei" panose="020b0503020204020204" pitchFamily="34" charset="-122"/>
                </a:endParaRPr>
              </a:p>
            </p:txBody>
          </p:sp>
          <p:sp>
            <p:nvSpPr>
              <p:cNvPr id="2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事故概率增加</a:t>
                </a:r>
                <a:r>
                  <a:rPr lang="zh-CN" sz="1400">
                    <a:solidFill>
                      <a:schemeClr val="tx1">
                        <a:lumMod val="50000"/>
                        <a:lumOff val="50000"/>
                        <a:alpha val="100000"/>
                      </a:schemeClr>
                    </a:solidFill>
                    <a:latin typeface="微软雅黑"/>
                    <a:ea typeface="微软雅黑"/>
                  </a:rPr>
                  <a:t>：违规行为导致事故发生的概率增加</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事故严重程度加重</a:t>
                </a:r>
                <a:r>
                  <a:rPr lang="zh-CN" sz="1400">
                    <a:solidFill>
                      <a:schemeClr val="tx1">
                        <a:lumMod val="50000"/>
                        <a:lumOff val="50000"/>
                        <a:alpha val="100000"/>
                      </a:schemeClr>
                    </a:solidFill>
                    <a:latin typeface="微软雅黑"/>
                    <a:ea typeface="微软雅黑"/>
                  </a:rPr>
                  <a:t>：违规行为可能导致更严重的事故后果</a:t>
                </a:r>
                <a:endParaRPr/>
              </a:p>
            </p:txBody>
          </p:sp>
          <p:pic>
            <p:nvPicPr>
              <p:cNvPr id="21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2" name="Group 598"/>
            <p:cNvGrpSpPr/>
            <p:nvPr/>
          </p:nvGrpSpPr>
          <p:grpSpPr>
            <a:xfrm>
              <a:off x="763829" y="1414808"/>
              <a:ext cx="6972294" cy="2337649"/>
              <a:chOff x="763829" y="1414808"/>
              <a:chExt cx="6972294" cy="2337649"/>
            </a:xfrm>
          </p:grpSpPr>
          <p:sp>
            <p:nvSpPr>
              <p:cNvPr id="22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驾驶员心理因素对驾驶安全的影响</a:t>
                </a:r>
                <a:endParaRPr/>
              </a:p>
            </p:txBody>
          </p:sp>
          <p:sp>
            <p:nvSpPr>
              <p:cNvPr id="22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焦虑</a:t>
                </a:r>
                <a:r>
                  <a:rPr lang="zh-CN" sz="1400">
                    <a:solidFill>
                      <a:schemeClr val="tx1">
                        <a:alpha val="100000"/>
                      </a:schemeClr>
                    </a:solidFill>
                    <a:latin typeface="Microsoft Yahei"/>
                    <a:ea typeface="Microsoft Yahei"/>
                  </a:rPr>
                  <a:t>：焦虑可能导致驾驶员反应过度，增加事故风险</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压力</a:t>
                </a:r>
                <a:r>
                  <a:rPr lang="zh-CN" sz="1400">
                    <a:solidFill>
                      <a:schemeClr val="tx1">
                        <a:alpha val="100000"/>
                      </a:schemeClr>
                    </a:solidFill>
                    <a:latin typeface="Microsoft Yahei"/>
                    <a:ea typeface="Microsoft Yahei"/>
                  </a:rPr>
                  <a:t>：生活、工作压力可能导致驾驶员疲劳，增加事故风险</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分心</a:t>
                </a:r>
                <a:r>
                  <a:rPr lang="zh-CN" sz="1400">
                    <a:solidFill>
                      <a:schemeClr val="tx1">
                        <a:alpha val="100000"/>
                      </a:schemeClr>
                    </a:solidFill>
                    <a:latin typeface="Microsoft Yahei"/>
                    <a:ea typeface="Microsoft Yahei"/>
                  </a:rPr>
                  <a:t>：驾驶员分心可能导致注意力不集中，增加事故风险</a:t>
                </a:r>
                <a:endParaRPr/>
              </a:p>
            </p:txBody>
          </p:sp>
          <p:sp>
            <p:nvSpPr>
              <p:cNvPr id="22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9" name="Group 591"/>
            <p:cNvGrpSpPr/>
            <p:nvPr/>
          </p:nvGrpSpPr>
          <p:grpSpPr>
            <a:xfrm>
              <a:off x="689593" y="3949139"/>
              <a:ext cx="7078256" cy="2128975"/>
              <a:chOff x="689593" y="3949139"/>
              <a:chExt cx="7078256" cy="2128975"/>
            </a:xfrm>
          </p:grpSpPr>
          <p:sp>
            <p:nvSpPr>
              <p:cNvPr id="23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驾驶员心理因素的调节</a:t>
                </a:r>
                <a:endParaRPr/>
              </a:p>
            </p:txBody>
          </p:sp>
          <p:sp>
            <p:nvSpPr>
              <p:cNvPr id="23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心理调适</a:t>
                </a:r>
                <a:r>
                  <a:rPr lang="zh-CN" sz="1400">
                    <a:solidFill>
                      <a:schemeClr val="tx1">
                        <a:alpha val="100000"/>
                      </a:schemeClr>
                    </a:solidFill>
                    <a:latin typeface="Microsoft Yahei"/>
                    <a:ea typeface="Microsoft Yahei"/>
                  </a:rPr>
                  <a:t>：驾驶员应学会调节心理状态，保持冷静</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休息充足</a:t>
                </a:r>
                <a:r>
                  <a:rPr lang="zh-CN" sz="1400">
                    <a:solidFill>
                      <a:schemeClr val="tx1">
                        <a:alpha val="100000"/>
                      </a:schemeClr>
                    </a:solidFill>
                    <a:latin typeface="Microsoft Yahei"/>
                    <a:ea typeface="Microsoft Yahei"/>
                  </a:rPr>
                  <a:t>：驾驶员应保证充足的休息，避免疲劳驾驶</a:t>
                </a:r>
                <a:endParaRPr/>
              </a:p>
            </p:txBody>
          </p:sp>
          <p:sp>
            <p:nvSpPr>
              <p:cNvPr id="23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驾驶员心理因素与安全风险</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3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0" name="Group 598"/>
            <p:cNvGrpSpPr/>
            <p:nvPr/>
          </p:nvGrpSpPr>
          <p:grpSpPr>
            <a:xfrm>
              <a:off x="763829" y="1414808"/>
              <a:ext cx="6972294" cy="2337649"/>
              <a:chOff x="763829" y="1414808"/>
              <a:chExt cx="6972294" cy="2337649"/>
            </a:xfrm>
          </p:grpSpPr>
          <p:sp>
            <p:nvSpPr>
              <p:cNvPr id="24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驾驶员技能水平对驾驶安全的影响</a:t>
                </a:r>
                <a:endParaRPr/>
              </a:p>
            </p:txBody>
          </p:sp>
          <p:sp>
            <p:nvSpPr>
              <p:cNvPr id="24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操作不当</a:t>
                </a:r>
                <a:r>
                  <a:rPr lang="zh-CN" sz="1400">
                    <a:solidFill>
                      <a:schemeClr val="tx1">
                        <a:alpha val="100000"/>
                      </a:schemeClr>
                    </a:solidFill>
                    <a:latin typeface="Microsoft Yahei"/>
                    <a:ea typeface="Microsoft Yahei"/>
                  </a:rPr>
                  <a:t>：技能水平不足可能导致操作不当，引发事故</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判断失误</a:t>
                </a:r>
                <a:r>
                  <a:rPr lang="zh-CN" sz="1400">
                    <a:solidFill>
                      <a:schemeClr val="tx1">
                        <a:alpha val="100000"/>
                      </a:schemeClr>
                    </a:solidFill>
                    <a:latin typeface="Microsoft Yahei"/>
                    <a:ea typeface="Microsoft Yahei"/>
                  </a:rPr>
                  <a:t>：技能水平不足可能导致判断失误，引发事故</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应急处理能力差</a:t>
                </a:r>
                <a:r>
                  <a:rPr lang="zh-CN" sz="1400">
                    <a:solidFill>
                      <a:schemeClr val="tx1">
                        <a:alpha val="100000"/>
                      </a:schemeClr>
                    </a:solidFill>
                    <a:latin typeface="Microsoft Yahei"/>
                    <a:ea typeface="Microsoft Yahei"/>
                  </a:rPr>
                  <a:t>：技能水平不足可能导致应急处理能力差，事故后果加重</a:t>
                </a:r>
                <a:endParaRPr/>
              </a:p>
            </p:txBody>
          </p:sp>
          <p:sp>
            <p:nvSpPr>
              <p:cNvPr id="24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7" name="Group 591"/>
            <p:cNvGrpSpPr/>
            <p:nvPr/>
          </p:nvGrpSpPr>
          <p:grpSpPr>
            <a:xfrm>
              <a:off x="689593" y="3949139"/>
              <a:ext cx="7078256" cy="2128975"/>
              <a:chOff x="689593" y="3949139"/>
              <a:chExt cx="7078256" cy="2128975"/>
            </a:xfrm>
          </p:grpSpPr>
          <p:sp>
            <p:nvSpPr>
              <p:cNvPr id="24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提高驾驶员技能水平的途径</a:t>
                </a:r>
                <a:endParaRPr/>
              </a:p>
            </p:txBody>
          </p:sp>
          <p:sp>
            <p:nvSpPr>
              <p:cNvPr id="24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培训</a:t>
                </a:r>
                <a:r>
                  <a:rPr lang="zh-CN" sz="1400">
                    <a:solidFill>
                      <a:schemeClr val="tx1">
                        <a:alpha val="100000"/>
                      </a:schemeClr>
                    </a:solidFill>
                    <a:latin typeface="Microsoft Yahei"/>
                    <a:ea typeface="Microsoft Yahei"/>
                  </a:rPr>
                  <a:t>：参加驾驶员培训，提高驾驶技能</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实践</a:t>
                </a:r>
                <a:r>
                  <a:rPr lang="zh-CN" sz="1400">
                    <a:solidFill>
                      <a:schemeClr val="tx1">
                        <a:alpha val="100000"/>
                      </a:schemeClr>
                    </a:solidFill>
                    <a:latin typeface="Microsoft Yahei"/>
                    <a:ea typeface="Microsoft Yahei"/>
                  </a:rPr>
                  <a:t>：积累驾驶经验，提高驾驶技能</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学习</a:t>
                </a:r>
                <a:r>
                  <a:rPr lang="zh-CN" sz="1400">
                    <a:solidFill>
                      <a:schemeClr val="tx1">
                        <a:alpha val="100000"/>
                      </a:schemeClr>
                    </a:solidFill>
                    <a:latin typeface="Microsoft Yahei"/>
                    <a:ea typeface="Microsoft Yahei"/>
                  </a:rPr>
                  <a:t>：学习交通法规，提高安全意识</a:t>
                </a:r>
                <a:endParaRPr/>
              </a:p>
            </p:txBody>
          </p:sp>
          <p:sp>
            <p:nvSpPr>
              <p:cNvPr id="25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驾驶员技能水平与安全风险</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车辆安全与道路交通安全风险</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2" name="Group 598"/>
            <p:cNvGrpSpPr/>
            <p:nvPr/>
          </p:nvGrpSpPr>
          <p:grpSpPr>
            <a:xfrm>
              <a:off x="763829" y="1414808"/>
              <a:ext cx="6972294" cy="2337649"/>
              <a:chOff x="763829" y="1414808"/>
              <a:chExt cx="6972294" cy="2337649"/>
            </a:xfrm>
          </p:grpSpPr>
          <p:sp>
            <p:nvSpPr>
              <p:cNvPr id="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车辆性能对驾驶安全的影响</a:t>
                </a:r>
                <a:endParaRPr/>
              </a:p>
            </p:txBody>
          </p:sp>
          <p:sp>
            <p:nvSpPr>
              <p:cNvPr id="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制动性能</a:t>
                </a:r>
                <a:r>
                  <a:rPr lang="zh-CN" sz="1400">
                    <a:solidFill>
                      <a:schemeClr val="tx1">
                        <a:alpha val="100000"/>
                      </a:schemeClr>
                    </a:solidFill>
                    <a:latin typeface="Microsoft Yahei"/>
                    <a:ea typeface="Microsoft Yahei"/>
                  </a:rPr>
                  <a:t>：制动性能不佳可能导致制动不及时，引发事故</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转向性能</a:t>
                </a:r>
                <a:r>
                  <a:rPr lang="zh-CN" sz="1400">
                    <a:solidFill>
                      <a:schemeClr val="tx1">
                        <a:alpha val="100000"/>
                      </a:schemeClr>
                    </a:solidFill>
                    <a:latin typeface="Microsoft Yahei"/>
                    <a:ea typeface="Microsoft Yahei"/>
                  </a:rPr>
                  <a:t>：转向性能不佳可能导致转向不灵活，引发事故</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发动机性能</a:t>
                </a:r>
                <a:r>
                  <a:rPr lang="zh-CN" sz="1400">
                    <a:solidFill>
                      <a:schemeClr val="tx1">
                        <a:alpha val="100000"/>
                      </a:schemeClr>
                    </a:solidFill>
                    <a:latin typeface="Microsoft Yahei"/>
                    <a:ea typeface="Microsoft Yahei"/>
                  </a:rPr>
                  <a:t>：发动机性能不佳可能导致动力不足，引发事故</a:t>
                </a:r>
                <a:endParaRPr/>
              </a:p>
            </p:txBody>
          </p:sp>
          <p:sp>
            <p:nvSpPr>
              <p:cNvPr id="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 name="Group 591"/>
            <p:cNvGrpSpPr/>
            <p:nvPr/>
          </p:nvGrpSpPr>
          <p:grpSpPr>
            <a:xfrm>
              <a:off x="689593" y="3949139"/>
              <a:ext cx="7078256" cy="2128975"/>
              <a:chOff x="689593" y="3949139"/>
              <a:chExt cx="7078256" cy="2128975"/>
            </a:xfrm>
          </p:grpSpPr>
          <p:sp>
            <p:nvSpPr>
              <p:cNvPr id="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提高车辆性能的途径</a:t>
                </a:r>
                <a:endParaRPr/>
              </a:p>
            </p:txBody>
          </p:sp>
          <p:sp>
            <p:nvSpPr>
              <p:cNvPr id="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车辆维护</a:t>
                </a:r>
                <a:r>
                  <a:rPr lang="zh-CN" sz="1400">
                    <a:solidFill>
                      <a:schemeClr val="tx1">
                        <a:alpha val="100000"/>
                      </a:schemeClr>
                    </a:solidFill>
                    <a:latin typeface="Microsoft Yahei"/>
                    <a:ea typeface="Microsoft Yahei"/>
                  </a:rPr>
                  <a:t>：定期进行车辆维护，保证车辆性能良好</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合规改装</a:t>
                </a:r>
                <a:r>
                  <a:rPr lang="zh-CN" sz="1400">
                    <a:solidFill>
                      <a:schemeClr val="tx1">
                        <a:alpha val="100000"/>
                      </a:schemeClr>
                    </a:solidFill>
                    <a:latin typeface="Microsoft Yahei"/>
                    <a:ea typeface="Microsoft Yahei"/>
                  </a:rPr>
                  <a:t>：合规改装，提高车辆性能</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选购高性能车辆</a:t>
                </a:r>
                <a:r>
                  <a:rPr lang="zh-CN" sz="1400">
                    <a:solidFill>
                      <a:schemeClr val="tx1">
                        <a:alpha val="100000"/>
                      </a:schemeClr>
                    </a:solidFill>
                    <a:latin typeface="Microsoft Yahei"/>
                    <a:ea typeface="Microsoft Yahei"/>
                  </a:rPr>
                  <a:t>：选购高性能车辆，降低事故风险</a:t>
                </a:r>
                <a:endParaRPr/>
              </a:p>
            </p:txBody>
          </p:sp>
          <p:sp>
            <p:nvSpPr>
              <p:cNvPr id="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车辆性能与事故风险</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0" name="Group 598"/>
            <p:cNvGrpSpPr/>
            <p:nvPr/>
          </p:nvGrpSpPr>
          <p:grpSpPr>
            <a:xfrm>
              <a:off x="763829" y="1414808"/>
              <a:ext cx="6972294" cy="2337649"/>
              <a:chOff x="763829" y="1414808"/>
              <a:chExt cx="6972294" cy="2337649"/>
            </a:xfrm>
          </p:grpSpPr>
          <p:sp>
            <p:nvSpPr>
              <p:cNvPr id="3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车辆维护对驾驶安全的影响</a:t>
                </a:r>
                <a:endParaRPr/>
              </a:p>
            </p:txBody>
          </p:sp>
          <p:sp>
            <p:nvSpPr>
              <p:cNvPr id="3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制动系统</a:t>
                </a:r>
                <a:r>
                  <a:rPr lang="zh-CN" sz="1400">
                    <a:solidFill>
                      <a:schemeClr val="tx1">
                        <a:alpha val="100000"/>
                      </a:schemeClr>
                    </a:solidFill>
                    <a:latin typeface="Microsoft Yahei"/>
                    <a:ea typeface="Microsoft Yahei"/>
                  </a:rPr>
                  <a:t>：制动系统维护不足可能导致制动失效，引发事故</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悬挂系统</a:t>
                </a:r>
                <a:r>
                  <a:rPr lang="zh-CN" sz="1400">
                    <a:solidFill>
                      <a:schemeClr val="tx1">
                        <a:alpha val="100000"/>
                      </a:schemeClr>
                    </a:solidFill>
                    <a:latin typeface="Microsoft Yahei"/>
                    <a:ea typeface="Microsoft Yahei"/>
                  </a:rPr>
                  <a:t>：悬挂系统维护不足可能导致行驶不稳定，引发事故</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轮胎</a:t>
                </a:r>
                <a:r>
                  <a:rPr lang="zh-CN" sz="1400">
                    <a:solidFill>
                      <a:schemeClr val="tx1">
                        <a:alpha val="100000"/>
                      </a:schemeClr>
                    </a:solidFill>
                    <a:latin typeface="Microsoft Yahei"/>
                    <a:ea typeface="Microsoft Yahei"/>
                  </a:rPr>
                  <a:t>：轮胎磨损严重可能导致爆胎，引发事故</a:t>
                </a:r>
                <a:endParaRPr/>
              </a:p>
            </p:txBody>
          </p:sp>
          <p:sp>
            <p:nvSpPr>
              <p:cNvPr id="3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7" name="Group 591"/>
            <p:cNvGrpSpPr/>
            <p:nvPr/>
          </p:nvGrpSpPr>
          <p:grpSpPr>
            <a:xfrm>
              <a:off x="689593" y="3949139"/>
              <a:ext cx="7078256" cy="2128975"/>
              <a:chOff x="689593" y="3949139"/>
              <a:chExt cx="7078256" cy="2128975"/>
            </a:xfrm>
          </p:grpSpPr>
          <p:sp>
            <p:nvSpPr>
              <p:cNvPr id="3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提高车辆维护水平的途径</a:t>
                </a:r>
                <a:endParaRPr/>
              </a:p>
            </p:txBody>
          </p:sp>
          <p:sp>
            <p:nvSpPr>
              <p:cNvPr id="3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定期检查</a:t>
                </a:r>
                <a:r>
                  <a:rPr lang="zh-CN" sz="1400">
                    <a:solidFill>
                      <a:schemeClr val="tx1">
                        <a:alpha val="100000"/>
                      </a:schemeClr>
                    </a:solidFill>
                    <a:latin typeface="Microsoft Yahei"/>
                    <a:ea typeface="Microsoft Yahei"/>
                  </a:rPr>
                  <a:t>：定期进行车辆检查，发现问题及时维修</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正确使用</a:t>
                </a:r>
                <a:r>
                  <a:rPr lang="zh-CN" sz="1400">
                    <a:solidFill>
                      <a:schemeClr val="tx1">
                        <a:alpha val="100000"/>
                      </a:schemeClr>
                    </a:solidFill>
                    <a:latin typeface="Microsoft Yahei"/>
                    <a:ea typeface="Microsoft Yahei"/>
                  </a:rPr>
                  <a:t>：正确使用车辆，避免过度磨损</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去正规维修店</a:t>
                </a:r>
                <a:r>
                  <a:rPr lang="zh-CN" sz="1400">
                    <a:solidFill>
                      <a:schemeClr val="tx1">
                        <a:alpha val="100000"/>
                      </a:schemeClr>
                    </a:solidFill>
                    <a:latin typeface="Microsoft Yahei"/>
                    <a:ea typeface="Microsoft Yahei"/>
                  </a:rPr>
                  <a:t>：去正规维修店进行维修，保证维修质量</a:t>
                </a:r>
                <a:endParaRPr/>
              </a:p>
            </p:txBody>
          </p:sp>
          <p:sp>
            <p:nvSpPr>
              <p:cNvPr id="4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车辆维护与事故风险</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4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8" name="Group 598"/>
            <p:cNvGrpSpPr/>
            <p:nvPr/>
          </p:nvGrpSpPr>
          <p:grpSpPr>
            <a:xfrm>
              <a:off x="763829" y="1414808"/>
              <a:ext cx="6972294" cy="2337649"/>
              <a:chOff x="763829" y="1414808"/>
              <a:chExt cx="6972294" cy="2337649"/>
            </a:xfrm>
          </p:grpSpPr>
          <p:sp>
            <p:nvSpPr>
              <p:cNvPr id="4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车辆安全配置对驾驶安全的影响</a:t>
                </a:r>
                <a:endParaRPr/>
              </a:p>
            </p:txBody>
          </p:sp>
          <p:sp>
            <p:nvSpPr>
              <p:cNvPr id="5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安全气囊</a:t>
                </a:r>
                <a:r>
                  <a:rPr lang="zh-CN" sz="1400">
                    <a:solidFill>
                      <a:schemeClr val="tx1">
                        <a:alpha val="100000"/>
                      </a:schemeClr>
                    </a:solidFill>
                    <a:latin typeface="Microsoft Yahei"/>
                    <a:ea typeface="Microsoft Yahei"/>
                  </a:rPr>
                  <a:t>：安全气囊可以在事故发生时减轻乘员伤害</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刹车辅助系统</a:t>
                </a:r>
                <a:r>
                  <a:rPr lang="zh-CN" sz="1400">
                    <a:solidFill>
                      <a:schemeClr val="tx1">
                        <a:alpha val="100000"/>
                      </a:schemeClr>
                    </a:solidFill>
                    <a:latin typeface="Microsoft Yahei"/>
                    <a:ea typeface="Microsoft Yahei"/>
                  </a:rPr>
                  <a:t>：刹车辅助系统可以提高制动效果，降低事故风险</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车道偏离预警</a:t>
                </a:r>
                <a:r>
                  <a:rPr lang="zh-CN" sz="1400">
                    <a:solidFill>
                      <a:schemeClr val="tx1">
                        <a:alpha val="100000"/>
                      </a:schemeClr>
                    </a:solidFill>
                    <a:latin typeface="Microsoft Yahei"/>
                    <a:ea typeface="Microsoft Yahei"/>
                  </a:rPr>
                  <a:t>：车道偏离预警可以提醒驾驶员避免无意的车道偏离</a:t>
                </a:r>
                <a:endParaRPr/>
              </a:p>
            </p:txBody>
          </p:sp>
          <p:sp>
            <p:nvSpPr>
              <p:cNvPr id="5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5" name="Group 591"/>
            <p:cNvGrpSpPr/>
            <p:nvPr/>
          </p:nvGrpSpPr>
          <p:grpSpPr>
            <a:xfrm>
              <a:off x="689593" y="3949139"/>
              <a:ext cx="7078256" cy="2128975"/>
              <a:chOff x="689593" y="3949139"/>
              <a:chExt cx="7078256" cy="2128975"/>
            </a:xfrm>
          </p:grpSpPr>
          <p:sp>
            <p:nvSpPr>
              <p:cNvPr id="5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提高车辆安全配置的途径</a:t>
                </a:r>
                <a:endParaRPr/>
              </a:p>
            </p:txBody>
          </p:sp>
          <p:sp>
            <p:nvSpPr>
              <p:cNvPr id="5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选购配置高的车辆</a:t>
                </a:r>
                <a:r>
                  <a:rPr lang="zh-CN" sz="1400">
                    <a:solidFill>
                      <a:schemeClr val="tx1">
                        <a:alpha val="100000"/>
                      </a:schemeClr>
                    </a:solidFill>
                    <a:latin typeface="Microsoft Yahei"/>
                    <a:ea typeface="Microsoft Yahei"/>
                  </a:rPr>
                  <a:t>：选购配置高的车辆，提高驾驶安全性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加装安全设备</a:t>
                </a:r>
                <a:r>
                  <a:rPr lang="zh-CN" sz="1400">
                    <a:solidFill>
                      <a:schemeClr val="tx1">
                        <a:alpha val="100000"/>
                      </a:schemeClr>
                    </a:solidFill>
                    <a:latin typeface="Microsoft Yahei"/>
                    <a:ea typeface="Microsoft Yahei"/>
                  </a:rPr>
                  <a:t>：根据需要加装安全设备，提高驾驶安全性</a:t>
                </a:r>
                <a:endParaRPr/>
              </a:p>
            </p:txBody>
          </p:sp>
          <p:sp>
            <p:nvSpPr>
              <p:cNvPr id="5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车辆安全配置与事故风险</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https://d.book118.com/688134017117006036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道路交通安全风险与防范培训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2024-09-16T05:49:48.461</cp:lastPrinted>
  <dcterms:created xsi:type="dcterms:W3CDTF">2024-09-15T21:49:48Z</dcterms:created>
  <dcterms:modified xsi:type="dcterms:W3CDTF">2024-09-15T21:49:50Z</dcterms:modified>
</cp:coreProperties>
</file>