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6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4F1569-A2FB-428A-A281-C1FA1D025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598D82-C2D7-4F1E-9B1D-002193AE8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CB443F-C042-4A49-9C98-A59F1C1766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E2850B-F0CD-4B0E-BD75-FDB23539B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AA0E7E-2C0F-48E4-8E82-2EDB77D183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5C14F5-9CC5-4875-B907-FBD4C7F470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B43BA6-23B6-463B-A4D6-A7D0EA43C3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DEB5FC-1927-4A40-A4F3-0667C398E2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1C2DAF-706A-4804-87F8-B6CB8F7B54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7B7388-308D-4E95-A5DC-4115F2319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B7CF0A-97ED-44E0-ADFF-507474B398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669882" y="2588281"/>
            <a:ext cx="10852237" cy="899167"/>
          </a:xfrm>
        </p:spPr>
        <p:txBody>
          <a:bodyPr lIns="101600" tIns="38100" rIns="25400" bIns="38100" anchor="t" anchorCtr="0">
            <a:noAutofit/>
          </a:bodyPr>
          <a:lstStyle>
            <a:lvl1pPr algn="ctr">
              <a:defRPr sz="5400" b="0" spc="600">
                <a:effectLst>
                  <a:outerShdw blurRad="38100" dist="38100" dir="2700000" algn="tl">
                    <a:srgbClr val="000000">
                      <a:alpha val="43137"/>
                    </a:srgbClr>
                  </a:outerShdw>
                </a:effectLst>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669882" y="3566160"/>
            <a:ext cx="10852237" cy="950984"/>
          </a:xfrm>
        </p:spPr>
        <p:txBody>
          <a:bodyPr lIns="101600" tIns="38100" rIns="76200" bIns="38100">
            <a:noAutofit/>
          </a:bodyPr>
          <a:lstStyle>
            <a:lvl1pPr marL="0" indent="0" algn="ctr" eaLnBrk="1" fontAlgn="auto" latinLnBrk="0" hangingPunct="1">
              <a:lnSpc>
                <a:spcPct val="100000"/>
              </a:lnSpc>
              <a:buNone/>
              <a:defRPr sz="24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669882" y="1296000"/>
            <a:ext cx="10852237" cy="5041355"/>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3808730"/>
            <a:ext cx="10852237" cy="624845"/>
          </a:xfrm>
        </p:spPr>
        <p:txBody>
          <a:bodyPr lIns="101600" tIns="38100" rIns="63500" bIns="38100" anchor="t" anchorCtr="0">
            <a:noAutofit/>
          </a:bodyPr>
          <a:lstStyle>
            <a:lvl1pPr>
              <a:defRPr sz="3600" b="0" u="none" strike="noStrike" kern="1200" cap="none" spc="300" normalizeH="0">
                <a:solidFill>
                  <a:schemeClr val="tx1"/>
                </a:solidFill>
                <a:effectLst>
                  <a:outerShdw blurRad="38100" dist="38100" dir="2700000" algn="tl">
                    <a:srgbClr val="000000">
                      <a:alpha val="43137"/>
                    </a:srgbClr>
                  </a:outerShdw>
                </a:effectLst>
                <a:uFillTx/>
              </a:defRPr>
            </a:lvl1pPr>
          </a:lstStyle>
          <a:p>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669925" y="4511675"/>
            <a:ext cx="10852237" cy="1077985"/>
          </a:xfrm>
        </p:spPr>
        <p:txBody>
          <a:bodyPr lIns="101600" tIns="38100" rIns="76200" bIns="38100">
            <a:noAutofit/>
          </a:bodyPr>
          <a:lstStyle>
            <a:lvl1pPr marL="0" indent="0" eaLnBrk="1" fontAlgn="auto" latinLnBrk="0" hangingPunct="1">
              <a:buNone/>
              <a:defRPr kumimoji="0" lang="zh-CN" altLang="en-US" sz="1600" b="0" i="0" u="none" strike="noStrike" kern="1200" cap="none" spc="150" normalizeH="0" baseline="0" noProof="1">
                <a:solidFill>
                  <a:schemeClr val="tx1"/>
                </a:solidFill>
                <a:uFillTx/>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69930" y="1296000"/>
            <a:ext cx="5283242" cy="5040000"/>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238877" y="1296000"/>
            <a:ext cx="5283242" cy="5040000"/>
          </a:xfrm>
        </p:spPr>
        <p:txBody>
          <a:bodyPr>
            <a:noAutofit/>
          </a:bodyPr>
          <a:lstStyle>
            <a:lvl1pPr>
              <a:defRPr sz="1600">
                <a:solidFill>
                  <a:schemeClr val="tx1">
                    <a:lumMod val="75000"/>
                    <a:lumOff val="25000"/>
                  </a:schemeClr>
                </a:solidFill>
              </a:defRPr>
            </a:lvl1pPr>
            <a:lvl2pPr>
              <a:defRPr sz="16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69930" y="1296000"/>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1" u="none" strike="noStrike" kern="1200" cap="none" spc="200" normalizeH="0" baseline="0">
                <a:solidFill>
                  <a:schemeClr val="tx1"/>
                </a:solidFill>
                <a:uFillTx/>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69925" y="1789043"/>
            <a:ext cx="5283200"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1296000"/>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1" i="0" u="none" strike="noStrike" kern="1200" cap="none" spc="200" normalizeH="0" baseline="0" noProof="1">
                <a:solidFill>
                  <a:schemeClr val="tx1"/>
                </a:solidFill>
                <a:uFillTx/>
                <a:latin typeface="+mn-lt"/>
                <a:ea typeface="+mn-ea"/>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789043"/>
            <a:ext cx="5283242"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69930" y="1296000"/>
            <a:ext cx="5283242" cy="504000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2"/>
            </p:custDataLst>
          </p:nvPr>
        </p:nvSpPr>
        <p:spPr>
          <a:xfrm>
            <a:off x="6238925" y="1296000"/>
            <a:ext cx="5283242" cy="50400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solidFill>
                  <a:schemeClr val="tx1">
                    <a:lumMod val="75000"/>
                    <a:lumOff val="25000"/>
                  </a:schemeClr>
                </a:solidFill>
              </a:defRPr>
            </a:lvl1pPr>
            <a:lvl2pPr indent="0" eaLnBrk="1" fontAlgn="auto" latinLnBrk="0" hangingPunct="1">
              <a:defRPr>
                <a:solidFill>
                  <a:schemeClr val="tx1">
                    <a:lumMod val="75000"/>
                    <a:lumOff val="25000"/>
                  </a:schemeClr>
                </a:solidFill>
              </a:defRPr>
            </a:lvl2pPr>
            <a:lvl3pPr indent="0" eaLnBrk="1" fontAlgn="auto" latinLnBrk="0" hangingPunct="1">
              <a:defRPr>
                <a:solidFill>
                  <a:schemeClr val="tx1">
                    <a:lumMod val="75000"/>
                    <a:lumOff val="25000"/>
                  </a:schemeClr>
                </a:solidFill>
              </a:defRPr>
            </a:lvl3pPr>
            <a:lvl4pPr indent="0" eaLnBrk="1" fontAlgn="auto" latinLnBrk="0" hangingPunct="1">
              <a:defRPr>
                <a:solidFill>
                  <a:schemeClr val="tx1">
                    <a:lumMod val="75000"/>
                    <a:lumOff val="25000"/>
                  </a:schemeClr>
                </a:solidFill>
              </a:defRPr>
            </a:lvl4pPr>
            <a:lvl5pPr indent="0" eaLnBrk="1" fontAlgn="auto" latinLnBrk="0" hangingPunct="1">
              <a:defRPr>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69930" y="952508"/>
            <a:ext cx="10852237"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0" i="0" u="none" strike="noStrike" kern="1200" cap="none" spc="600" normalizeH="0" baseline="0" noProof="1">
                <a:solidFill>
                  <a:schemeClr val="tx1"/>
                </a:solidFill>
                <a:effectLst>
                  <a:outerShdw blurRad="38100" dist="38100" dir="2700000" algn="tl">
                    <a:srgbClr val="000000">
                      <a:alpha val="43137"/>
                    </a:srgbClr>
                  </a:outerShdw>
                </a:effectLst>
                <a:uFillTx/>
                <a:latin typeface="+mj-lt"/>
                <a:ea typeface="+mj-ea"/>
                <a:cs typeface="+mj-cs"/>
                <a:sym typeface="+mn-ea"/>
              </a:defRPr>
            </a:lvl1pPr>
          </a:lstStyle>
          <a:p>
            <a:pPr lvl="0"/>
            <a:r>
              <a:rPr>
                <a:sym typeface="+mn-ea"/>
              </a:rPr>
              <a:t>单击此处编辑标题</a:t>
            </a:r>
            <a:endParaRPr>
              <a:sym typeface="+mn-ea"/>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6.xml" /><Relationship Id="rId13" Type="http://schemas.openxmlformats.org/officeDocument/2006/relationships/tags" Target="../tags/tag57.xml" /><Relationship Id="rId14" Type="http://schemas.openxmlformats.org/officeDocument/2006/relationships/tags" Target="../tags/tag58.xml" /><Relationship Id="rId15" Type="http://schemas.openxmlformats.org/officeDocument/2006/relationships/tags" Target="../tags/tag59.xml" /><Relationship Id="rId16" Type="http://schemas.openxmlformats.org/officeDocument/2006/relationships/tags" Target="../tags/tag60.xml" /><Relationship Id="rId17" Type="http://schemas.openxmlformats.org/officeDocument/2006/relationships/tags" Target="../tags/tag6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FFFFFF"/>
            </a:gs>
            <a:gs pos="100000">
              <a:srgbClr val="DCDCDC"/>
            </a:gs>
          </a:gsLst>
          <a:lin ang="5400000" scaled="0"/>
        </a:gra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69882" y="432000"/>
            <a:ext cx="10852237" cy="648000"/>
          </a:xfrm>
          <a:prstGeom prst="rect">
            <a:avLst/>
          </a:prstGeom>
        </p:spPr>
        <p:txBody>
          <a:bodyPr vert="horz" lIns="101600" tIns="38100" rIns="76200" bIns="38100" rtlCol="0" anchor="ctr"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69882" y="1296000"/>
            <a:ext cx="10852237" cy="5040000"/>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2800" b="1" u="none" strike="noStrike" kern="1200" cap="none" spc="200" normalizeH="0">
          <a:solidFill>
            <a:schemeClr val="tx1"/>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mn-lt"/>
          <a:ea typeface="+mn-ea"/>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13607707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5" name="Rectangle 2"/>
          <p:cNvSpPr>
            <a:spLocks noGrp="1" noChangeArrowheads="1"/>
          </p:cNvSpPr>
          <p:nvPr>
            <p:ph type="title"/>
          </p:nvPr>
        </p:nvSpPr>
        <p:spPr>
          <a:xfrm>
            <a:off x="4819985" y="525145"/>
            <a:ext cx="3346450" cy="563880"/>
          </a:xfrm>
        </p:spPr>
        <p:txBody>
          <a:bodyPr vert="horz" wrap="square" lIns="91440" tIns="45720" rIns="91440" bIns="45720" numCol="1" rtlCol="0" anchor="ctr" anchorCtr="0" compatLnSpc="1">
            <a:normAutofit fontScale="90000"/>
          </a:bodyPr>
          <a:lstStyle/>
          <a:p>
            <a:pPr marL="0" marR="0" lvl="0" indent="0" algn="l" defTabSz="914400" rtl="0" eaLnBrk="0" fontAlgn="auto" latinLnBrk="0" hangingPunct="0">
              <a:lnSpc>
                <a:spcPct val="90000"/>
              </a:lnSpc>
              <a:spcBef>
                <a:spcPct val="0"/>
              </a:spcBef>
              <a:spcAft>
                <a:spcPct val="0"/>
              </a:spcAft>
              <a:buClrTx/>
              <a:buSzTx/>
              <a:buFontTx/>
              <a:buNone/>
              <a:defRPr/>
            </a:pPr>
            <a:r>
              <a:rPr kumimoji="0" lang="zh-CN" altLang="en-US" sz="4400" b="1" i="0" u="none" strike="noStrike" kern="1200" cap="none" spc="0" normalizeH="0" baseline="0" noProof="0" smtClean="0">
                <a:ln>
                  <a:noFill/>
                </a:ln>
                <a:solidFill>
                  <a:schemeClr val="tx1"/>
                </a:solidFill>
                <a:effectLst/>
                <a:uLnTx/>
                <a:uFillTx/>
                <a:latin typeface="+mj-lt"/>
                <a:ea typeface="+mj-ea"/>
                <a:cs typeface="+mj-cs"/>
              </a:rPr>
              <a:t>电动汽车概论</a:t>
            </a:r>
            <a:endParaRPr kumimoji="0" lang="zh-CN" altLang="zh-CN" sz="4400" b="1" i="0" u="none" strike="noStrike" kern="1200" cap="none" spc="0" normalizeH="0" baseline="0" noProof="0" smtClean="0">
              <a:ln>
                <a:noFill/>
              </a:ln>
              <a:solidFill>
                <a:schemeClr val="tx1"/>
              </a:solidFill>
              <a:effectLst/>
              <a:uLnTx/>
              <a:uFillTx/>
              <a:latin typeface="+mj-lt"/>
              <a:ea typeface="+mj-ea"/>
              <a:cs typeface="+mj-cs"/>
            </a:endParaRPr>
          </a:p>
        </p:txBody>
      </p:sp>
      <p:sp>
        <p:nvSpPr>
          <p:cNvPr id="362499" name="Text Box 3"/>
          <p:cNvSpPr txBox="1"/>
          <p:nvPr/>
        </p:nvSpPr>
        <p:spPr>
          <a:xfrm>
            <a:off x="3184525" y="722313"/>
            <a:ext cx="184150" cy="366712"/>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zh-CN" sz="1800"/>
          </a:p>
        </p:txBody>
      </p:sp>
      <p:grpSp>
        <p:nvGrpSpPr>
          <p:cNvPr id="362500" name="Group 105"/>
          <p:cNvGrpSpPr/>
          <p:nvPr/>
        </p:nvGrpSpPr>
        <p:grpSpPr>
          <a:xfrm>
            <a:off x="2463053" y="1326963"/>
            <a:ext cx="7178488" cy="665163"/>
            <a:chOff x="744" y="1296"/>
            <a:chExt cx="3932" cy="419"/>
          </a:xfrm>
        </p:grpSpPr>
        <p:grpSp>
          <p:nvGrpSpPr>
            <p:cNvPr id="362518" name="Group 75"/>
            <p:cNvGrpSpPr/>
            <p:nvPr/>
          </p:nvGrpSpPr>
          <p:grpSpPr>
            <a:xfrm>
              <a:off x="744" y="1296"/>
              <a:ext cx="1405" cy="419"/>
              <a:chOff x="-581" y="2656"/>
              <a:chExt cx="4537" cy="1351"/>
            </a:xfrm>
          </p:grpSpPr>
          <p:sp>
            <p:nvSpPr>
              <p:cNvPr id="362522" name="AutoShape 76"/>
              <p:cNvSpPr/>
              <p:nvPr/>
            </p:nvSpPr>
            <p:spPr>
              <a:xfrm>
                <a:off x="1123" y="2679"/>
                <a:ext cx="1536" cy="1328"/>
              </a:xfrm>
              <a:prstGeom prst="hexagon">
                <a:avLst>
                  <a:gd name="adj" fmla="val 28915"/>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2523" name="AutoShape 77"/>
              <p:cNvSpPr/>
              <p:nvPr/>
            </p:nvSpPr>
            <p:spPr>
              <a:xfrm>
                <a:off x="-581" y="2656"/>
                <a:ext cx="453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6151" name="AutoShape 78"/>
              <p:cNvSpPr>
                <a:spLocks noChangeArrowheads="1"/>
              </p:cNvSpPr>
              <p:nvPr/>
            </p:nvSpPr>
            <p:spPr bwMode="auto">
              <a:xfrm>
                <a:off x="-274" y="2737"/>
                <a:ext cx="3925" cy="1167"/>
              </a:xfrm>
              <a:prstGeom prst="hexagon">
                <a:avLst>
                  <a:gd name="adj" fmla="val 28901"/>
                  <a:gd name="vf" fmla="val 115470"/>
                </a:avLst>
              </a:prstGeom>
              <a:gradFill rotWithShape="1">
                <a:gsLst>
                  <a:gs pos="0">
                    <a:srgbClr val="115252"/>
                  </a:gs>
                  <a:gs pos="50000">
                    <a:schemeClr val="accent1"/>
                  </a:gs>
                  <a:gs pos="100000">
                    <a:srgbClr val="115252"/>
                  </a:gs>
                </a:gsLst>
                <a:lin ang="2700000" scaled="1"/>
              </a:gradFill>
              <a:ln w="9525">
                <a:solidFill>
                  <a:schemeClr val="tx1"/>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grpSp>
        <p:sp>
          <p:nvSpPr>
            <p:cNvPr id="362519" name="Line 83"/>
            <p:cNvSpPr/>
            <p:nvPr/>
          </p:nvSpPr>
          <p:spPr>
            <a:xfrm>
              <a:off x="1652" y="1680"/>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520" name="Text Box 84"/>
            <p:cNvSpPr txBox="1"/>
            <p:nvPr/>
          </p:nvSpPr>
          <p:spPr>
            <a:xfrm>
              <a:off x="2276" y="1344"/>
              <a:ext cx="438" cy="291"/>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100000"/>
                </a:lnSpc>
                <a:spcBef>
                  <a:spcPct val="0"/>
                </a:spcBef>
                <a:buFontTx/>
                <a:buNone/>
              </a:pPr>
              <a:r>
                <a:rPr lang="zh-CN" altLang="en-US" sz="2400" smtClean="0"/>
                <a:t>绪论</a:t>
              </a:r>
              <a:endParaRPr lang="zh-CN" altLang="zh-CN" sz="2400"/>
            </a:p>
          </p:txBody>
        </p:sp>
        <p:sp>
          <p:nvSpPr>
            <p:cNvPr id="362521" name="Text Box 85"/>
            <p:cNvSpPr txBox="1"/>
            <p:nvPr/>
          </p:nvSpPr>
          <p:spPr>
            <a:xfrm>
              <a:off x="930" y="1358"/>
              <a:ext cx="873" cy="291"/>
            </a:xfrm>
            <a:prstGeom prst="rect">
              <a:avLst/>
            </a:prstGeom>
            <a:noFill/>
            <a:ln w="9525">
              <a:noFill/>
            </a:ln>
          </p:spPr>
          <p:txBody>
            <a:bodyPr wrap="squar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zh-CN" altLang="en-US" sz="2400" b="1" smtClean="0">
                  <a:solidFill>
                    <a:srgbClr val="FFFFFF"/>
                  </a:solidFill>
                </a:rPr>
                <a:t>  第一章</a:t>
              </a:r>
              <a:endParaRPr lang="en-US" altLang="zh-CN" sz="2400" b="1">
                <a:solidFill>
                  <a:srgbClr val="FFFFFF"/>
                </a:solidFill>
              </a:endParaRPr>
            </a:p>
          </p:txBody>
        </p:sp>
      </p:grpSp>
      <p:grpSp>
        <p:nvGrpSpPr>
          <p:cNvPr id="21" name="Group 105"/>
          <p:cNvGrpSpPr/>
          <p:nvPr/>
        </p:nvGrpSpPr>
        <p:grpSpPr>
          <a:xfrm>
            <a:off x="2401454" y="2196982"/>
            <a:ext cx="7178488" cy="665163"/>
            <a:chOff x="744" y="1296"/>
            <a:chExt cx="3932" cy="419"/>
          </a:xfrm>
        </p:grpSpPr>
        <p:grpSp>
          <p:nvGrpSpPr>
            <p:cNvPr id="22" name="Group 75"/>
            <p:cNvGrpSpPr/>
            <p:nvPr/>
          </p:nvGrpSpPr>
          <p:grpSpPr>
            <a:xfrm>
              <a:off x="744" y="1296"/>
              <a:ext cx="1405" cy="419"/>
              <a:chOff x="-581" y="2656"/>
              <a:chExt cx="4537" cy="1351"/>
            </a:xfrm>
          </p:grpSpPr>
          <p:sp>
            <p:nvSpPr>
              <p:cNvPr id="26" name="AutoShape 76"/>
              <p:cNvSpPr/>
              <p:nvPr/>
            </p:nvSpPr>
            <p:spPr>
              <a:xfrm>
                <a:off x="1123" y="2679"/>
                <a:ext cx="1536" cy="1328"/>
              </a:xfrm>
              <a:prstGeom prst="hexagon">
                <a:avLst>
                  <a:gd name="adj" fmla="val 28915"/>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27" name="AutoShape 77"/>
              <p:cNvSpPr/>
              <p:nvPr/>
            </p:nvSpPr>
            <p:spPr>
              <a:xfrm>
                <a:off x="-581" y="2656"/>
                <a:ext cx="453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28" name="AutoShape 78"/>
              <p:cNvSpPr>
                <a:spLocks noChangeArrowheads="1"/>
              </p:cNvSpPr>
              <p:nvPr/>
            </p:nvSpPr>
            <p:spPr bwMode="auto">
              <a:xfrm>
                <a:off x="-274" y="2737"/>
                <a:ext cx="3925" cy="1167"/>
              </a:xfrm>
              <a:prstGeom prst="hexagon">
                <a:avLst>
                  <a:gd name="adj" fmla="val 28901"/>
                  <a:gd name="vf" fmla="val 115470"/>
                </a:avLst>
              </a:prstGeom>
              <a:gradFill rotWithShape="1">
                <a:gsLst>
                  <a:gs pos="0">
                    <a:srgbClr val="115252"/>
                  </a:gs>
                  <a:gs pos="50000">
                    <a:schemeClr val="accent1"/>
                  </a:gs>
                  <a:gs pos="100000">
                    <a:srgbClr val="115252"/>
                  </a:gs>
                </a:gsLst>
                <a:lin ang="2700000" scaled="1"/>
              </a:gradFill>
              <a:ln w="9525">
                <a:solidFill>
                  <a:schemeClr val="tx1"/>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grpSp>
        <p:sp>
          <p:nvSpPr>
            <p:cNvPr id="23" name="Line 83"/>
            <p:cNvSpPr/>
            <p:nvPr/>
          </p:nvSpPr>
          <p:spPr>
            <a:xfrm>
              <a:off x="1652" y="1680"/>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 Box 84"/>
            <p:cNvSpPr txBox="1"/>
            <p:nvPr/>
          </p:nvSpPr>
          <p:spPr>
            <a:xfrm>
              <a:off x="2276" y="1344"/>
              <a:ext cx="944" cy="291"/>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100000"/>
                </a:lnSpc>
                <a:spcBef>
                  <a:spcPct val="0"/>
                </a:spcBef>
                <a:buFontTx/>
                <a:buNone/>
              </a:pPr>
              <a:r>
                <a:rPr lang="zh-CN" altLang="en-US" sz="2400" smtClean="0"/>
                <a:t>纯电动汽车</a:t>
              </a:r>
              <a:endParaRPr lang="zh-CN" altLang="zh-CN" sz="2400"/>
            </a:p>
          </p:txBody>
        </p:sp>
        <p:sp>
          <p:nvSpPr>
            <p:cNvPr id="25" name="Text Box 85"/>
            <p:cNvSpPr txBox="1"/>
            <p:nvPr/>
          </p:nvSpPr>
          <p:spPr>
            <a:xfrm>
              <a:off x="930" y="1358"/>
              <a:ext cx="873" cy="291"/>
            </a:xfrm>
            <a:prstGeom prst="rect">
              <a:avLst/>
            </a:prstGeom>
            <a:noFill/>
            <a:ln w="9525">
              <a:noFill/>
            </a:ln>
          </p:spPr>
          <p:txBody>
            <a:bodyPr wrap="squar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zh-CN" altLang="en-US" sz="2400" b="1" smtClean="0">
                  <a:solidFill>
                    <a:srgbClr val="FFFFFF"/>
                  </a:solidFill>
                </a:rPr>
                <a:t>  第二章</a:t>
              </a:r>
              <a:endParaRPr lang="en-US" altLang="zh-CN" sz="2400" b="1">
                <a:solidFill>
                  <a:srgbClr val="FFFFFF"/>
                </a:solidFill>
              </a:endParaRPr>
            </a:p>
          </p:txBody>
        </p:sp>
      </p:grpSp>
      <p:grpSp>
        <p:nvGrpSpPr>
          <p:cNvPr id="29" name="Group 105"/>
          <p:cNvGrpSpPr/>
          <p:nvPr/>
        </p:nvGrpSpPr>
        <p:grpSpPr>
          <a:xfrm>
            <a:off x="2372700" y="3040271"/>
            <a:ext cx="7178488" cy="665163"/>
            <a:chOff x="744" y="1296"/>
            <a:chExt cx="3932" cy="419"/>
          </a:xfrm>
        </p:grpSpPr>
        <p:grpSp>
          <p:nvGrpSpPr>
            <p:cNvPr id="30" name="Group 75"/>
            <p:cNvGrpSpPr/>
            <p:nvPr/>
          </p:nvGrpSpPr>
          <p:grpSpPr>
            <a:xfrm>
              <a:off x="744" y="1296"/>
              <a:ext cx="1405" cy="419"/>
              <a:chOff x="-581" y="2656"/>
              <a:chExt cx="4537" cy="1351"/>
            </a:xfrm>
          </p:grpSpPr>
          <p:sp>
            <p:nvSpPr>
              <p:cNvPr id="34" name="AutoShape 76"/>
              <p:cNvSpPr/>
              <p:nvPr/>
            </p:nvSpPr>
            <p:spPr>
              <a:xfrm>
                <a:off x="1123" y="2679"/>
                <a:ext cx="1536" cy="1328"/>
              </a:xfrm>
              <a:prstGeom prst="hexagon">
                <a:avLst>
                  <a:gd name="adj" fmla="val 28915"/>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5" name="AutoShape 77"/>
              <p:cNvSpPr/>
              <p:nvPr/>
            </p:nvSpPr>
            <p:spPr>
              <a:xfrm>
                <a:off x="-581" y="2656"/>
                <a:ext cx="453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 name="AutoShape 78"/>
              <p:cNvSpPr>
                <a:spLocks noChangeArrowheads="1"/>
              </p:cNvSpPr>
              <p:nvPr/>
            </p:nvSpPr>
            <p:spPr bwMode="auto">
              <a:xfrm>
                <a:off x="-274" y="2737"/>
                <a:ext cx="3925" cy="1167"/>
              </a:xfrm>
              <a:prstGeom prst="hexagon">
                <a:avLst>
                  <a:gd name="adj" fmla="val 28901"/>
                  <a:gd name="vf" fmla="val 115470"/>
                </a:avLst>
              </a:prstGeom>
              <a:gradFill rotWithShape="1">
                <a:gsLst>
                  <a:gs pos="0">
                    <a:srgbClr val="115252"/>
                  </a:gs>
                  <a:gs pos="50000">
                    <a:schemeClr val="accent1"/>
                  </a:gs>
                  <a:gs pos="100000">
                    <a:srgbClr val="115252"/>
                  </a:gs>
                </a:gsLst>
                <a:lin ang="2700000" scaled="1"/>
              </a:gradFill>
              <a:ln w="9525">
                <a:solidFill>
                  <a:schemeClr val="tx1"/>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grpSp>
        <p:sp>
          <p:nvSpPr>
            <p:cNvPr id="31" name="Line 83"/>
            <p:cNvSpPr/>
            <p:nvPr/>
          </p:nvSpPr>
          <p:spPr>
            <a:xfrm>
              <a:off x="1652" y="1680"/>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 Box 84"/>
            <p:cNvSpPr txBox="1"/>
            <p:nvPr/>
          </p:nvSpPr>
          <p:spPr>
            <a:xfrm>
              <a:off x="2276" y="1344"/>
              <a:ext cx="1450" cy="291"/>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100000"/>
                </a:lnSpc>
                <a:spcBef>
                  <a:spcPct val="0"/>
                </a:spcBef>
                <a:buFontTx/>
                <a:buNone/>
              </a:pPr>
              <a:r>
                <a:rPr lang="zh-CN" altLang="en-US" sz="2400" smtClean="0"/>
                <a:t>混合动力电动汽车</a:t>
              </a:r>
              <a:endParaRPr lang="zh-CN" altLang="zh-CN" sz="2400"/>
            </a:p>
          </p:txBody>
        </p:sp>
        <p:sp>
          <p:nvSpPr>
            <p:cNvPr id="33" name="Text Box 85"/>
            <p:cNvSpPr txBox="1"/>
            <p:nvPr/>
          </p:nvSpPr>
          <p:spPr>
            <a:xfrm>
              <a:off x="930" y="1358"/>
              <a:ext cx="873" cy="291"/>
            </a:xfrm>
            <a:prstGeom prst="rect">
              <a:avLst/>
            </a:prstGeom>
            <a:noFill/>
            <a:ln w="9525">
              <a:noFill/>
            </a:ln>
          </p:spPr>
          <p:txBody>
            <a:bodyPr wrap="squar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zh-CN" altLang="en-US" sz="2400" b="1" smtClean="0">
                  <a:solidFill>
                    <a:srgbClr val="FFFFFF"/>
                  </a:solidFill>
                </a:rPr>
                <a:t>  第三章</a:t>
              </a:r>
              <a:endParaRPr lang="en-US" altLang="zh-CN" sz="2400" b="1">
                <a:solidFill>
                  <a:srgbClr val="FFFFFF"/>
                </a:solidFill>
              </a:endParaRPr>
            </a:p>
          </p:txBody>
        </p:sp>
      </p:grpSp>
      <p:grpSp>
        <p:nvGrpSpPr>
          <p:cNvPr id="37" name="Group 105"/>
          <p:cNvGrpSpPr/>
          <p:nvPr/>
        </p:nvGrpSpPr>
        <p:grpSpPr>
          <a:xfrm>
            <a:off x="2372700" y="3916011"/>
            <a:ext cx="7178488" cy="665163"/>
            <a:chOff x="744" y="1296"/>
            <a:chExt cx="3932" cy="419"/>
          </a:xfrm>
        </p:grpSpPr>
        <p:grpSp>
          <p:nvGrpSpPr>
            <p:cNvPr id="38" name="Group 75"/>
            <p:cNvGrpSpPr/>
            <p:nvPr/>
          </p:nvGrpSpPr>
          <p:grpSpPr>
            <a:xfrm>
              <a:off x="744" y="1296"/>
              <a:ext cx="1405" cy="419"/>
              <a:chOff x="-581" y="2656"/>
              <a:chExt cx="4537" cy="1351"/>
            </a:xfrm>
          </p:grpSpPr>
          <p:sp>
            <p:nvSpPr>
              <p:cNvPr id="42" name="AutoShape 76"/>
              <p:cNvSpPr/>
              <p:nvPr/>
            </p:nvSpPr>
            <p:spPr>
              <a:xfrm>
                <a:off x="1123" y="2679"/>
                <a:ext cx="1536" cy="1328"/>
              </a:xfrm>
              <a:prstGeom prst="hexagon">
                <a:avLst>
                  <a:gd name="adj" fmla="val 28915"/>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43" name="AutoShape 77"/>
              <p:cNvSpPr/>
              <p:nvPr/>
            </p:nvSpPr>
            <p:spPr>
              <a:xfrm>
                <a:off x="-581" y="2656"/>
                <a:ext cx="453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44" name="AutoShape 78"/>
              <p:cNvSpPr>
                <a:spLocks noChangeArrowheads="1"/>
              </p:cNvSpPr>
              <p:nvPr/>
            </p:nvSpPr>
            <p:spPr bwMode="auto">
              <a:xfrm>
                <a:off x="-274" y="2737"/>
                <a:ext cx="3925" cy="1167"/>
              </a:xfrm>
              <a:prstGeom prst="hexagon">
                <a:avLst>
                  <a:gd name="adj" fmla="val 28901"/>
                  <a:gd name="vf" fmla="val 115470"/>
                </a:avLst>
              </a:prstGeom>
              <a:gradFill rotWithShape="1">
                <a:gsLst>
                  <a:gs pos="0">
                    <a:srgbClr val="115252"/>
                  </a:gs>
                  <a:gs pos="50000">
                    <a:schemeClr val="accent1"/>
                  </a:gs>
                  <a:gs pos="100000">
                    <a:srgbClr val="115252"/>
                  </a:gs>
                </a:gsLst>
                <a:lin ang="2700000" scaled="1"/>
              </a:gradFill>
              <a:ln w="9525">
                <a:solidFill>
                  <a:schemeClr val="tx1"/>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grpSp>
        <p:sp>
          <p:nvSpPr>
            <p:cNvPr id="39" name="Line 83"/>
            <p:cNvSpPr/>
            <p:nvPr/>
          </p:nvSpPr>
          <p:spPr>
            <a:xfrm>
              <a:off x="1652" y="1680"/>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 Box 84"/>
            <p:cNvSpPr txBox="1"/>
            <p:nvPr/>
          </p:nvSpPr>
          <p:spPr>
            <a:xfrm>
              <a:off x="2276" y="1344"/>
              <a:ext cx="1450" cy="291"/>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100000"/>
                </a:lnSpc>
                <a:spcBef>
                  <a:spcPct val="0"/>
                </a:spcBef>
                <a:buFontTx/>
                <a:buNone/>
              </a:pPr>
              <a:r>
                <a:rPr lang="zh-CN" altLang="en-US" sz="2400" smtClean="0"/>
                <a:t>燃料电池电动汽车</a:t>
              </a:r>
              <a:endParaRPr lang="zh-CN" altLang="zh-CN" sz="2400"/>
            </a:p>
          </p:txBody>
        </p:sp>
        <p:sp>
          <p:nvSpPr>
            <p:cNvPr id="41" name="Text Box 85"/>
            <p:cNvSpPr txBox="1"/>
            <p:nvPr/>
          </p:nvSpPr>
          <p:spPr>
            <a:xfrm>
              <a:off x="930" y="1358"/>
              <a:ext cx="873" cy="291"/>
            </a:xfrm>
            <a:prstGeom prst="rect">
              <a:avLst/>
            </a:prstGeom>
            <a:noFill/>
            <a:ln w="9525">
              <a:noFill/>
            </a:ln>
          </p:spPr>
          <p:txBody>
            <a:bodyPr wrap="squar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zh-CN" altLang="en-US" sz="2400" b="1" smtClean="0">
                  <a:solidFill>
                    <a:srgbClr val="FFFFFF"/>
                  </a:solidFill>
                </a:rPr>
                <a:t>  第四章</a:t>
              </a:r>
              <a:endParaRPr lang="en-US" altLang="zh-CN" sz="2400" b="1">
                <a:solidFill>
                  <a:srgbClr val="FFFFFF"/>
                </a:solidFill>
              </a:endParaRPr>
            </a:p>
          </p:txBody>
        </p:sp>
      </p:grpSp>
      <p:grpSp>
        <p:nvGrpSpPr>
          <p:cNvPr id="45" name="Group 105"/>
          <p:cNvGrpSpPr/>
          <p:nvPr/>
        </p:nvGrpSpPr>
        <p:grpSpPr>
          <a:xfrm>
            <a:off x="2365204" y="4652740"/>
            <a:ext cx="7178488" cy="665163"/>
            <a:chOff x="744" y="1296"/>
            <a:chExt cx="3932" cy="419"/>
          </a:xfrm>
        </p:grpSpPr>
        <p:grpSp>
          <p:nvGrpSpPr>
            <p:cNvPr id="46" name="Group 75"/>
            <p:cNvGrpSpPr/>
            <p:nvPr/>
          </p:nvGrpSpPr>
          <p:grpSpPr>
            <a:xfrm>
              <a:off x="744" y="1296"/>
              <a:ext cx="1405" cy="419"/>
              <a:chOff x="-581" y="2656"/>
              <a:chExt cx="4537" cy="1351"/>
            </a:xfrm>
          </p:grpSpPr>
          <p:sp>
            <p:nvSpPr>
              <p:cNvPr id="50" name="AutoShape 76"/>
              <p:cNvSpPr/>
              <p:nvPr/>
            </p:nvSpPr>
            <p:spPr>
              <a:xfrm>
                <a:off x="1123" y="2679"/>
                <a:ext cx="1536" cy="1328"/>
              </a:xfrm>
              <a:prstGeom prst="hexagon">
                <a:avLst>
                  <a:gd name="adj" fmla="val 28915"/>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51" name="AutoShape 77"/>
              <p:cNvSpPr/>
              <p:nvPr/>
            </p:nvSpPr>
            <p:spPr>
              <a:xfrm>
                <a:off x="-581" y="2656"/>
                <a:ext cx="453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52" name="AutoShape 78"/>
              <p:cNvSpPr>
                <a:spLocks noChangeArrowheads="1"/>
              </p:cNvSpPr>
              <p:nvPr/>
            </p:nvSpPr>
            <p:spPr bwMode="auto">
              <a:xfrm>
                <a:off x="-274" y="2737"/>
                <a:ext cx="3925" cy="1167"/>
              </a:xfrm>
              <a:prstGeom prst="hexagon">
                <a:avLst>
                  <a:gd name="adj" fmla="val 28901"/>
                  <a:gd name="vf" fmla="val 115470"/>
                </a:avLst>
              </a:prstGeom>
              <a:gradFill rotWithShape="1">
                <a:gsLst>
                  <a:gs pos="0">
                    <a:srgbClr val="115252"/>
                  </a:gs>
                  <a:gs pos="50000">
                    <a:schemeClr val="accent1"/>
                  </a:gs>
                  <a:gs pos="100000">
                    <a:srgbClr val="115252"/>
                  </a:gs>
                </a:gsLst>
                <a:lin ang="2700000" scaled="1"/>
              </a:gradFill>
              <a:ln w="9525">
                <a:solidFill>
                  <a:schemeClr val="tx1"/>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grpSp>
        <p:sp>
          <p:nvSpPr>
            <p:cNvPr id="47" name="Line 83"/>
            <p:cNvSpPr/>
            <p:nvPr/>
          </p:nvSpPr>
          <p:spPr>
            <a:xfrm>
              <a:off x="1652" y="1680"/>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 Box 84"/>
            <p:cNvSpPr txBox="1"/>
            <p:nvPr/>
          </p:nvSpPr>
          <p:spPr>
            <a:xfrm>
              <a:off x="2276" y="1344"/>
              <a:ext cx="1450" cy="291"/>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100000"/>
                </a:lnSpc>
                <a:spcBef>
                  <a:spcPct val="0"/>
                </a:spcBef>
                <a:buFontTx/>
                <a:buNone/>
              </a:pPr>
              <a:r>
                <a:rPr lang="zh-CN" altLang="en-US" sz="2400" smtClean="0"/>
                <a:t>电动汽车充电技术</a:t>
              </a:r>
              <a:endParaRPr lang="zh-CN" altLang="zh-CN" sz="2400"/>
            </a:p>
          </p:txBody>
        </p:sp>
        <p:sp>
          <p:nvSpPr>
            <p:cNvPr id="49" name="Text Box 85"/>
            <p:cNvSpPr txBox="1"/>
            <p:nvPr/>
          </p:nvSpPr>
          <p:spPr>
            <a:xfrm>
              <a:off x="930" y="1358"/>
              <a:ext cx="873" cy="291"/>
            </a:xfrm>
            <a:prstGeom prst="rect">
              <a:avLst/>
            </a:prstGeom>
            <a:noFill/>
            <a:ln w="9525">
              <a:noFill/>
            </a:ln>
          </p:spPr>
          <p:txBody>
            <a:bodyPr wrap="squar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zh-CN" altLang="en-US" sz="2400" b="1" smtClean="0">
                  <a:solidFill>
                    <a:srgbClr val="FFFFFF"/>
                  </a:solidFill>
                </a:rPr>
                <a:t>  第五章</a:t>
              </a:r>
              <a:endParaRPr lang="en-US" altLang="zh-CN" sz="2400" b="1">
                <a:solidFill>
                  <a:srgbClr val="FFFFFF"/>
                </a:solidFill>
              </a:endParaRPr>
            </a:p>
          </p:txBody>
        </p:sp>
      </p:grpSp>
      <p:grpSp>
        <p:nvGrpSpPr>
          <p:cNvPr id="53" name="Group 105"/>
          <p:cNvGrpSpPr/>
          <p:nvPr/>
        </p:nvGrpSpPr>
        <p:grpSpPr>
          <a:xfrm>
            <a:off x="2414138" y="5493742"/>
            <a:ext cx="7178488" cy="665163"/>
            <a:chOff x="744" y="1296"/>
            <a:chExt cx="3932" cy="419"/>
          </a:xfrm>
        </p:grpSpPr>
        <p:grpSp>
          <p:nvGrpSpPr>
            <p:cNvPr id="54" name="Group 75"/>
            <p:cNvGrpSpPr/>
            <p:nvPr/>
          </p:nvGrpSpPr>
          <p:grpSpPr>
            <a:xfrm>
              <a:off x="744" y="1296"/>
              <a:ext cx="1405" cy="419"/>
              <a:chOff x="-581" y="2656"/>
              <a:chExt cx="4537" cy="1351"/>
            </a:xfrm>
          </p:grpSpPr>
          <p:sp>
            <p:nvSpPr>
              <p:cNvPr id="58" name="AutoShape 76"/>
              <p:cNvSpPr/>
              <p:nvPr/>
            </p:nvSpPr>
            <p:spPr>
              <a:xfrm>
                <a:off x="1123" y="2679"/>
                <a:ext cx="1536" cy="1328"/>
              </a:xfrm>
              <a:prstGeom prst="hexagon">
                <a:avLst>
                  <a:gd name="adj" fmla="val 28915"/>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59" name="AutoShape 77"/>
              <p:cNvSpPr/>
              <p:nvPr/>
            </p:nvSpPr>
            <p:spPr>
              <a:xfrm>
                <a:off x="-581" y="2656"/>
                <a:ext cx="453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60" name="AutoShape 78"/>
              <p:cNvSpPr>
                <a:spLocks noChangeArrowheads="1"/>
              </p:cNvSpPr>
              <p:nvPr/>
            </p:nvSpPr>
            <p:spPr bwMode="auto">
              <a:xfrm>
                <a:off x="-274" y="2737"/>
                <a:ext cx="3925" cy="1167"/>
              </a:xfrm>
              <a:prstGeom prst="hexagon">
                <a:avLst>
                  <a:gd name="adj" fmla="val 28901"/>
                  <a:gd name="vf" fmla="val 115470"/>
                </a:avLst>
              </a:prstGeom>
              <a:gradFill rotWithShape="1">
                <a:gsLst>
                  <a:gs pos="0">
                    <a:srgbClr val="115252"/>
                  </a:gs>
                  <a:gs pos="50000">
                    <a:schemeClr val="accent1"/>
                  </a:gs>
                  <a:gs pos="100000">
                    <a:srgbClr val="115252"/>
                  </a:gs>
                </a:gsLst>
                <a:lin ang="2700000" scaled="1"/>
              </a:gradFill>
              <a:ln w="9525">
                <a:solidFill>
                  <a:schemeClr val="tx1"/>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grpSp>
        <p:sp>
          <p:nvSpPr>
            <p:cNvPr id="55" name="Line 83"/>
            <p:cNvSpPr/>
            <p:nvPr/>
          </p:nvSpPr>
          <p:spPr>
            <a:xfrm>
              <a:off x="1652" y="1680"/>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Text Box 84"/>
            <p:cNvSpPr txBox="1"/>
            <p:nvPr/>
          </p:nvSpPr>
          <p:spPr>
            <a:xfrm>
              <a:off x="2276" y="1344"/>
              <a:ext cx="1281" cy="291"/>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nSpc>
                  <a:spcPct val="100000"/>
                </a:lnSpc>
                <a:spcBef>
                  <a:spcPct val="0"/>
                </a:spcBef>
                <a:buFontTx/>
                <a:buNone/>
              </a:pPr>
              <a:r>
                <a:rPr lang="zh-CN" altLang="en-US" sz="2400" smtClean="0"/>
                <a:t>电动汽车新技术</a:t>
              </a:r>
              <a:endParaRPr lang="zh-CN" altLang="zh-CN" sz="2400"/>
            </a:p>
          </p:txBody>
        </p:sp>
        <p:sp>
          <p:nvSpPr>
            <p:cNvPr id="57" name="Text Box 85"/>
            <p:cNvSpPr txBox="1"/>
            <p:nvPr/>
          </p:nvSpPr>
          <p:spPr>
            <a:xfrm>
              <a:off x="930" y="1358"/>
              <a:ext cx="873" cy="291"/>
            </a:xfrm>
            <a:prstGeom prst="rect">
              <a:avLst/>
            </a:prstGeom>
            <a:noFill/>
            <a:ln w="9525">
              <a:noFill/>
            </a:ln>
          </p:spPr>
          <p:txBody>
            <a:bodyPr wrap="squar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zh-CN" altLang="en-US" sz="2400" b="1" smtClean="0">
                  <a:solidFill>
                    <a:srgbClr val="FFFFFF"/>
                  </a:solidFill>
                </a:rPr>
                <a:t>  第六章</a:t>
              </a:r>
              <a:endParaRPr lang="en-US" altLang="zh-CN" sz="2400" b="1">
                <a:solidFill>
                  <a:srgbClr val="FFFFFF"/>
                </a:solidFill>
              </a:endParaRPr>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5" name="Rectangle 2"/>
          <p:cNvSpPr>
            <a:spLocks noGrp="1" noChangeArrowheads="1"/>
          </p:cNvSpPr>
          <p:nvPr>
            <p:ph type="title"/>
          </p:nvPr>
        </p:nvSpPr>
        <p:spPr>
          <a:xfrm>
            <a:off x="3185160" y="623570"/>
            <a:ext cx="5901690" cy="563880"/>
          </a:xfrm>
        </p:spPr>
        <p:txBody>
          <a:bodyPr vert="horz" wrap="square" lIns="91440" tIns="45720" rIns="91440" bIns="45720" numCol="1" rtlCol="0" anchor="ctr" anchorCtr="0" compatLnSpc="1">
            <a:normAutofit fontScale="90000"/>
          </a:bodyPr>
          <a:lstStyle/>
          <a:p>
            <a:pPr marL="0" marR="0" lvl="0" indent="0" algn="l" defTabSz="914400" rtl="0" eaLnBrk="0" fontAlgn="auto" latinLnBrk="0" hangingPunct="0">
              <a:lnSpc>
                <a:spcPct val="90000"/>
              </a:lnSpc>
              <a:spcBef>
                <a:spcPct val="0"/>
              </a:spcBef>
              <a:spcAft>
                <a:spcPct val="0"/>
              </a:spcAft>
              <a:buClrTx/>
              <a:buSzTx/>
              <a:buFontTx/>
              <a:buNone/>
              <a:defRPr/>
            </a:pPr>
            <a:r>
              <a:rPr kumimoji="0" lang="zh-CN" altLang="en-US" sz="4400" b="1" i="0" u="none" strike="noStrike" kern="1200" cap="none" spc="0" normalizeH="0" baseline="0" noProof="0" smtClean="0">
                <a:ln>
                  <a:noFill/>
                </a:ln>
                <a:solidFill>
                  <a:schemeClr val="tx1"/>
                </a:solidFill>
                <a:effectLst/>
                <a:uLnTx/>
                <a:uFillTx/>
                <a:latin typeface="+mj-lt"/>
                <a:ea typeface="+mj-ea"/>
                <a:cs typeface="+mj-cs"/>
              </a:rPr>
              <a:t>第6章  电动汽车新技术</a:t>
            </a:r>
            <a:endParaRPr kumimoji="0" lang="zh-CN" altLang="en-US" sz="4400" b="1" i="0" u="none" strike="noStrike" kern="1200" cap="none" spc="0" normalizeH="0" baseline="0" noProof="0" smtClean="0">
              <a:ln>
                <a:noFill/>
              </a:ln>
              <a:solidFill>
                <a:schemeClr val="tx1"/>
              </a:solidFill>
              <a:effectLst/>
              <a:uLnTx/>
              <a:uFillTx/>
              <a:latin typeface="+mj-lt"/>
              <a:ea typeface="+mj-ea"/>
              <a:cs typeface="+mj-cs"/>
            </a:endParaRPr>
          </a:p>
        </p:txBody>
      </p:sp>
      <p:sp>
        <p:nvSpPr>
          <p:cNvPr id="362499" name="Text Box 3"/>
          <p:cNvSpPr txBox="1"/>
          <p:nvPr/>
        </p:nvSpPr>
        <p:spPr>
          <a:xfrm>
            <a:off x="3184525" y="722313"/>
            <a:ext cx="184150" cy="366712"/>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zh-CN" sz="1800"/>
          </a:p>
        </p:txBody>
      </p:sp>
      <p:grpSp>
        <p:nvGrpSpPr>
          <p:cNvPr id="362500" name="Group 105"/>
          <p:cNvGrpSpPr/>
          <p:nvPr/>
        </p:nvGrpSpPr>
        <p:grpSpPr>
          <a:xfrm>
            <a:off x="2942804" y="1751012"/>
            <a:ext cx="6242050" cy="665163"/>
            <a:chOff x="744" y="1296"/>
            <a:chExt cx="3932" cy="419"/>
          </a:xfrm>
        </p:grpSpPr>
        <p:grpSp>
          <p:nvGrpSpPr>
            <p:cNvPr id="362518" name="Group 75"/>
            <p:cNvGrpSpPr/>
            <p:nvPr/>
          </p:nvGrpSpPr>
          <p:grpSpPr>
            <a:xfrm>
              <a:off x="744" y="1296"/>
              <a:ext cx="1004" cy="419"/>
              <a:chOff x="-581" y="2656"/>
              <a:chExt cx="3240" cy="1351"/>
            </a:xfrm>
          </p:grpSpPr>
          <p:sp>
            <p:nvSpPr>
              <p:cNvPr id="362522" name="AutoShape 76"/>
              <p:cNvSpPr/>
              <p:nvPr/>
            </p:nvSpPr>
            <p:spPr>
              <a:xfrm>
                <a:off x="1123" y="2679"/>
                <a:ext cx="1536" cy="1328"/>
              </a:xfrm>
              <a:prstGeom prst="hexagon">
                <a:avLst>
                  <a:gd name="adj" fmla="val 28915"/>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2523" name="AutoShape 77"/>
              <p:cNvSpPr/>
              <p:nvPr/>
            </p:nvSpPr>
            <p:spPr>
              <a:xfrm>
                <a:off x="-581" y="2656"/>
                <a:ext cx="322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6151" name="AutoShape 78"/>
              <p:cNvSpPr>
                <a:spLocks noChangeArrowheads="1"/>
              </p:cNvSpPr>
              <p:nvPr/>
            </p:nvSpPr>
            <p:spPr bwMode="auto">
              <a:xfrm>
                <a:off x="-274" y="2737"/>
                <a:ext cx="2824" cy="1167"/>
              </a:xfrm>
              <a:prstGeom prst="hexagon">
                <a:avLst>
                  <a:gd name="adj" fmla="val 28901"/>
                  <a:gd name="vf" fmla="val 115470"/>
                </a:avLst>
              </a:prstGeom>
              <a:gradFill rotWithShape="1">
                <a:gsLst>
                  <a:gs pos="0">
                    <a:srgbClr val="115252"/>
                  </a:gs>
                  <a:gs pos="50000">
                    <a:schemeClr val="accent1"/>
                  </a:gs>
                  <a:gs pos="100000">
                    <a:srgbClr val="115252"/>
                  </a:gs>
                </a:gsLst>
                <a:lin ang="2700000" scaled="1"/>
              </a:gradFill>
              <a:ln w="9525">
                <a:solidFill>
                  <a:schemeClr val="tx1"/>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grpSp>
        <p:sp>
          <p:nvSpPr>
            <p:cNvPr id="362519" name="Line 83"/>
            <p:cNvSpPr/>
            <p:nvPr/>
          </p:nvSpPr>
          <p:spPr>
            <a:xfrm>
              <a:off x="1652" y="1680"/>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520" name="Text Box 84"/>
            <p:cNvSpPr txBox="1"/>
            <p:nvPr/>
          </p:nvSpPr>
          <p:spPr>
            <a:xfrm>
              <a:off x="2230" y="1321"/>
              <a:ext cx="1651" cy="290"/>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buFontTx/>
                <a:buNone/>
              </a:pPr>
              <a:r>
                <a:rPr lang="zh-CN" altLang="en-US" sz="2400" smtClean="0"/>
                <a:t>电动汽车与车联网</a:t>
              </a:r>
              <a:endParaRPr lang="zh-CN" altLang="en-US" sz="2400" smtClean="0"/>
            </a:p>
          </p:txBody>
        </p:sp>
        <p:sp>
          <p:nvSpPr>
            <p:cNvPr id="362521" name="Text Box 85"/>
            <p:cNvSpPr txBox="1"/>
            <p:nvPr/>
          </p:nvSpPr>
          <p:spPr>
            <a:xfrm>
              <a:off x="930" y="1358"/>
              <a:ext cx="685" cy="290"/>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en-US" altLang="zh-CN" sz="2400" b="1" smtClean="0">
                  <a:solidFill>
                    <a:srgbClr val="FFFFFF"/>
                  </a:solidFill>
                </a:rPr>
                <a:t>6.1</a:t>
              </a:r>
              <a:endParaRPr lang="en-US" altLang="zh-CN" sz="2400" b="1">
                <a:solidFill>
                  <a:srgbClr val="FFFFFF"/>
                </a:solidFill>
              </a:endParaRPr>
            </a:p>
          </p:txBody>
        </p:sp>
      </p:grpSp>
      <p:grpSp>
        <p:nvGrpSpPr>
          <p:cNvPr id="362501" name="Group 106"/>
          <p:cNvGrpSpPr/>
          <p:nvPr/>
        </p:nvGrpSpPr>
        <p:grpSpPr>
          <a:xfrm>
            <a:off x="2942804" y="2492375"/>
            <a:ext cx="6242050" cy="664845"/>
            <a:chOff x="744" y="1872"/>
            <a:chExt cx="3932" cy="419"/>
          </a:xfrm>
        </p:grpSpPr>
        <p:grpSp>
          <p:nvGrpSpPr>
            <p:cNvPr id="362511" name="Group 79"/>
            <p:cNvGrpSpPr/>
            <p:nvPr/>
          </p:nvGrpSpPr>
          <p:grpSpPr>
            <a:xfrm>
              <a:off x="744" y="1872"/>
              <a:ext cx="1004" cy="419"/>
              <a:chOff x="1483" y="2656"/>
              <a:chExt cx="3240" cy="1351"/>
            </a:xfrm>
          </p:grpSpPr>
          <p:sp>
            <p:nvSpPr>
              <p:cNvPr id="362515" name="AutoShape 80"/>
              <p:cNvSpPr/>
              <p:nvPr/>
            </p:nvSpPr>
            <p:spPr>
              <a:xfrm>
                <a:off x="1483" y="2679"/>
                <a:ext cx="3240" cy="1328"/>
              </a:xfrm>
              <a:prstGeom prst="hexagon">
                <a:avLst>
                  <a:gd name="adj" fmla="val 28916"/>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2516" name="AutoShape 81"/>
              <p:cNvSpPr/>
              <p:nvPr/>
            </p:nvSpPr>
            <p:spPr>
              <a:xfrm>
                <a:off x="1483" y="2656"/>
                <a:ext cx="322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2517" name="AutoShape 82"/>
              <p:cNvSpPr/>
              <p:nvPr/>
            </p:nvSpPr>
            <p:spPr>
              <a:xfrm>
                <a:off x="1789" y="2736"/>
                <a:ext cx="2825" cy="1168"/>
              </a:xfrm>
              <a:prstGeom prst="hexagon">
                <a:avLst>
                  <a:gd name="adj" fmla="val 28900"/>
                  <a:gd name="vf" fmla="val 115470"/>
                </a:avLst>
              </a:prstGeom>
              <a:gradFill rotWithShape="1">
                <a:gsLst>
                  <a:gs pos="0">
                    <a:srgbClr val="33346F"/>
                  </a:gs>
                  <a:gs pos="100000">
                    <a:schemeClr val="hlink"/>
                  </a:gs>
                </a:gsLst>
                <a:lin ang="2700000" scaled="1"/>
              </a:gradFill>
              <a:ln w="9525" cap="flat" cmpd="sng">
                <a:solidFill>
                  <a:schemeClr val="tx1"/>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2512" name="Line 86"/>
            <p:cNvSpPr/>
            <p:nvPr/>
          </p:nvSpPr>
          <p:spPr>
            <a:xfrm>
              <a:off x="1652" y="2256"/>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513" name="Text Box 87"/>
            <p:cNvSpPr txBox="1"/>
            <p:nvPr/>
          </p:nvSpPr>
          <p:spPr>
            <a:xfrm>
              <a:off x="2276" y="1920"/>
              <a:ext cx="1843" cy="290"/>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buFontTx/>
                <a:buNone/>
              </a:pPr>
              <a:r>
                <a:rPr lang="zh-CN" altLang="en-US" sz="2400" smtClean="0"/>
                <a:t>电动汽车与智能电网</a:t>
              </a:r>
              <a:endParaRPr lang="zh-CN" altLang="en-US" sz="2400" smtClean="0"/>
            </a:p>
          </p:txBody>
        </p:sp>
        <p:sp>
          <p:nvSpPr>
            <p:cNvPr id="362514" name="Text Box 88"/>
            <p:cNvSpPr txBox="1"/>
            <p:nvPr/>
          </p:nvSpPr>
          <p:spPr>
            <a:xfrm>
              <a:off x="839" y="1934"/>
              <a:ext cx="875" cy="290"/>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en-US" altLang="zh-CN" sz="2400" b="1" smtClean="0">
                  <a:solidFill>
                    <a:srgbClr val="FFFFFF"/>
                  </a:solidFill>
                </a:rPr>
                <a:t>6.2</a:t>
              </a:r>
              <a:endParaRPr lang="en-US" altLang="zh-CN" sz="2400" b="1">
                <a:solidFill>
                  <a:srgbClr val="FFFFFF"/>
                </a:solidFill>
              </a:endParaRPr>
            </a:p>
          </p:txBody>
        </p:sp>
      </p:grpSp>
      <p:grpSp>
        <p:nvGrpSpPr>
          <p:cNvPr id="21" name="Group 105"/>
          <p:cNvGrpSpPr/>
          <p:nvPr/>
        </p:nvGrpSpPr>
        <p:grpSpPr>
          <a:xfrm>
            <a:off x="2942804" y="3233420"/>
            <a:ext cx="6242050" cy="664845"/>
            <a:chOff x="744" y="1296"/>
            <a:chExt cx="3932" cy="419"/>
          </a:xfrm>
        </p:grpSpPr>
        <p:grpSp>
          <p:nvGrpSpPr>
            <p:cNvPr id="22" name="Group 75"/>
            <p:cNvGrpSpPr/>
            <p:nvPr/>
          </p:nvGrpSpPr>
          <p:grpSpPr>
            <a:xfrm>
              <a:off x="744" y="1296"/>
              <a:ext cx="1004" cy="419"/>
              <a:chOff x="-581" y="2656"/>
              <a:chExt cx="3240" cy="1351"/>
            </a:xfrm>
          </p:grpSpPr>
          <p:sp>
            <p:nvSpPr>
              <p:cNvPr id="26" name="AutoShape 76"/>
              <p:cNvSpPr/>
              <p:nvPr/>
            </p:nvSpPr>
            <p:spPr>
              <a:xfrm>
                <a:off x="1123" y="2679"/>
                <a:ext cx="1536" cy="1328"/>
              </a:xfrm>
              <a:prstGeom prst="hexagon">
                <a:avLst>
                  <a:gd name="adj" fmla="val 28915"/>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27" name="AutoShape 77"/>
              <p:cNvSpPr/>
              <p:nvPr/>
            </p:nvSpPr>
            <p:spPr>
              <a:xfrm>
                <a:off x="-581" y="2656"/>
                <a:ext cx="322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28" name="AutoShape 78"/>
              <p:cNvSpPr>
                <a:spLocks noChangeArrowheads="1"/>
              </p:cNvSpPr>
              <p:nvPr/>
            </p:nvSpPr>
            <p:spPr bwMode="auto">
              <a:xfrm>
                <a:off x="-274" y="2737"/>
                <a:ext cx="2824" cy="1167"/>
              </a:xfrm>
              <a:prstGeom prst="hexagon">
                <a:avLst>
                  <a:gd name="adj" fmla="val 28901"/>
                  <a:gd name="vf" fmla="val 115470"/>
                </a:avLst>
              </a:prstGeom>
              <a:gradFill rotWithShape="1">
                <a:gsLst>
                  <a:gs pos="0">
                    <a:srgbClr val="115252"/>
                  </a:gs>
                  <a:gs pos="50000">
                    <a:schemeClr val="accent1"/>
                  </a:gs>
                  <a:gs pos="100000">
                    <a:srgbClr val="115252"/>
                  </a:gs>
                </a:gsLst>
                <a:lin ang="2700000" scaled="1"/>
              </a:gradFill>
              <a:ln w="9525">
                <a:solidFill>
                  <a:schemeClr val="tx1"/>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grpSp>
        <p:sp>
          <p:nvSpPr>
            <p:cNvPr id="23" name="Line 83"/>
            <p:cNvSpPr/>
            <p:nvPr/>
          </p:nvSpPr>
          <p:spPr>
            <a:xfrm>
              <a:off x="1652" y="1680"/>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 Box 84"/>
            <p:cNvSpPr txBox="1"/>
            <p:nvPr/>
          </p:nvSpPr>
          <p:spPr>
            <a:xfrm>
              <a:off x="2230" y="1321"/>
              <a:ext cx="2227" cy="290"/>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buFontTx/>
                <a:buNone/>
              </a:pPr>
              <a:r>
                <a:rPr lang="zh-CN" altLang="en-US" sz="2400" smtClean="0"/>
                <a:t>电动汽车与无线充电技术</a:t>
              </a:r>
              <a:endParaRPr lang="zh-CN" altLang="en-US" sz="2400" smtClean="0"/>
            </a:p>
          </p:txBody>
        </p:sp>
        <p:sp>
          <p:nvSpPr>
            <p:cNvPr id="25" name="Text Box 85"/>
            <p:cNvSpPr txBox="1"/>
            <p:nvPr/>
          </p:nvSpPr>
          <p:spPr>
            <a:xfrm>
              <a:off x="930" y="1358"/>
              <a:ext cx="685" cy="290"/>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en-US" altLang="zh-CN" sz="2400" b="1" smtClean="0">
                  <a:solidFill>
                    <a:srgbClr val="FFFFFF"/>
                  </a:solidFill>
                </a:rPr>
                <a:t>6.3</a:t>
              </a:r>
              <a:endParaRPr lang="en-US" altLang="zh-CN" sz="2400" b="1">
                <a:solidFill>
                  <a:srgbClr val="FFFFFF"/>
                </a:solidFill>
              </a:endParaRPr>
            </a:p>
          </p:txBody>
        </p:sp>
      </p:grpSp>
      <p:grpSp>
        <p:nvGrpSpPr>
          <p:cNvPr id="29" name="Group 105"/>
          <p:cNvGrpSpPr/>
          <p:nvPr/>
        </p:nvGrpSpPr>
        <p:grpSpPr>
          <a:xfrm>
            <a:off x="2942804" y="3974465"/>
            <a:ext cx="6242050" cy="664845"/>
            <a:chOff x="744" y="1296"/>
            <a:chExt cx="3932" cy="419"/>
          </a:xfrm>
        </p:grpSpPr>
        <p:grpSp>
          <p:nvGrpSpPr>
            <p:cNvPr id="30" name="Group 75"/>
            <p:cNvGrpSpPr/>
            <p:nvPr/>
          </p:nvGrpSpPr>
          <p:grpSpPr>
            <a:xfrm>
              <a:off x="744" y="1296"/>
              <a:ext cx="1004" cy="419"/>
              <a:chOff x="-581" y="2656"/>
              <a:chExt cx="3240" cy="1351"/>
            </a:xfrm>
          </p:grpSpPr>
          <p:sp>
            <p:nvSpPr>
              <p:cNvPr id="34" name="AutoShape 76"/>
              <p:cNvSpPr/>
              <p:nvPr/>
            </p:nvSpPr>
            <p:spPr>
              <a:xfrm>
                <a:off x="1123" y="2679"/>
                <a:ext cx="1536" cy="1328"/>
              </a:xfrm>
              <a:prstGeom prst="hexagon">
                <a:avLst>
                  <a:gd name="adj" fmla="val 28915"/>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5" name="AutoShape 77"/>
              <p:cNvSpPr/>
              <p:nvPr/>
            </p:nvSpPr>
            <p:spPr>
              <a:xfrm>
                <a:off x="-581" y="2656"/>
                <a:ext cx="322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 name="AutoShape 78"/>
              <p:cNvSpPr>
                <a:spLocks noChangeArrowheads="1"/>
              </p:cNvSpPr>
              <p:nvPr/>
            </p:nvSpPr>
            <p:spPr bwMode="auto">
              <a:xfrm>
                <a:off x="-274" y="2737"/>
                <a:ext cx="2824" cy="1167"/>
              </a:xfrm>
              <a:prstGeom prst="hexagon">
                <a:avLst>
                  <a:gd name="adj" fmla="val 28901"/>
                  <a:gd name="vf" fmla="val 115470"/>
                </a:avLst>
              </a:prstGeom>
              <a:gradFill rotWithShape="1">
                <a:gsLst>
                  <a:gs pos="0">
                    <a:srgbClr val="115252"/>
                  </a:gs>
                  <a:gs pos="50000">
                    <a:schemeClr val="accent1"/>
                  </a:gs>
                  <a:gs pos="100000">
                    <a:srgbClr val="115252"/>
                  </a:gs>
                </a:gsLst>
                <a:lin ang="2700000" scaled="1"/>
              </a:gradFill>
              <a:ln w="9525">
                <a:solidFill>
                  <a:schemeClr val="tx1"/>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grpSp>
        <p:sp>
          <p:nvSpPr>
            <p:cNvPr id="31" name="Line 83"/>
            <p:cNvSpPr/>
            <p:nvPr/>
          </p:nvSpPr>
          <p:spPr>
            <a:xfrm>
              <a:off x="1652" y="1680"/>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 Box 84"/>
            <p:cNvSpPr txBox="1"/>
            <p:nvPr/>
          </p:nvSpPr>
          <p:spPr>
            <a:xfrm>
              <a:off x="2230" y="1321"/>
              <a:ext cx="1651" cy="290"/>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buFontTx/>
                <a:buNone/>
              </a:pPr>
              <a:r>
                <a:rPr lang="zh-CN" altLang="en-US" sz="2400" smtClean="0"/>
                <a:t>电动汽车的轻量化</a:t>
              </a:r>
              <a:endParaRPr lang="zh-CN" altLang="en-US" sz="2400" smtClean="0"/>
            </a:p>
          </p:txBody>
        </p:sp>
        <p:sp>
          <p:nvSpPr>
            <p:cNvPr id="33" name="Text Box 85"/>
            <p:cNvSpPr txBox="1"/>
            <p:nvPr/>
          </p:nvSpPr>
          <p:spPr>
            <a:xfrm>
              <a:off x="930" y="1358"/>
              <a:ext cx="685" cy="290"/>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en-US" altLang="zh-CN" sz="2400" b="1" smtClean="0">
                  <a:solidFill>
                    <a:srgbClr val="FFFFFF"/>
                  </a:solidFill>
                </a:rPr>
                <a:t>6.4</a:t>
              </a:r>
              <a:endParaRPr lang="en-US" altLang="zh-CN" sz="2400" b="1">
                <a:solidFill>
                  <a:srgbClr val="FFFFFF"/>
                </a:solidFill>
              </a:endParaRPr>
            </a:p>
          </p:txBody>
        </p:sp>
      </p:grpSp>
      <p:grpSp>
        <p:nvGrpSpPr>
          <p:cNvPr id="15" name="Group 105"/>
          <p:cNvGrpSpPr/>
          <p:nvPr/>
        </p:nvGrpSpPr>
        <p:grpSpPr>
          <a:xfrm>
            <a:off x="2942804" y="5456555"/>
            <a:ext cx="6242050" cy="664845"/>
            <a:chOff x="744" y="1296"/>
            <a:chExt cx="3932" cy="419"/>
          </a:xfrm>
        </p:grpSpPr>
        <p:grpSp>
          <p:nvGrpSpPr>
            <p:cNvPr id="16" name="Group 75"/>
            <p:cNvGrpSpPr/>
            <p:nvPr/>
          </p:nvGrpSpPr>
          <p:grpSpPr>
            <a:xfrm>
              <a:off x="744" y="1296"/>
              <a:ext cx="1004" cy="419"/>
              <a:chOff x="-581" y="2656"/>
              <a:chExt cx="3240" cy="1351"/>
            </a:xfrm>
          </p:grpSpPr>
          <p:sp>
            <p:nvSpPr>
              <p:cNvPr id="17" name="AutoShape 76"/>
              <p:cNvSpPr/>
              <p:nvPr/>
            </p:nvSpPr>
            <p:spPr>
              <a:xfrm>
                <a:off x="1123" y="2679"/>
                <a:ext cx="1536" cy="1328"/>
              </a:xfrm>
              <a:prstGeom prst="hexagon">
                <a:avLst>
                  <a:gd name="adj" fmla="val 28915"/>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18" name="AutoShape 77"/>
              <p:cNvSpPr/>
              <p:nvPr/>
            </p:nvSpPr>
            <p:spPr>
              <a:xfrm>
                <a:off x="-581" y="2656"/>
                <a:ext cx="322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19" name="AutoShape 78"/>
              <p:cNvSpPr>
                <a:spLocks noChangeArrowheads="1"/>
              </p:cNvSpPr>
              <p:nvPr/>
            </p:nvSpPr>
            <p:spPr bwMode="auto">
              <a:xfrm>
                <a:off x="-274" y="2737"/>
                <a:ext cx="2824" cy="1167"/>
              </a:xfrm>
              <a:prstGeom prst="hexagon">
                <a:avLst>
                  <a:gd name="adj" fmla="val 28901"/>
                  <a:gd name="vf" fmla="val 115470"/>
                </a:avLst>
              </a:prstGeom>
              <a:gradFill rotWithShape="1">
                <a:gsLst>
                  <a:gs pos="0">
                    <a:srgbClr val="115252"/>
                  </a:gs>
                  <a:gs pos="50000">
                    <a:schemeClr val="accent1"/>
                  </a:gs>
                  <a:gs pos="100000">
                    <a:srgbClr val="115252"/>
                  </a:gs>
                </a:gsLst>
                <a:lin ang="2700000" scaled="1"/>
              </a:gradFill>
              <a:ln w="9525">
                <a:solidFill>
                  <a:schemeClr val="tx1"/>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grpSp>
        <p:sp>
          <p:nvSpPr>
            <p:cNvPr id="20" name="Line 83"/>
            <p:cNvSpPr/>
            <p:nvPr/>
          </p:nvSpPr>
          <p:spPr>
            <a:xfrm>
              <a:off x="1652" y="1680"/>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 Box 84"/>
            <p:cNvSpPr txBox="1"/>
            <p:nvPr/>
          </p:nvSpPr>
          <p:spPr>
            <a:xfrm>
              <a:off x="2230" y="1321"/>
              <a:ext cx="2227" cy="290"/>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buFontTx/>
                <a:buNone/>
              </a:pPr>
              <a:r>
                <a:rPr lang="zh-CN" altLang="en-US" sz="2400" smtClean="0"/>
                <a:t>电动汽车与自动驾驶技术</a:t>
              </a:r>
              <a:endParaRPr lang="zh-CN" altLang="en-US" sz="2400" smtClean="0"/>
            </a:p>
          </p:txBody>
        </p:sp>
        <p:sp>
          <p:nvSpPr>
            <p:cNvPr id="38" name="Text Box 85"/>
            <p:cNvSpPr txBox="1"/>
            <p:nvPr/>
          </p:nvSpPr>
          <p:spPr>
            <a:xfrm>
              <a:off x="930" y="1358"/>
              <a:ext cx="685" cy="290"/>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en-US" altLang="zh-CN" sz="2400" b="1" smtClean="0">
                  <a:solidFill>
                    <a:srgbClr val="FFFFFF"/>
                  </a:solidFill>
                </a:rPr>
                <a:t>6.6</a:t>
              </a:r>
              <a:endParaRPr lang="en-US" altLang="zh-CN" sz="2400" b="1">
                <a:solidFill>
                  <a:srgbClr val="FFFFFF"/>
                </a:solidFill>
              </a:endParaRPr>
            </a:p>
          </p:txBody>
        </p:sp>
      </p:grpSp>
      <p:grpSp>
        <p:nvGrpSpPr>
          <p:cNvPr id="39" name="Group 106"/>
          <p:cNvGrpSpPr/>
          <p:nvPr/>
        </p:nvGrpSpPr>
        <p:grpSpPr>
          <a:xfrm>
            <a:off x="2942804" y="4715510"/>
            <a:ext cx="6242050" cy="664845"/>
            <a:chOff x="744" y="1872"/>
            <a:chExt cx="3932" cy="419"/>
          </a:xfrm>
        </p:grpSpPr>
        <p:grpSp>
          <p:nvGrpSpPr>
            <p:cNvPr id="40" name="Group 79"/>
            <p:cNvGrpSpPr/>
            <p:nvPr/>
          </p:nvGrpSpPr>
          <p:grpSpPr>
            <a:xfrm>
              <a:off x="744" y="1872"/>
              <a:ext cx="1004" cy="419"/>
              <a:chOff x="1483" y="2656"/>
              <a:chExt cx="3240" cy="1351"/>
            </a:xfrm>
          </p:grpSpPr>
          <p:sp>
            <p:nvSpPr>
              <p:cNvPr id="41" name="AutoShape 80"/>
              <p:cNvSpPr/>
              <p:nvPr/>
            </p:nvSpPr>
            <p:spPr>
              <a:xfrm>
                <a:off x="1483" y="2679"/>
                <a:ext cx="3240" cy="1328"/>
              </a:xfrm>
              <a:prstGeom prst="hexagon">
                <a:avLst>
                  <a:gd name="adj" fmla="val 28916"/>
                  <a:gd name="vf" fmla="val 115470"/>
                </a:avLst>
              </a:prstGeom>
              <a:solidFill>
                <a:srgbClr val="808080"/>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42" name="AutoShape 81"/>
              <p:cNvSpPr/>
              <p:nvPr/>
            </p:nvSpPr>
            <p:spPr>
              <a:xfrm>
                <a:off x="1483" y="2656"/>
                <a:ext cx="3227" cy="1328"/>
              </a:xfrm>
              <a:prstGeom prst="hexagon">
                <a:avLst>
                  <a:gd name="adj" fmla="val 28911"/>
                  <a:gd name="vf" fmla="val 115470"/>
                </a:avLst>
              </a:prstGeom>
              <a:gradFill rotWithShape="1">
                <a:gsLst>
                  <a:gs pos="0">
                    <a:srgbClr val="E6E6E6">
                      <a:alpha val="100000"/>
                    </a:srgbClr>
                  </a:gs>
                  <a:gs pos="7500">
                    <a:srgbClr val="7D8496">
                      <a:alpha val="100000"/>
                    </a:srgbClr>
                  </a:gs>
                  <a:gs pos="26500">
                    <a:srgbClr val="E6E6E6">
                      <a:alpha val="100000"/>
                    </a:srgbClr>
                  </a:gs>
                  <a:gs pos="34000">
                    <a:srgbClr val="7D8496">
                      <a:alpha val="100000"/>
                    </a:srgbClr>
                  </a:gs>
                  <a:gs pos="46500">
                    <a:srgbClr val="E6E6E6">
                      <a:alpha val="100000"/>
                    </a:srgbClr>
                  </a:gs>
                  <a:gs pos="50000">
                    <a:srgbClr val="FFFFFF">
                      <a:alpha val="100000"/>
                    </a:srgbClr>
                  </a:gs>
                  <a:gs pos="53500">
                    <a:srgbClr val="E6E6E6">
                      <a:alpha val="100000"/>
                    </a:srgbClr>
                  </a:gs>
                  <a:gs pos="66000">
                    <a:srgbClr val="7D8496">
                      <a:alpha val="100000"/>
                    </a:srgbClr>
                  </a:gs>
                  <a:gs pos="73500">
                    <a:srgbClr val="E6E6E6">
                      <a:alpha val="100000"/>
                    </a:srgbClr>
                  </a:gs>
                  <a:gs pos="92500">
                    <a:srgbClr val="7D8496">
                      <a:alpha val="100000"/>
                    </a:srgbClr>
                  </a:gs>
                  <a:gs pos="100000">
                    <a:srgbClr val="E6E6E6">
                      <a:alpha val="100000"/>
                    </a:srgbClr>
                  </a:gs>
                </a:gsLst>
                <a:lin ang="2700000" scaled="1"/>
              </a:gradFill>
              <a:ln w="9525" cap="flat" cmpd="sng">
                <a:solidFill>
                  <a:srgbClr val="C0C0C0"/>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43" name="AutoShape 82"/>
              <p:cNvSpPr/>
              <p:nvPr/>
            </p:nvSpPr>
            <p:spPr>
              <a:xfrm>
                <a:off x="1789" y="2736"/>
                <a:ext cx="2825" cy="1168"/>
              </a:xfrm>
              <a:prstGeom prst="hexagon">
                <a:avLst>
                  <a:gd name="adj" fmla="val 28900"/>
                  <a:gd name="vf" fmla="val 115470"/>
                </a:avLst>
              </a:prstGeom>
              <a:gradFill rotWithShape="1">
                <a:gsLst>
                  <a:gs pos="0">
                    <a:srgbClr val="33346F"/>
                  </a:gs>
                  <a:gs pos="100000">
                    <a:schemeClr val="hlink"/>
                  </a:gs>
                </a:gsLst>
                <a:lin ang="2700000" scaled="1"/>
              </a:gradFill>
              <a:ln w="9525" cap="flat" cmpd="sng">
                <a:solidFill>
                  <a:schemeClr val="tx1"/>
                </a:solidFill>
                <a:prstDash val="solid"/>
                <a:miter/>
                <a:headEnd type="none" w="med" len="med"/>
                <a:tailEnd type="none" w="med" len="med"/>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44" name="Line 86"/>
            <p:cNvSpPr/>
            <p:nvPr/>
          </p:nvSpPr>
          <p:spPr>
            <a:xfrm>
              <a:off x="1652" y="2256"/>
              <a:ext cx="3024" cy="0"/>
            </a:xfrm>
            <a:prstGeom prst="line">
              <a:avLst/>
            </a:prstGeom>
            <a:ln w="25400" cap="flat" cmpd="sng">
              <a:solidFill>
                <a:schemeClr val="tx1"/>
              </a:solidFill>
              <a:prstDash val="sysDot"/>
              <a:headEnd type="none" w="med" len="med"/>
              <a:tailEnd type="oval"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 Box 87"/>
            <p:cNvSpPr txBox="1"/>
            <p:nvPr/>
          </p:nvSpPr>
          <p:spPr>
            <a:xfrm>
              <a:off x="2276" y="1920"/>
              <a:ext cx="1843" cy="290"/>
            </a:xfrm>
            <a:prstGeom prst="rect">
              <a:avLst/>
            </a:prstGeom>
            <a:noFill/>
            <a:ln w="9525">
              <a:noFill/>
            </a:ln>
          </p:spPr>
          <p:txBody>
            <a:bodyPr wrap="non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buFontTx/>
                <a:buNone/>
              </a:pPr>
              <a:r>
                <a:rPr lang="zh-CN" altLang="en-US" sz="2400" smtClean="0"/>
                <a:t>电动汽车与线控技术</a:t>
              </a:r>
              <a:endParaRPr lang="zh-CN" altLang="en-US" sz="2400" smtClean="0"/>
            </a:p>
          </p:txBody>
        </p:sp>
        <p:sp>
          <p:nvSpPr>
            <p:cNvPr id="46" name="Text Box 88"/>
            <p:cNvSpPr txBox="1"/>
            <p:nvPr/>
          </p:nvSpPr>
          <p:spPr>
            <a:xfrm>
              <a:off x="839" y="1934"/>
              <a:ext cx="875" cy="290"/>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00000"/>
                </a:lnSpc>
                <a:spcBef>
                  <a:spcPct val="0"/>
                </a:spcBef>
                <a:buFontTx/>
                <a:buNone/>
              </a:pPr>
              <a:r>
                <a:rPr lang="en-US" altLang="zh-CN" sz="2400" b="1" smtClean="0">
                  <a:solidFill>
                    <a:srgbClr val="FFFFFF"/>
                  </a:solidFill>
                </a:rPr>
                <a:t>6.5</a:t>
              </a:r>
              <a:endParaRPr lang="en-US" altLang="zh-CN" sz="2400" b="1">
                <a:solidFill>
                  <a:srgbClr val="FFFFFF"/>
                </a:solidFill>
              </a:endParaRPr>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3522" name="Group 3"/>
          <p:cNvGrpSpPr/>
          <p:nvPr/>
        </p:nvGrpSpPr>
        <p:grpSpPr>
          <a:xfrm>
            <a:off x="3315970" y="2376805"/>
            <a:ext cx="5008245" cy="3823335"/>
            <a:chOff x="720" y="1299"/>
            <a:chExt cx="1394" cy="1991"/>
          </a:xfrm>
        </p:grpSpPr>
        <p:sp>
          <p:nvSpPr>
            <p:cNvPr id="363526" name="AutoShape 4"/>
            <p:cNvSpPr/>
            <p:nvPr/>
          </p:nvSpPr>
          <p:spPr>
            <a:xfrm>
              <a:off x="720" y="1490"/>
              <a:ext cx="1363" cy="1800"/>
            </a:xfrm>
            <a:prstGeom prst="roundRect">
              <a:avLst>
                <a:gd name="adj" fmla="val 17509"/>
              </a:avLst>
            </a:prstGeom>
            <a:gradFill rotWithShape="1">
              <a:gsLst>
                <a:gs pos="0">
                  <a:srgbClr val="4E91D4"/>
                </a:gs>
                <a:gs pos="100000">
                  <a:srgbClr val="3477A4"/>
                </a:gs>
              </a:gsLst>
              <a:lin ang="2700000" scaled="1"/>
            </a:gra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3527" name="AutoShape 5"/>
            <p:cNvSpPr/>
            <p:nvPr/>
          </p:nvSpPr>
          <p:spPr>
            <a:xfrm>
              <a:off x="741" y="1495"/>
              <a:ext cx="1322" cy="1766"/>
            </a:xfrm>
            <a:prstGeom prst="roundRect">
              <a:avLst>
                <a:gd name="adj" fmla="val 16667"/>
              </a:avLst>
            </a:prstGeom>
            <a:solidFill>
              <a:srgbClr val="3CA1E6"/>
            </a:soli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3528" name="AutoShape 6"/>
            <p:cNvSpPr/>
            <p:nvPr/>
          </p:nvSpPr>
          <p:spPr>
            <a:xfrm>
              <a:off x="752" y="2795"/>
              <a:ext cx="1304" cy="447"/>
            </a:xfrm>
            <a:prstGeom prst="roundRect">
              <a:avLst>
                <a:gd name="adj" fmla="val 50000"/>
              </a:avLst>
            </a:prstGeom>
            <a:gradFill rotWithShape="1">
              <a:gsLst>
                <a:gs pos="0">
                  <a:srgbClr val="3CA1E6">
                    <a:alpha val="0"/>
                  </a:srgbClr>
                </a:gs>
                <a:gs pos="100000">
                  <a:srgbClr val="9BCFF2"/>
                </a:gs>
              </a:gsLst>
              <a:lin ang="5400000" scaled="1"/>
            </a:gra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3529" name="AutoShape 7"/>
            <p:cNvSpPr/>
            <p:nvPr/>
          </p:nvSpPr>
          <p:spPr>
            <a:xfrm>
              <a:off x="752" y="1509"/>
              <a:ext cx="1304" cy="446"/>
            </a:xfrm>
            <a:prstGeom prst="roundRect">
              <a:avLst>
                <a:gd name="adj" fmla="val 50000"/>
              </a:avLst>
            </a:prstGeom>
            <a:gradFill rotWithShape="1">
              <a:gsLst>
                <a:gs pos="0">
                  <a:srgbClr val="BEE0F7"/>
                </a:gs>
                <a:gs pos="100000">
                  <a:srgbClr val="3CA1E6">
                    <a:alpha val="0"/>
                  </a:srgbClr>
                </a:gs>
              </a:gsLst>
              <a:lin ang="5400000" scaled="1"/>
            </a:gradFill>
            <a:ln w="9525">
              <a:noFill/>
            </a:ln>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nvGrpSpPr>
            <p:cNvPr id="363532" name="Group 10"/>
            <p:cNvGrpSpPr/>
            <p:nvPr/>
          </p:nvGrpSpPr>
          <p:grpSpPr>
            <a:xfrm>
              <a:off x="1189" y="1299"/>
              <a:ext cx="405" cy="392"/>
              <a:chOff x="1289" y="587"/>
              <a:chExt cx="668" cy="647"/>
            </a:xfrm>
          </p:grpSpPr>
          <p:sp>
            <p:nvSpPr>
              <p:cNvPr id="363535" name="Oval 11"/>
              <p:cNvSpPr/>
              <p:nvPr/>
            </p:nvSpPr>
            <p:spPr>
              <a:xfrm>
                <a:off x="1289" y="646"/>
                <a:ext cx="668" cy="540"/>
              </a:xfrm>
              <a:prstGeom prst="ellipse">
                <a:avLst/>
              </a:prstGeom>
              <a:solidFill>
                <a:srgbClr val="333333"/>
              </a:solidFill>
              <a:ln w="9525">
                <a:noFill/>
              </a:ln>
            </p:spPr>
            <p:txBody>
              <a:bodyPr anchor="ct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3536" name="Oval 12"/>
              <p:cNvSpPr/>
              <p:nvPr/>
            </p:nvSpPr>
            <p:spPr>
              <a:xfrm>
                <a:off x="1297"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3537" name="Oval 13"/>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3538" name="Oval 14"/>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3539" name="Oval 15"/>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3533" name="Text Box 16"/>
            <p:cNvSpPr txBox="1"/>
            <p:nvPr/>
          </p:nvSpPr>
          <p:spPr>
            <a:xfrm>
              <a:off x="1224" y="1347"/>
              <a:ext cx="349" cy="240"/>
            </a:xfrm>
            <a:prstGeom prst="rect">
              <a:avLst/>
            </a:prstGeom>
            <a:noFill/>
            <a:ln w="9525">
              <a:noFill/>
            </a:ln>
          </p:spPr>
          <p:txBody>
            <a:bodyPr wrap="square">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zh-CN" sz="2400" b="1"/>
                <a:t>知识点</a:t>
              </a:r>
              <a:endParaRPr lang="zh-CN" altLang="zh-CN" sz="2400" b="1"/>
            </a:p>
          </p:txBody>
        </p:sp>
        <p:sp>
          <p:nvSpPr>
            <p:cNvPr id="363534" name="Text Box 17"/>
            <p:cNvSpPr txBox="1"/>
            <p:nvPr/>
          </p:nvSpPr>
          <p:spPr>
            <a:xfrm>
              <a:off x="818" y="1691"/>
              <a:ext cx="1296" cy="1490"/>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4350" lvl="0" indent="-514350" eaLnBrk="1" hangingPunct="1">
                <a:lnSpc>
                  <a:spcPct val="150000"/>
                </a:lnSpc>
                <a:spcBef>
                  <a:spcPct val="0"/>
                </a:spcBef>
                <a:buAutoNum type="ea1JpnChsDbPeriod"/>
              </a:pPr>
              <a:r>
                <a:rPr lang="zh-CN" altLang="zh-CN" sz="2000">
                  <a:latin typeface="Arial" pitchFamily="34" charset="0"/>
                </a:rPr>
                <a:t>车联网的概念</a:t>
              </a:r>
              <a:endParaRPr lang="zh-CN" altLang="zh-CN" sz="2000">
                <a:latin typeface="Arial" pitchFamily="34" charset="0"/>
              </a:endParaRPr>
            </a:p>
            <a:p>
              <a:pPr marL="514350" lvl="0" indent="-514350" eaLnBrk="1" hangingPunct="1">
                <a:lnSpc>
                  <a:spcPct val="150000"/>
                </a:lnSpc>
                <a:spcBef>
                  <a:spcPct val="0"/>
                </a:spcBef>
                <a:buAutoNum type="ea1JpnChsDbPeriod"/>
              </a:pPr>
              <a:r>
                <a:rPr lang="zh-CN" altLang="zh-CN" sz="2000">
                  <a:latin typeface="Arial" pitchFamily="34" charset="0"/>
                </a:rPr>
                <a:t>车联网的网络结构</a:t>
              </a:r>
              <a:endParaRPr lang="zh-CN" altLang="zh-CN" sz="2000">
                <a:latin typeface="Arial" pitchFamily="34" charset="0"/>
              </a:endParaRPr>
            </a:p>
            <a:p>
              <a:pPr marL="514350" lvl="0" indent="-514350" eaLnBrk="1" hangingPunct="1">
                <a:lnSpc>
                  <a:spcPct val="150000"/>
                </a:lnSpc>
                <a:spcBef>
                  <a:spcPct val="0"/>
                </a:spcBef>
                <a:buAutoNum type="ea1JpnChsDbPeriod"/>
              </a:pPr>
              <a:r>
                <a:rPr lang="zh-CN" altLang="zh-CN" sz="2000">
                  <a:latin typeface="Arial" pitchFamily="34" charset="0"/>
                </a:rPr>
                <a:t>车联网应用分类</a:t>
              </a:r>
              <a:endParaRPr lang="zh-CN" altLang="zh-CN" sz="2000">
                <a:latin typeface="Arial" pitchFamily="34" charset="0"/>
              </a:endParaRPr>
            </a:p>
            <a:p>
              <a:pPr marL="514350" lvl="0" indent="-514350" eaLnBrk="1" hangingPunct="1">
                <a:lnSpc>
                  <a:spcPct val="150000"/>
                </a:lnSpc>
                <a:spcBef>
                  <a:spcPct val="0"/>
                </a:spcBef>
                <a:buAutoNum type="ea1JpnChsDbPeriod"/>
              </a:pPr>
              <a:r>
                <a:rPr lang="zh-CN" altLang="zh-CN" sz="2000">
                  <a:latin typeface="Arial" pitchFamily="34" charset="0"/>
                </a:rPr>
                <a:t>车联网产业核心力</a:t>
              </a:r>
              <a:endParaRPr lang="zh-CN" altLang="zh-CN" sz="2000">
                <a:latin typeface="Arial" pitchFamily="34" charset="0"/>
              </a:endParaRPr>
            </a:p>
            <a:p>
              <a:pPr marL="514350" lvl="0" indent="-514350" eaLnBrk="1" hangingPunct="1">
                <a:lnSpc>
                  <a:spcPct val="150000"/>
                </a:lnSpc>
                <a:spcBef>
                  <a:spcPct val="0"/>
                </a:spcBef>
                <a:buAutoNum type="ea1JpnChsDbPeriod"/>
              </a:pPr>
              <a:r>
                <a:rPr lang="zh-CN" altLang="zh-CN" sz="2000">
                  <a:latin typeface="Arial" pitchFamily="34" charset="0"/>
                </a:rPr>
                <a:t>车联网的发展概况</a:t>
              </a:r>
              <a:endParaRPr lang="zh-CN" altLang="zh-CN" sz="2000">
                <a:latin typeface="Arial" pitchFamily="34" charset="0"/>
              </a:endParaRPr>
            </a:p>
            <a:p>
              <a:pPr marL="514350" lvl="0" indent="-514350" eaLnBrk="1" hangingPunct="1">
                <a:lnSpc>
                  <a:spcPct val="150000"/>
                </a:lnSpc>
                <a:spcBef>
                  <a:spcPct val="0"/>
                </a:spcBef>
                <a:buAutoNum type="ea1JpnChsDbPeriod"/>
              </a:pPr>
              <a:r>
                <a:rPr lang="zh-CN" altLang="zh-CN" sz="2000">
                  <a:latin typeface="Arial" pitchFamily="34" charset="0"/>
                </a:rPr>
                <a:t>车联网在电动汽车中的应用</a:t>
              </a:r>
              <a:endParaRPr lang="zh-CN" altLang="zh-CN" sz="2000">
                <a:latin typeface="Arial" pitchFamily="34" charset="0"/>
              </a:endParaRPr>
            </a:p>
          </p:txBody>
        </p:sp>
      </p:grpSp>
      <p:sp>
        <p:nvSpPr>
          <p:cNvPr id="363523" name="AutoShape 9"/>
          <p:cNvSpPr/>
          <p:nvPr/>
        </p:nvSpPr>
        <p:spPr>
          <a:xfrm>
            <a:off x="3440430" y="1425893"/>
            <a:ext cx="5111750" cy="688975"/>
          </a:xfrm>
          <a:prstGeom prst="roundRect">
            <a:avLst>
              <a:gd name="adj" fmla="val 50000"/>
            </a:avLst>
          </a:prstGeom>
          <a:solidFill>
            <a:schemeClr val="accent2"/>
          </a:solidFill>
          <a:ln w="38100" cap="flat" cmpd="sng">
            <a:solidFill>
              <a:srgbClr val="FFFFFF"/>
            </a:solidFill>
            <a:prstDash val="solid"/>
            <a:headEnd type="none" w="med" len="med"/>
            <a:tailEnd type="none" w="med" len="med"/>
          </a:ln>
          <a:effectLst>
            <a:outerShdw dist="63500" dir="3187806" algn="ctr" rotWithShape="0">
              <a:srgbClr val="001D3A"/>
            </a:outerShdw>
          </a:effectLst>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lnSpc>
                <a:spcPct val="100000"/>
              </a:lnSpc>
              <a:buClrTx/>
              <a:buSzTx/>
              <a:buFontTx/>
              <a:buNone/>
            </a:pPr>
            <a:r>
              <a:rPr lang="en-US" altLang="zh-CN" sz="2400" b="1" smtClean="0">
                <a:solidFill>
                  <a:schemeClr val="bg1"/>
                </a:solidFill>
              </a:rPr>
              <a:t>6.1   </a:t>
            </a:r>
            <a:r>
              <a:rPr lang="zh-CN" altLang="en-US" sz="2400" b="1" smtClean="0">
                <a:solidFill>
                  <a:schemeClr val="bg1"/>
                </a:solidFill>
                <a:sym typeface="+mn-ea"/>
              </a:rPr>
              <a:t>电动汽车与车联网</a:t>
            </a:r>
            <a:endParaRPr lang="zh-CN" altLang="en-US" sz="2400" b="1" smtClean="0">
              <a:solidFill>
                <a:schemeClr val="bg1"/>
              </a:solidFill>
            </a:endParaRPr>
          </a:p>
        </p:txBody>
      </p:sp>
      <p:sp>
        <p:nvSpPr>
          <p:cNvPr id="20" name="Rectangle 2"/>
          <p:cNvSpPr txBox="1">
            <a:spLocks noChangeArrowheads="1"/>
          </p:cNvSpPr>
          <p:nvPr/>
        </p:nvSpPr>
        <p:spPr>
          <a:xfrm>
            <a:off x="3298825" y="445135"/>
            <a:ext cx="5253355" cy="563880"/>
          </a:xfrm>
          <a:prstGeom prst="rect">
            <a:avLst/>
          </a:prstGeom>
        </p:spPr>
        <p:txBody>
          <a:bodyPr anchor="ctr">
            <a:no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auto" latinLnBrk="0" hangingPunct="0">
              <a:lnSpc>
                <a:spcPct val="90000"/>
              </a:lnSpc>
              <a:spcBef>
                <a:spcPct val="0"/>
              </a:spcBef>
              <a:spcAft>
                <a:spcPct val="0"/>
              </a:spcAft>
              <a:buClrTx/>
              <a:buSzTx/>
              <a:buFontTx/>
              <a:buNone/>
              <a:defRPr/>
            </a:pPr>
            <a:r>
              <a:rPr kumimoji="0" lang="zh-CN" altLang="en-US" sz="3600" b="1" i="0" u="none" strike="noStrike" kern="1200" cap="none" spc="0" normalizeH="0" baseline="0" noProof="0" smtClean="0">
                <a:ln>
                  <a:noFill/>
                </a:ln>
                <a:solidFill>
                  <a:schemeClr val="tx1"/>
                </a:solidFill>
                <a:effectLst/>
                <a:uLnTx/>
                <a:uFillTx/>
                <a:latin typeface="+mj-lt"/>
                <a:ea typeface="+mj-ea"/>
                <a:cs typeface="+mj-cs"/>
              </a:rPr>
              <a:t>第</a:t>
            </a:r>
            <a:r>
              <a:rPr kumimoji="0" lang="en-US" altLang="zh-CN" sz="3600" b="1" i="0" u="none" strike="noStrike" kern="1200" cap="none" spc="0" normalizeH="0" baseline="0" noProof="0" smtClean="0">
                <a:ln>
                  <a:noFill/>
                </a:ln>
                <a:solidFill>
                  <a:schemeClr val="tx1"/>
                </a:solidFill>
                <a:effectLst/>
                <a:uLnTx/>
                <a:uFillTx/>
                <a:latin typeface="+mj-lt"/>
                <a:ea typeface="+mj-ea"/>
                <a:cs typeface="+mj-cs"/>
              </a:rPr>
              <a:t>6</a:t>
            </a:r>
            <a:r>
              <a:rPr kumimoji="0" lang="zh-CN" altLang="en-US" sz="3600" b="1" i="0" u="none" strike="noStrike" kern="1200" cap="none" spc="0" normalizeH="0" baseline="0" noProof="0" smtClean="0">
                <a:ln>
                  <a:noFill/>
                </a:ln>
                <a:solidFill>
                  <a:schemeClr val="tx1"/>
                </a:solidFill>
                <a:effectLst/>
                <a:uLnTx/>
                <a:uFillTx/>
                <a:latin typeface="+mj-lt"/>
                <a:ea typeface="+mj-ea"/>
                <a:cs typeface="+mj-cs"/>
              </a:rPr>
              <a:t>章   电动汽车新技术</a:t>
            </a:r>
            <a:endParaRPr kumimoji="0" lang="zh-CN" altLang="zh-CN" sz="3600" b="1" i="0" u="none" strike="noStrike" kern="1200" cap="none" spc="0" normalizeH="0" baseline="0" noProof="0" smtClean="0">
              <a:ln>
                <a:noFill/>
              </a:ln>
              <a:solidFill>
                <a:schemeClr val="tx1"/>
              </a:solidFill>
              <a:effectLst/>
              <a:uLnTx/>
              <a:uFillTx/>
              <a:latin typeface="+mj-lt"/>
              <a:ea typeface="+mj-ea"/>
              <a:cs typeface="+mj-cs"/>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页脚占位符 4"/>
          <p:cNvSpPr txBox="1">
            <a:spLocks noGrp="1" noChangeArrowheads="1"/>
          </p:cNvSpPr>
          <p:nvPr>
            <p:ph type="ftr"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rPr>
              <a:t>Logo</a:t>
            </a: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7587" name="Rectangle 3"/>
          <p:cNvSpPr>
            <a:spLocks noGrp="1" noChangeArrowheads="1"/>
          </p:cNvSpPr>
          <p:nvPr>
            <p:ph idx="1"/>
          </p:nvPr>
        </p:nvSpPr>
        <p:spPr>
          <a:xfrm>
            <a:off x="994410" y="2004060"/>
            <a:ext cx="5234305" cy="4111625"/>
          </a:xfrm>
        </p:spPr>
        <p:txBody>
          <a:bodyPr vert="horz" wrap="square" lIns="91440" tIns="45720" rIns="91440" bIns="45720" numCol="1" rtlCol="0" anchor="t" anchorCtr="0" compatLnSpc="1">
            <a:normAutofit fontScale="80000"/>
          </a:bodyPr>
          <a:lstStyle/>
          <a:p>
            <a:pPr marL="0" marR="0" lvl="0" indent="0" algn="l" defTabSz="914400" rtl="0" eaLnBrk="1" fontAlgn="auto" latinLnBrk="0" hangingPunct="1">
              <a:lnSpc>
                <a:spcPct val="150000"/>
              </a:lnSpc>
              <a:spcBef>
                <a:spcPct val="0"/>
              </a:spcBef>
              <a:spcAft>
                <a:spcPct val="0"/>
              </a:spcAft>
              <a:buClrTx/>
              <a:buSzTx/>
              <a:buNone/>
              <a:defRPr/>
            </a:pPr>
            <a:endParaRPr kumimoji="0" lang="en-US" altLang="zh-CN" sz="2400" b="1" i="0" u="none" strike="noStrike" kern="1200" cap="none" spc="0" normalizeH="0" baseline="0" noProof="0" smtClean="0">
              <a:ln>
                <a:noFill/>
              </a:ln>
              <a:solidFill>
                <a:schemeClr val="tx1"/>
              </a:solidFill>
              <a:effectLst/>
              <a:uLnTx/>
              <a:uFillTx/>
              <a:latin typeface="+mn-lt"/>
              <a:ea typeface="+mn-ea"/>
              <a:cs typeface="+mn-cs"/>
            </a:endParaRPr>
          </a:p>
          <a:p>
            <a:pPr lvl="0">
              <a:lnSpc>
                <a:spcPct val="150000"/>
              </a:lnSpc>
              <a:spcBef>
                <a:spcPct val="0"/>
              </a:spcBef>
              <a:spcAft>
                <a:spcPct val="0"/>
              </a:spcAft>
              <a:buFont typeface="Wingdings" panose="05000000000000000000" pitchFamily="2" charset="2"/>
              <a:buChar char="l"/>
              <a:defRPr/>
            </a:pPr>
            <a:r>
              <a:rPr lang="en-US" altLang="zh-CN" sz="2000" b="1" smtClean="0"/>
              <a:t>车联网（IOV,Internet of Vehicles ）是以汽车为信息节点，利用车载电子传感装置，通过移动通信技术、汽车导航系统、智能终端设备与信息网络平台，获取并融合车本身以及道路环境信息，使车与路、车与车、车与人、车与城市之间实时联网，实现信息互联互通，从而实现路线规划、安全辅助驾驶、应急救援、不停车收费、兴趣点查询、休闲娱乐等等多种功能，为驾驶员和乘客提供更智能、更安全的驾驶。</a:t>
            </a:r>
            <a:endParaRPr lang="en-US" altLang="zh-CN" sz="2000" b="1" smtClean="0"/>
          </a:p>
          <a:p>
            <a:pPr lvl="0">
              <a:lnSpc>
                <a:spcPct val="150000"/>
              </a:lnSpc>
              <a:spcBef>
                <a:spcPct val="0"/>
              </a:spcBef>
              <a:spcAft>
                <a:spcPct val="0"/>
              </a:spcAft>
              <a:buFont typeface="Wingdings" panose="05000000000000000000" pitchFamily="2" charset="2"/>
              <a:buChar char="l"/>
              <a:defRPr/>
            </a:pPr>
            <a:endParaRPr lang="en-US" altLang="zh-CN" sz="2000" b="1" smtClean="0"/>
          </a:p>
          <a:p>
            <a:pPr marL="0" lvl="0" indent="0">
              <a:lnSpc>
                <a:spcPct val="150000"/>
              </a:lnSpc>
              <a:spcBef>
                <a:spcPct val="0"/>
              </a:spcBef>
              <a:spcAft>
                <a:spcPct val="0"/>
              </a:spcAft>
              <a:buNone/>
              <a:defRPr/>
            </a:pPr>
            <a:endParaRPr kumimoji="0" lang="en-US" altLang="zh-CN" sz="2900" b="0" i="0" u="none" strike="noStrike" kern="1200" cap="none" spc="0" normalizeH="0" baseline="0" noProof="0" smtClean="0">
              <a:ln>
                <a:noFill/>
              </a:ln>
              <a:solidFill>
                <a:schemeClr val="tx2"/>
              </a:solidFill>
              <a:effectLst/>
              <a:uLnTx/>
              <a:uFillTx/>
              <a:latin typeface="+mn-lt"/>
              <a:ea typeface="+mn-ea"/>
              <a:cs typeface="+mn-cs"/>
            </a:endParaRPr>
          </a:p>
        </p:txBody>
      </p:sp>
      <p:grpSp>
        <p:nvGrpSpPr>
          <p:cNvPr id="364549" name="Group 3"/>
          <p:cNvGrpSpPr/>
          <p:nvPr/>
        </p:nvGrpSpPr>
        <p:grpSpPr>
          <a:xfrm>
            <a:off x="753428" y="1516063"/>
            <a:ext cx="1546225" cy="638175"/>
            <a:chOff x="1189" y="1299"/>
            <a:chExt cx="405" cy="392"/>
          </a:xfrm>
        </p:grpSpPr>
        <p:grpSp>
          <p:nvGrpSpPr>
            <p:cNvPr id="364552" name="Group 10"/>
            <p:cNvGrpSpPr/>
            <p:nvPr/>
          </p:nvGrpSpPr>
          <p:grpSpPr>
            <a:xfrm>
              <a:off x="1189" y="1299"/>
              <a:ext cx="405" cy="392"/>
              <a:chOff x="1289" y="587"/>
              <a:chExt cx="668" cy="647"/>
            </a:xfrm>
          </p:grpSpPr>
          <p:sp>
            <p:nvSpPr>
              <p:cNvPr id="364554" name="Oval 11"/>
              <p:cNvSpPr/>
              <p:nvPr/>
            </p:nvSpPr>
            <p:spPr>
              <a:xfrm>
                <a:off x="1289" y="653"/>
                <a:ext cx="668" cy="527"/>
              </a:xfrm>
              <a:prstGeom prst="ellipse">
                <a:avLst/>
              </a:prstGeom>
              <a:solidFill>
                <a:srgbClr val="333333"/>
              </a:solidFill>
              <a:ln w="9525">
                <a:noFill/>
              </a:ln>
            </p:spPr>
            <p:txBody>
              <a:bodyPr anchor="ct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5" name="Oval 12"/>
              <p:cNvSpPr/>
              <p:nvPr/>
            </p:nvSpPr>
            <p:spPr>
              <a:xfrm>
                <a:off x="1297"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6" name="Oval 13"/>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7" name="Oval 14"/>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8" name="Oval 15"/>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4553" name="Text Box 16"/>
            <p:cNvSpPr txBox="1"/>
            <p:nvPr/>
          </p:nvSpPr>
          <p:spPr>
            <a:xfrm>
              <a:off x="1241" y="1343"/>
              <a:ext cx="349" cy="283"/>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zh-CN" sz="2400" b="1">
                  <a:solidFill>
                    <a:srgbClr val="00B0F0"/>
                  </a:solidFill>
                </a:rPr>
                <a:t>知识点</a:t>
              </a:r>
              <a:endParaRPr lang="zh-CN" altLang="zh-CN" sz="2400" b="1">
                <a:solidFill>
                  <a:srgbClr val="00B0F0"/>
                </a:solidFill>
              </a:endParaRPr>
            </a:p>
          </p:txBody>
        </p:sp>
      </p:grpSp>
      <p:sp>
        <p:nvSpPr>
          <p:cNvPr id="363523" name="AutoShape 9"/>
          <p:cNvSpPr/>
          <p:nvPr/>
        </p:nvSpPr>
        <p:spPr>
          <a:xfrm>
            <a:off x="3540125" y="827088"/>
            <a:ext cx="5111750" cy="688975"/>
          </a:xfrm>
          <a:prstGeom prst="roundRect">
            <a:avLst>
              <a:gd name="adj" fmla="val 50000"/>
            </a:avLst>
          </a:prstGeom>
          <a:solidFill>
            <a:schemeClr val="accent2"/>
          </a:solidFill>
          <a:ln w="38100" cap="flat" cmpd="sng">
            <a:solidFill>
              <a:srgbClr val="FFFFFF"/>
            </a:solidFill>
            <a:prstDash val="solid"/>
            <a:headEnd type="none" w="med" len="med"/>
            <a:tailEnd type="none" w="med" len="med"/>
          </a:ln>
          <a:effectLst>
            <a:outerShdw dist="63500" dir="3187806" algn="ctr" rotWithShape="0">
              <a:srgbClr val="001D3A"/>
            </a:outerShdw>
          </a:effectLst>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lnSpc>
                <a:spcPct val="100000"/>
              </a:lnSpc>
              <a:buClrTx/>
              <a:buSzTx/>
              <a:buFontTx/>
              <a:buNone/>
            </a:pPr>
            <a:r>
              <a:rPr lang="en-US" altLang="zh-CN" sz="2400" b="1" smtClean="0">
                <a:solidFill>
                  <a:schemeClr val="bg1"/>
                </a:solidFill>
              </a:rPr>
              <a:t>6.1   </a:t>
            </a:r>
            <a:r>
              <a:rPr lang="zh-CN" altLang="en-US" sz="2400" b="1" smtClean="0">
                <a:solidFill>
                  <a:schemeClr val="bg1"/>
                </a:solidFill>
                <a:sym typeface="+mn-ea"/>
              </a:rPr>
              <a:t>电动汽车与车联网</a:t>
            </a:r>
            <a:endParaRPr lang="zh-CN" altLang="en-US" sz="2400" b="1" smtClean="0">
              <a:solidFill>
                <a:schemeClr val="bg1"/>
              </a:solidFill>
            </a:endParaRPr>
          </a:p>
        </p:txBody>
      </p:sp>
      <p:pic>
        <p:nvPicPr>
          <p:cNvPr id="6" name="图片 6" descr="图6-1   车联网应用"/>
          <p:cNvPicPr>
            <a:picLocks noChangeAspect="1"/>
          </p:cNvPicPr>
          <p:nvPr/>
        </p:nvPicPr>
        <p:blipFill>
          <a:blip r:embed="rId2"/>
          <a:stretch>
            <a:fillRect/>
          </a:stretch>
        </p:blipFill>
        <p:spPr>
          <a:xfrm>
            <a:off x="6436995" y="2701290"/>
            <a:ext cx="4354830" cy="24638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页脚占位符 4"/>
          <p:cNvSpPr txBox="1">
            <a:spLocks noGrp="1" noChangeArrowheads="1"/>
          </p:cNvSpPr>
          <p:nvPr>
            <p:ph type="ftr"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rPr>
              <a:t>Logo</a:t>
            </a: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7587" name="Rectangle 3"/>
          <p:cNvSpPr>
            <a:spLocks noGrp="1" noChangeArrowheads="1"/>
          </p:cNvSpPr>
          <p:nvPr>
            <p:ph idx="1"/>
          </p:nvPr>
        </p:nvSpPr>
        <p:spPr>
          <a:xfrm>
            <a:off x="1273175" y="5243195"/>
            <a:ext cx="9913620" cy="1106805"/>
          </a:xfrm>
        </p:spPr>
        <p:txBody>
          <a:bodyPr vert="horz" wrap="square" lIns="91440" tIns="45720" rIns="91440" bIns="45720" numCol="1" rtlCol="0" anchor="t" anchorCtr="0" compatLnSpc="1">
            <a:noAutofit/>
          </a:bodyPr>
          <a:lstStyle/>
          <a:p>
            <a:pPr marL="0" marR="0" lvl="0" indent="0" algn="l" defTabSz="914400" rtl="0" eaLnBrk="1" fontAlgn="auto" latinLnBrk="0" hangingPunct="1">
              <a:lnSpc>
                <a:spcPct val="150000"/>
              </a:lnSpc>
              <a:spcBef>
                <a:spcPct val="0"/>
              </a:spcBef>
              <a:spcAft>
                <a:spcPct val="0"/>
              </a:spcAft>
              <a:buClrTx/>
              <a:buSzTx/>
              <a:buNone/>
              <a:defRPr/>
            </a:pPr>
            <a:endParaRPr kumimoji="0" lang="en-US" altLang="zh-CN" sz="1400" b="1" i="0" u="none" strike="noStrike" kern="1200" cap="none" spc="0" normalizeH="0" baseline="0" noProof="0" smtClean="0">
              <a:ln>
                <a:noFill/>
              </a:ln>
              <a:solidFill>
                <a:schemeClr val="tx1"/>
              </a:solidFill>
              <a:effectLst/>
              <a:uLnTx/>
              <a:uFillTx/>
              <a:latin typeface="+mn-lt"/>
              <a:ea typeface="+mn-ea"/>
              <a:cs typeface="+mn-cs"/>
            </a:endParaRPr>
          </a:p>
          <a:p>
            <a:pPr lvl="0">
              <a:lnSpc>
                <a:spcPct val="150000"/>
              </a:lnSpc>
              <a:spcBef>
                <a:spcPct val="0"/>
              </a:spcBef>
              <a:spcAft>
                <a:spcPct val="0"/>
              </a:spcAft>
              <a:buFont typeface="Wingdings" panose="05000000000000000000" pitchFamily="2" charset="2"/>
              <a:buChar char="l"/>
              <a:defRPr/>
            </a:pPr>
            <a:r>
              <a:rPr lang="en-US" altLang="zh-CN" sz="1700" b="1" smtClean="0"/>
              <a:t>从网络上看，车联网系统是一个“端管云”三层体系</a:t>
            </a:r>
            <a:r>
              <a:rPr sz="1700" b="1" smtClean="0"/>
              <a:t>：</a:t>
            </a:r>
            <a:r>
              <a:rPr lang="en-US" altLang="zh-CN" sz="1700" b="1" smtClean="0"/>
              <a:t> 第一层（端系统）</a:t>
            </a:r>
            <a:r>
              <a:rPr sz="1700" b="1" smtClean="0"/>
              <a:t>、</a:t>
            </a:r>
            <a:r>
              <a:rPr lang="en-US" altLang="zh-CN" sz="1700" b="1" smtClean="0"/>
              <a:t>第二层（管系统）</a:t>
            </a:r>
            <a:r>
              <a:rPr sz="1700" b="1" smtClean="0"/>
              <a:t>、</a:t>
            </a:r>
            <a:r>
              <a:rPr lang="en-US" altLang="zh-CN" sz="1700" b="1" smtClean="0"/>
              <a:t>第三层（云系统）</a:t>
            </a:r>
            <a:r>
              <a:rPr sz="1700" b="1" smtClean="0"/>
              <a:t>。</a:t>
            </a:r>
            <a:endParaRPr kumimoji="0" lang="en-US" altLang="zh-CN" sz="1000" b="1" i="0" u="none" strike="noStrike" kern="1200" cap="none" spc="0" normalizeH="0" baseline="0" noProof="0" smtClean="0">
              <a:ln>
                <a:noFill/>
              </a:ln>
              <a:solidFill>
                <a:schemeClr val="tx2"/>
              </a:solidFill>
              <a:effectLst/>
              <a:uLnTx/>
              <a:uFillTx/>
              <a:latin typeface="+mn-lt"/>
              <a:ea typeface="+mn-ea"/>
              <a:cs typeface="+mn-cs"/>
            </a:endParaRPr>
          </a:p>
        </p:txBody>
      </p:sp>
      <p:grpSp>
        <p:nvGrpSpPr>
          <p:cNvPr id="364549" name="Group 3"/>
          <p:cNvGrpSpPr/>
          <p:nvPr/>
        </p:nvGrpSpPr>
        <p:grpSpPr>
          <a:xfrm>
            <a:off x="911543" y="1354138"/>
            <a:ext cx="1546225" cy="638175"/>
            <a:chOff x="1189" y="1299"/>
            <a:chExt cx="405" cy="392"/>
          </a:xfrm>
        </p:grpSpPr>
        <p:grpSp>
          <p:nvGrpSpPr>
            <p:cNvPr id="364552" name="Group 10"/>
            <p:cNvGrpSpPr/>
            <p:nvPr/>
          </p:nvGrpSpPr>
          <p:grpSpPr>
            <a:xfrm>
              <a:off x="1189" y="1299"/>
              <a:ext cx="405" cy="392"/>
              <a:chOff x="1289" y="587"/>
              <a:chExt cx="668" cy="647"/>
            </a:xfrm>
          </p:grpSpPr>
          <p:sp>
            <p:nvSpPr>
              <p:cNvPr id="364554" name="Oval 11"/>
              <p:cNvSpPr/>
              <p:nvPr/>
            </p:nvSpPr>
            <p:spPr>
              <a:xfrm>
                <a:off x="1289" y="653"/>
                <a:ext cx="668" cy="527"/>
              </a:xfrm>
              <a:prstGeom prst="ellipse">
                <a:avLst/>
              </a:prstGeom>
              <a:solidFill>
                <a:srgbClr val="333333"/>
              </a:solidFill>
              <a:ln w="9525">
                <a:noFill/>
              </a:ln>
            </p:spPr>
            <p:txBody>
              <a:bodyPr anchor="ct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5" name="Oval 12"/>
              <p:cNvSpPr/>
              <p:nvPr/>
            </p:nvSpPr>
            <p:spPr>
              <a:xfrm>
                <a:off x="1297"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6" name="Oval 13"/>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7" name="Oval 14"/>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8" name="Oval 15"/>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4553" name="Text Box 16"/>
            <p:cNvSpPr txBox="1"/>
            <p:nvPr/>
          </p:nvSpPr>
          <p:spPr>
            <a:xfrm>
              <a:off x="1241" y="1343"/>
              <a:ext cx="349" cy="283"/>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zh-CN" sz="2400" b="1">
                  <a:solidFill>
                    <a:srgbClr val="00B0F0"/>
                  </a:solidFill>
                </a:rPr>
                <a:t>知识点</a:t>
              </a:r>
              <a:endParaRPr lang="zh-CN" altLang="zh-CN" sz="2400" b="1">
                <a:solidFill>
                  <a:srgbClr val="00B0F0"/>
                </a:solidFill>
              </a:endParaRPr>
            </a:p>
          </p:txBody>
        </p:sp>
      </p:grpSp>
      <p:sp>
        <p:nvSpPr>
          <p:cNvPr id="363523" name="AutoShape 9"/>
          <p:cNvSpPr/>
          <p:nvPr/>
        </p:nvSpPr>
        <p:spPr>
          <a:xfrm>
            <a:off x="3983355" y="580708"/>
            <a:ext cx="5111750" cy="688975"/>
          </a:xfrm>
          <a:prstGeom prst="roundRect">
            <a:avLst>
              <a:gd name="adj" fmla="val 50000"/>
            </a:avLst>
          </a:prstGeom>
          <a:solidFill>
            <a:schemeClr val="accent2"/>
          </a:solidFill>
          <a:ln w="38100" cap="flat" cmpd="sng">
            <a:solidFill>
              <a:srgbClr val="FFFFFF"/>
            </a:solidFill>
            <a:prstDash val="solid"/>
            <a:headEnd type="none" w="med" len="med"/>
            <a:tailEnd type="none" w="med" len="med"/>
          </a:ln>
          <a:effectLst>
            <a:outerShdw dist="63500" dir="3187806" algn="ctr" rotWithShape="0">
              <a:srgbClr val="001D3A"/>
            </a:outerShdw>
          </a:effectLst>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lnSpc>
                <a:spcPct val="100000"/>
              </a:lnSpc>
              <a:buClrTx/>
              <a:buSzTx/>
              <a:buFontTx/>
              <a:buNone/>
            </a:pPr>
            <a:r>
              <a:rPr lang="en-US" altLang="zh-CN" sz="2400" b="1" smtClean="0">
                <a:solidFill>
                  <a:schemeClr val="bg1"/>
                </a:solidFill>
              </a:rPr>
              <a:t>6.1   </a:t>
            </a:r>
            <a:r>
              <a:rPr lang="zh-CN" altLang="en-US" sz="2400" b="1" smtClean="0">
                <a:solidFill>
                  <a:schemeClr val="bg1"/>
                </a:solidFill>
                <a:sym typeface="+mn-ea"/>
              </a:rPr>
              <a:t>电动汽车与车联网</a:t>
            </a:r>
            <a:endParaRPr lang="zh-CN" altLang="en-US" sz="2400" b="1" smtClean="0">
              <a:solidFill>
                <a:schemeClr val="bg1"/>
              </a:solidFill>
            </a:endParaRPr>
          </a:p>
        </p:txBody>
      </p:sp>
      <p:pic>
        <p:nvPicPr>
          <p:cNvPr id="16" name="图片 16" descr="图6-2  车联网三层结构"/>
          <p:cNvPicPr>
            <a:picLocks noChangeAspect="1"/>
          </p:cNvPicPr>
          <p:nvPr/>
        </p:nvPicPr>
        <p:blipFill>
          <a:blip r:embed="rId2"/>
          <a:stretch>
            <a:fillRect/>
          </a:stretch>
        </p:blipFill>
        <p:spPr>
          <a:xfrm>
            <a:off x="3691573" y="1425575"/>
            <a:ext cx="5268595" cy="420624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页脚占位符 4"/>
          <p:cNvSpPr txBox="1">
            <a:spLocks noGrp="1" noChangeArrowheads="1"/>
          </p:cNvSpPr>
          <p:nvPr>
            <p:ph type="ftr"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rPr>
              <a:t>Logo</a:t>
            </a: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7587" name="Rectangle 3"/>
          <p:cNvSpPr>
            <a:spLocks noGrp="1" noChangeArrowheads="1"/>
          </p:cNvSpPr>
          <p:nvPr>
            <p:ph idx="1"/>
          </p:nvPr>
        </p:nvSpPr>
        <p:spPr>
          <a:xfrm>
            <a:off x="1139190" y="4718050"/>
            <a:ext cx="9913620" cy="1106805"/>
          </a:xfrm>
        </p:spPr>
        <p:txBody>
          <a:bodyPr vert="horz" wrap="square" lIns="91440" tIns="45720" rIns="91440" bIns="45720" numCol="1" rtlCol="0" anchor="t" anchorCtr="0" compatLnSpc="1">
            <a:noAutofit/>
          </a:bodyPr>
          <a:lstStyle/>
          <a:p>
            <a:pPr marL="0" marR="0" lvl="0" indent="0" algn="l" defTabSz="914400" rtl="0" eaLnBrk="1" fontAlgn="auto" latinLnBrk="0" hangingPunct="1">
              <a:lnSpc>
                <a:spcPct val="150000"/>
              </a:lnSpc>
              <a:spcBef>
                <a:spcPct val="0"/>
              </a:spcBef>
              <a:spcAft>
                <a:spcPct val="0"/>
              </a:spcAft>
              <a:buClrTx/>
              <a:buSzTx/>
              <a:buNone/>
              <a:defRPr/>
            </a:pPr>
            <a:endParaRPr kumimoji="0" lang="en-US" altLang="zh-CN" sz="1400" b="1" i="0" u="none" strike="noStrike" kern="1200" cap="none" spc="0" normalizeH="0" baseline="0" noProof="0" smtClean="0">
              <a:ln>
                <a:noFill/>
              </a:ln>
              <a:solidFill>
                <a:schemeClr val="tx1"/>
              </a:solidFill>
              <a:effectLst/>
              <a:uLnTx/>
              <a:uFillTx/>
              <a:latin typeface="+mn-lt"/>
              <a:ea typeface="+mn-ea"/>
              <a:cs typeface="+mn-cs"/>
            </a:endParaRPr>
          </a:p>
          <a:p>
            <a:pPr lvl="0" algn="l">
              <a:lnSpc>
                <a:spcPct val="150000"/>
              </a:lnSpc>
              <a:spcAft>
                <a:spcPct val="0"/>
              </a:spcAft>
              <a:buClrTx/>
              <a:buSzTx/>
              <a:buFont typeface="Wingdings" panose="05000000000000000000" pitchFamily="2" charset="2"/>
              <a:buChar char="l"/>
              <a:defRPr/>
            </a:pPr>
            <a:r>
              <a:rPr kumimoji="0" lang="en-US" altLang="zh-CN" sz="1700" b="1" i="0" u="none" strike="noStrike" kern="1200" cap="none" normalizeH="0" baseline="0" smtClean="0">
                <a:uFillTx/>
                <a:latin typeface="+mn-lt"/>
                <a:ea typeface="+mn-ea"/>
                <a:cs typeface="+mn-cs"/>
              </a:rPr>
              <a:t>根据国外的发展经验，车联网应用模式将分为车辆安全、事故处理、车辆监控、流量调度、电子收费、信息娱乐几大子板块。</a:t>
            </a:r>
            <a:endParaRPr kumimoji="0" lang="en-US" altLang="zh-CN" sz="1700" b="1" i="0" u="none" strike="noStrike" kern="1200" cap="none" normalizeH="0" baseline="0" smtClean="0">
              <a:uFillTx/>
              <a:latin typeface="+mn-lt"/>
              <a:ea typeface="+mn-ea"/>
              <a:cs typeface="+mn-cs"/>
            </a:endParaRPr>
          </a:p>
        </p:txBody>
      </p:sp>
      <p:grpSp>
        <p:nvGrpSpPr>
          <p:cNvPr id="364549" name="Group 3"/>
          <p:cNvGrpSpPr/>
          <p:nvPr/>
        </p:nvGrpSpPr>
        <p:grpSpPr>
          <a:xfrm>
            <a:off x="911543" y="1354138"/>
            <a:ext cx="1546225" cy="638175"/>
            <a:chOff x="1189" y="1299"/>
            <a:chExt cx="405" cy="392"/>
          </a:xfrm>
        </p:grpSpPr>
        <p:grpSp>
          <p:nvGrpSpPr>
            <p:cNvPr id="364552" name="Group 10"/>
            <p:cNvGrpSpPr/>
            <p:nvPr/>
          </p:nvGrpSpPr>
          <p:grpSpPr>
            <a:xfrm>
              <a:off x="1189" y="1299"/>
              <a:ext cx="405" cy="392"/>
              <a:chOff x="1289" y="587"/>
              <a:chExt cx="668" cy="647"/>
            </a:xfrm>
          </p:grpSpPr>
          <p:sp>
            <p:nvSpPr>
              <p:cNvPr id="364554" name="Oval 11"/>
              <p:cNvSpPr/>
              <p:nvPr/>
            </p:nvSpPr>
            <p:spPr>
              <a:xfrm>
                <a:off x="1289" y="653"/>
                <a:ext cx="668" cy="527"/>
              </a:xfrm>
              <a:prstGeom prst="ellipse">
                <a:avLst/>
              </a:prstGeom>
              <a:solidFill>
                <a:srgbClr val="333333"/>
              </a:solidFill>
              <a:ln w="9525">
                <a:noFill/>
              </a:ln>
            </p:spPr>
            <p:txBody>
              <a:bodyPr anchor="ct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5" name="Oval 12"/>
              <p:cNvSpPr/>
              <p:nvPr/>
            </p:nvSpPr>
            <p:spPr>
              <a:xfrm>
                <a:off x="1297"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6" name="Oval 13"/>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7" name="Oval 14"/>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8" name="Oval 15"/>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4553" name="Text Box 16"/>
            <p:cNvSpPr txBox="1"/>
            <p:nvPr/>
          </p:nvSpPr>
          <p:spPr>
            <a:xfrm>
              <a:off x="1241" y="1343"/>
              <a:ext cx="349" cy="283"/>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zh-CN" sz="2400" b="1">
                  <a:solidFill>
                    <a:srgbClr val="00B0F0"/>
                  </a:solidFill>
                </a:rPr>
                <a:t>知识点</a:t>
              </a:r>
              <a:endParaRPr lang="zh-CN" altLang="zh-CN" sz="2400" b="1">
                <a:solidFill>
                  <a:srgbClr val="00B0F0"/>
                </a:solidFill>
              </a:endParaRPr>
            </a:p>
          </p:txBody>
        </p:sp>
      </p:grpSp>
      <p:sp>
        <p:nvSpPr>
          <p:cNvPr id="363523" name="AutoShape 9"/>
          <p:cNvSpPr/>
          <p:nvPr/>
        </p:nvSpPr>
        <p:spPr>
          <a:xfrm>
            <a:off x="3983355" y="580708"/>
            <a:ext cx="5111750" cy="688975"/>
          </a:xfrm>
          <a:prstGeom prst="roundRect">
            <a:avLst>
              <a:gd name="adj" fmla="val 50000"/>
            </a:avLst>
          </a:prstGeom>
          <a:solidFill>
            <a:schemeClr val="accent2"/>
          </a:solidFill>
          <a:ln w="38100" cap="flat" cmpd="sng">
            <a:solidFill>
              <a:srgbClr val="FFFFFF"/>
            </a:solidFill>
            <a:prstDash val="solid"/>
            <a:headEnd type="none" w="med" len="med"/>
            <a:tailEnd type="none" w="med" len="med"/>
          </a:ln>
          <a:effectLst>
            <a:outerShdw dist="63500" dir="3187806" algn="ctr" rotWithShape="0">
              <a:srgbClr val="001D3A"/>
            </a:outerShdw>
          </a:effectLst>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lnSpc>
                <a:spcPct val="100000"/>
              </a:lnSpc>
              <a:buClrTx/>
              <a:buSzTx/>
              <a:buFontTx/>
              <a:buNone/>
            </a:pPr>
            <a:r>
              <a:rPr lang="en-US" altLang="zh-CN" sz="2400" b="1" smtClean="0">
                <a:solidFill>
                  <a:schemeClr val="bg1"/>
                </a:solidFill>
              </a:rPr>
              <a:t>6.1   </a:t>
            </a:r>
            <a:r>
              <a:rPr lang="zh-CN" altLang="en-US" sz="2400" b="1" smtClean="0">
                <a:solidFill>
                  <a:schemeClr val="bg1"/>
                </a:solidFill>
                <a:sym typeface="+mn-ea"/>
              </a:rPr>
              <a:t>电动汽车与车联网</a:t>
            </a:r>
            <a:endParaRPr lang="zh-CN" altLang="en-US" sz="2400" b="1" smtClean="0">
              <a:solidFill>
                <a:schemeClr val="bg1"/>
              </a:solidFill>
            </a:endParaRPr>
          </a:p>
        </p:txBody>
      </p:sp>
      <p:pic>
        <p:nvPicPr>
          <p:cNvPr id="21" name="图片 1" descr="IMG_256"/>
          <p:cNvPicPr>
            <a:picLocks noChangeAspect="1"/>
          </p:cNvPicPr>
          <p:nvPr/>
        </p:nvPicPr>
        <p:blipFill>
          <a:blip r:embed="rId2"/>
          <a:stretch>
            <a:fillRect/>
          </a:stretch>
        </p:blipFill>
        <p:spPr>
          <a:xfrm>
            <a:off x="4284345" y="1886585"/>
            <a:ext cx="3891280" cy="2636520"/>
          </a:xfrm>
          <a:prstGeom prst="rect">
            <a:avLst/>
          </a:prstGeom>
          <a:noFill/>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页脚占位符 4"/>
          <p:cNvSpPr txBox="1">
            <a:spLocks noGrp="1" noChangeArrowheads="1"/>
          </p:cNvSpPr>
          <p:nvPr>
            <p:ph type="ftr"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rPr>
              <a:t>Logo</a:t>
            </a: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7587" name="Rectangle 3"/>
          <p:cNvSpPr>
            <a:spLocks noGrp="1" noChangeArrowheads="1"/>
          </p:cNvSpPr>
          <p:nvPr>
            <p:ph idx="1"/>
          </p:nvPr>
        </p:nvSpPr>
        <p:spPr>
          <a:xfrm>
            <a:off x="548005" y="2357755"/>
            <a:ext cx="5314950" cy="1106805"/>
          </a:xfrm>
        </p:spPr>
        <p:txBody>
          <a:bodyPr vert="horz" wrap="square" lIns="91440" tIns="45720" rIns="91440" bIns="45720" numCol="1" rtlCol="0" anchor="t" anchorCtr="0" compatLnSpc="1">
            <a:noAutofit/>
          </a:bodyPr>
          <a:lstStyle/>
          <a:p>
            <a:pPr lvl="0" algn="l">
              <a:lnSpc>
                <a:spcPct val="150000"/>
              </a:lnSpc>
              <a:spcAft>
                <a:spcPct val="0"/>
              </a:spcAft>
              <a:buClrTx/>
              <a:buSzTx/>
              <a:buFont typeface="Wingdings" panose="05000000000000000000" pitchFamily="2" charset="2"/>
              <a:buChar char="l"/>
              <a:defRPr/>
            </a:pPr>
            <a:r>
              <a:rPr kumimoji="0" lang="en-US" altLang="zh-CN" sz="1700" b="1" i="0" u="none" strike="noStrike" kern="1200" cap="none" normalizeH="0" baseline="0" smtClean="0">
                <a:uFillTx/>
                <a:latin typeface="+mn-lt"/>
                <a:ea typeface="+mn-ea"/>
                <a:cs typeface="+mn-cs"/>
              </a:rPr>
              <a:t>万物互联的背景下，支撑未来车联网“用户体验”的核心能力如图所示：</a:t>
            </a:r>
            <a:endParaRPr kumimoji="0" lang="en-US" altLang="zh-CN" sz="1700" b="1" i="0" u="none" strike="noStrike" kern="1200" cap="none" normalizeH="0" baseline="0" smtClean="0">
              <a:uFillTx/>
              <a:latin typeface="+mn-lt"/>
              <a:ea typeface="+mn-ea"/>
              <a:cs typeface="+mn-cs"/>
            </a:endParaRPr>
          </a:p>
        </p:txBody>
      </p:sp>
      <p:grpSp>
        <p:nvGrpSpPr>
          <p:cNvPr id="364549" name="Group 3"/>
          <p:cNvGrpSpPr/>
          <p:nvPr/>
        </p:nvGrpSpPr>
        <p:grpSpPr>
          <a:xfrm>
            <a:off x="911543" y="1354138"/>
            <a:ext cx="1546225" cy="638175"/>
            <a:chOff x="1189" y="1299"/>
            <a:chExt cx="405" cy="392"/>
          </a:xfrm>
        </p:grpSpPr>
        <p:grpSp>
          <p:nvGrpSpPr>
            <p:cNvPr id="364552" name="Group 10"/>
            <p:cNvGrpSpPr/>
            <p:nvPr/>
          </p:nvGrpSpPr>
          <p:grpSpPr>
            <a:xfrm>
              <a:off x="1189" y="1299"/>
              <a:ext cx="405" cy="392"/>
              <a:chOff x="1289" y="587"/>
              <a:chExt cx="668" cy="647"/>
            </a:xfrm>
          </p:grpSpPr>
          <p:sp>
            <p:nvSpPr>
              <p:cNvPr id="364554" name="Oval 11"/>
              <p:cNvSpPr/>
              <p:nvPr/>
            </p:nvSpPr>
            <p:spPr>
              <a:xfrm>
                <a:off x="1289" y="653"/>
                <a:ext cx="668" cy="527"/>
              </a:xfrm>
              <a:prstGeom prst="ellipse">
                <a:avLst/>
              </a:prstGeom>
              <a:solidFill>
                <a:srgbClr val="333333"/>
              </a:solidFill>
              <a:ln w="9525">
                <a:noFill/>
              </a:ln>
            </p:spPr>
            <p:txBody>
              <a:bodyPr anchor="ct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5" name="Oval 12"/>
              <p:cNvSpPr/>
              <p:nvPr/>
            </p:nvSpPr>
            <p:spPr>
              <a:xfrm>
                <a:off x="1297"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6" name="Oval 13"/>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7" name="Oval 14"/>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8" name="Oval 15"/>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4553" name="Text Box 16"/>
            <p:cNvSpPr txBox="1"/>
            <p:nvPr/>
          </p:nvSpPr>
          <p:spPr>
            <a:xfrm>
              <a:off x="1241" y="1343"/>
              <a:ext cx="349" cy="283"/>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zh-CN" sz="2400" b="1">
                  <a:solidFill>
                    <a:srgbClr val="00B0F0"/>
                  </a:solidFill>
                </a:rPr>
                <a:t>知识点</a:t>
              </a:r>
              <a:endParaRPr lang="zh-CN" altLang="zh-CN" sz="2400" b="1">
                <a:solidFill>
                  <a:srgbClr val="00B0F0"/>
                </a:solidFill>
              </a:endParaRPr>
            </a:p>
          </p:txBody>
        </p:sp>
      </p:grpSp>
      <p:sp>
        <p:nvSpPr>
          <p:cNvPr id="363523" name="AutoShape 9"/>
          <p:cNvSpPr/>
          <p:nvPr/>
        </p:nvSpPr>
        <p:spPr>
          <a:xfrm>
            <a:off x="3983355" y="580708"/>
            <a:ext cx="5111750" cy="688975"/>
          </a:xfrm>
          <a:prstGeom prst="roundRect">
            <a:avLst>
              <a:gd name="adj" fmla="val 50000"/>
            </a:avLst>
          </a:prstGeom>
          <a:solidFill>
            <a:schemeClr val="accent2"/>
          </a:solidFill>
          <a:ln w="38100" cap="flat" cmpd="sng">
            <a:solidFill>
              <a:srgbClr val="FFFFFF"/>
            </a:solidFill>
            <a:prstDash val="solid"/>
            <a:headEnd type="none" w="med" len="med"/>
            <a:tailEnd type="none" w="med" len="med"/>
          </a:ln>
          <a:effectLst>
            <a:outerShdw dist="63500" dir="3187806" algn="ctr" rotWithShape="0">
              <a:srgbClr val="001D3A"/>
            </a:outerShdw>
          </a:effectLst>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lnSpc>
                <a:spcPct val="100000"/>
              </a:lnSpc>
              <a:buClrTx/>
              <a:buSzTx/>
              <a:buFontTx/>
              <a:buNone/>
            </a:pPr>
            <a:r>
              <a:rPr lang="en-US" altLang="zh-CN" sz="2400" b="1" smtClean="0">
                <a:solidFill>
                  <a:schemeClr val="bg1"/>
                </a:solidFill>
              </a:rPr>
              <a:t>6.1   </a:t>
            </a:r>
            <a:r>
              <a:rPr lang="zh-CN" altLang="en-US" sz="2400" b="1" smtClean="0">
                <a:solidFill>
                  <a:schemeClr val="bg1"/>
                </a:solidFill>
                <a:sym typeface="+mn-ea"/>
              </a:rPr>
              <a:t>电动汽车与车联网</a:t>
            </a:r>
            <a:endParaRPr lang="zh-CN" altLang="en-US" sz="2400" b="1" smtClean="0">
              <a:solidFill>
                <a:schemeClr val="bg1"/>
              </a:solidFill>
            </a:endParaRPr>
          </a:p>
        </p:txBody>
      </p:sp>
      <p:pic>
        <p:nvPicPr>
          <p:cNvPr id="22" name="图片 22" descr="图6-4  车联网用户体验核心能力"/>
          <p:cNvPicPr>
            <a:picLocks noChangeAspect="1"/>
          </p:cNvPicPr>
          <p:nvPr/>
        </p:nvPicPr>
        <p:blipFill>
          <a:blip r:embed="rId2"/>
          <a:stretch>
            <a:fillRect/>
          </a:stretch>
        </p:blipFill>
        <p:spPr>
          <a:xfrm>
            <a:off x="5991225" y="2357755"/>
            <a:ext cx="5495925" cy="2904490"/>
          </a:xfrm>
          <a:prstGeom prst="rect">
            <a:avLst/>
          </a:prstGeom>
        </p:spPr>
      </p:pic>
      <p:sp>
        <p:nvSpPr>
          <p:cNvPr id="2" name="Rectangle 3"/>
          <p:cNvSpPr>
            <a:spLocks noGrp="1" noChangeArrowheads="1"/>
          </p:cNvSpPr>
          <p:nvPr/>
        </p:nvSpPr>
        <p:spPr>
          <a:xfrm>
            <a:off x="774700" y="3289300"/>
            <a:ext cx="5314950" cy="2519045"/>
          </a:xfrm>
          <a:prstGeom prst="rect">
            <a:avLst/>
          </a:prstGeom>
        </p:spPr>
        <p:txBody>
          <a:bodyPr vert="horz" wrap="square" lIns="91440" tIns="45720" rIns="91440" bIns="45720" numCol="1" rtlCol="0" anchor="t" anchorCtr="0" compatLnSpc="1">
            <a:no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indent="0" algn="l">
              <a:lnSpc>
                <a:spcPct val="150000"/>
              </a:lnSpc>
              <a:spcAft>
                <a:spcPct val="0"/>
              </a:spcAft>
              <a:buClrTx/>
              <a:buSzTx/>
              <a:buFont typeface="Wingdings" panose="05000000000000000000" pitchFamily="2" charset="2"/>
              <a:buNone/>
              <a:defRPr/>
            </a:pPr>
            <a:r>
              <a:rPr kumimoji="0" lang="en-US" altLang="zh-CN" sz="1700" b="1" i="0" u="none" strike="noStrike" kern="1200" cap="none" normalizeH="0" baseline="0" smtClean="0">
                <a:uFillTx/>
                <a:latin typeface="+mn-lt"/>
                <a:ea typeface="+mn-ea"/>
                <a:cs typeface="+mn-cs"/>
              </a:rPr>
              <a:t>语音交互能力 -- 语音输出与车载互动 </a:t>
            </a:r>
            <a:endParaRPr kumimoji="0" lang="en-US" altLang="zh-CN" sz="17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700" b="1" i="0" u="none" strike="noStrike" kern="1200" cap="none" normalizeH="0" baseline="0" smtClean="0">
                <a:uFillTx/>
                <a:latin typeface="+mn-lt"/>
                <a:ea typeface="+mn-ea"/>
                <a:cs typeface="+mn-cs"/>
              </a:rPr>
              <a:t>车联网视频融合能力 -- 视频融合与智能分析</a:t>
            </a:r>
            <a:endParaRPr kumimoji="0" lang="en-US" altLang="zh-CN" sz="17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700" b="1" i="0" u="none" strike="noStrike" kern="1200" cap="none" normalizeH="0" baseline="0" smtClean="0">
                <a:uFillTx/>
                <a:latin typeface="+mn-lt"/>
                <a:ea typeface="+mn-ea"/>
                <a:cs typeface="+mn-cs"/>
              </a:rPr>
              <a:t>车联网数据服务能力 -- 状态监测与数据分析</a:t>
            </a:r>
            <a:endParaRPr kumimoji="0" lang="en-US" altLang="zh-CN" sz="17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700" b="1" i="0" u="none" strike="noStrike" kern="1200" cap="none" normalizeH="0" baseline="0" smtClean="0">
                <a:uFillTx/>
                <a:latin typeface="+mn-lt"/>
                <a:ea typeface="+mn-ea"/>
                <a:cs typeface="+mn-cs"/>
              </a:rPr>
              <a:t>车联网位置服务能力 -- 位置服务与地图导航</a:t>
            </a:r>
            <a:endParaRPr kumimoji="0" lang="en-US" altLang="zh-CN" sz="17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700" b="1" i="0" u="none" strike="noStrike" kern="1200" cap="none" normalizeH="0" baseline="0" smtClean="0">
                <a:uFillTx/>
                <a:latin typeface="+mn-lt"/>
                <a:ea typeface="+mn-ea"/>
                <a:cs typeface="+mn-cs"/>
              </a:rPr>
              <a:t>车联网泛在通信能力 -- 无线网络与流量经营</a:t>
            </a:r>
            <a:endParaRPr kumimoji="0" lang="en-US" altLang="zh-CN" sz="1700" b="1" i="0" u="none" strike="noStrike" kern="1200" cap="none" normalizeH="0" baseline="0" smtClean="0">
              <a:uFillTx/>
              <a:latin typeface="+mn-lt"/>
              <a:ea typeface="+mn-ea"/>
              <a:cs typeface="+mn-cs"/>
            </a:endParaRPr>
          </a:p>
          <a:p>
            <a:pPr lvl="0" algn="l">
              <a:lnSpc>
                <a:spcPct val="150000"/>
              </a:lnSpc>
              <a:spcAft>
                <a:spcPct val="0"/>
              </a:spcAft>
              <a:buClrTx/>
              <a:buSzTx/>
              <a:buFont typeface="Wingdings" panose="05000000000000000000" pitchFamily="2" charset="2"/>
              <a:buChar char="l"/>
              <a:defRPr/>
            </a:pPr>
            <a:endParaRPr kumimoji="0" lang="en-US" altLang="zh-CN" sz="1700" b="1" i="0" u="none" strike="noStrike" kern="1200" cap="none" normalizeH="0" baseline="0" smtClean="0">
              <a:uFillTx/>
              <a:latin typeface="+mn-lt"/>
              <a:ea typeface="+mn-ea"/>
              <a:cs typeface="+mn-cs"/>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页脚占位符 4"/>
          <p:cNvSpPr txBox="1">
            <a:spLocks noGrp="1" noChangeArrowheads="1"/>
          </p:cNvSpPr>
          <p:nvPr>
            <p:ph type="ftr"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rPr>
              <a:t>Logo</a:t>
            </a: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7587" name="Rectangle 3"/>
          <p:cNvSpPr>
            <a:spLocks noGrp="1" noChangeArrowheads="1"/>
          </p:cNvSpPr>
          <p:nvPr>
            <p:ph idx="1"/>
          </p:nvPr>
        </p:nvSpPr>
        <p:spPr>
          <a:xfrm>
            <a:off x="994410" y="2004060"/>
            <a:ext cx="10373995" cy="4111625"/>
          </a:xfrm>
        </p:spPr>
        <p:txBody>
          <a:bodyPr vert="horz" wrap="square" lIns="91440" tIns="45720" rIns="91440" bIns="45720" numCol="1" rtlCol="0" anchor="t" anchorCtr="0" compatLnSpc="1">
            <a:normAutofit/>
          </a:bodyPr>
          <a:lstStyle/>
          <a:p>
            <a:pPr marL="0" marR="0" lvl="0" indent="0" algn="l" defTabSz="914400" rtl="0" eaLnBrk="1" fontAlgn="auto" latinLnBrk="0" hangingPunct="1">
              <a:lnSpc>
                <a:spcPct val="150000"/>
              </a:lnSpc>
              <a:spcBef>
                <a:spcPct val="0"/>
              </a:spcBef>
              <a:spcAft>
                <a:spcPct val="0"/>
              </a:spcAft>
              <a:buClrTx/>
              <a:buSzTx/>
              <a:buNone/>
              <a:defRPr/>
            </a:pPr>
            <a:r>
              <a:rPr lang="en-US" altLang="zh-CN" sz="1800" b="1" smtClean="0"/>
              <a:t>      </a:t>
            </a:r>
            <a:r>
              <a:rPr lang="en-US" altLang="zh-CN" b="1" smtClean="0"/>
              <a:t>电动汽车与电网互动技术（Vehicle to Grid，V2G）描述的是一种新型智能电网技术，电动汽车不仅作为电力消费体，同时在电动汽车闲置时可向电网回馈电能，实现在受控状态下电动汽车与电网之间的能量、信息双向互动。</a:t>
            </a:r>
            <a:endParaRPr lang="en-US" altLang="zh-CN" sz="1800" b="1" smtClean="0"/>
          </a:p>
          <a:p>
            <a:pPr lvl="0">
              <a:lnSpc>
                <a:spcPct val="150000"/>
              </a:lnSpc>
              <a:spcBef>
                <a:spcPct val="0"/>
              </a:spcBef>
              <a:spcAft>
                <a:spcPct val="0"/>
              </a:spcAft>
              <a:buFont typeface="Wingdings" panose="05000000000000000000" pitchFamily="2" charset="2"/>
              <a:buChar char="l"/>
              <a:defRPr/>
            </a:pPr>
            <a:endParaRPr lang="en-US" altLang="zh-CN" sz="2000" b="1" smtClean="0"/>
          </a:p>
          <a:p>
            <a:pPr marL="0" lvl="0" indent="0">
              <a:lnSpc>
                <a:spcPct val="150000"/>
              </a:lnSpc>
              <a:spcBef>
                <a:spcPct val="0"/>
              </a:spcBef>
              <a:spcAft>
                <a:spcPct val="0"/>
              </a:spcAft>
              <a:buNone/>
              <a:defRPr/>
            </a:pPr>
            <a:endParaRPr kumimoji="0" lang="en-US" altLang="zh-CN" sz="2900" b="0" i="0" u="none" strike="noStrike" kern="1200" cap="none" spc="0" normalizeH="0" baseline="0" noProof="0" smtClean="0">
              <a:ln>
                <a:noFill/>
              </a:ln>
              <a:solidFill>
                <a:schemeClr val="tx2"/>
              </a:solidFill>
              <a:effectLst/>
              <a:uLnTx/>
              <a:uFillTx/>
              <a:latin typeface="+mn-lt"/>
              <a:ea typeface="+mn-ea"/>
              <a:cs typeface="+mn-cs"/>
            </a:endParaRPr>
          </a:p>
        </p:txBody>
      </p:sp>
      <p:grpSp>
        <p:nvGrpSpPr>
          <p:cNvPr id="364549" name="Group 3"/>
          <p:cNvGrpSpPr/>
          <p:nvPr/>
        </p:nvGrpSpPr>
        <p:grpSpPr>
          <a:xfrm>
            <a:off x="753428" y="1516063"/>
            <a:ext cx="1546225" cy="638175"/>
            <a:chOff x="1189" y="1299"/>
            <a:chExt cx="405" cy="392"/>
          </a:xfrm>
        </p:grpSpPr>
        <p:grpSp>
          <p:nvGrpSpPr>
            <p:cNvPr id="364552" name="Group 10"/>
            <p:cNvGrpSpPr/>
            <p:nvPr/>
          </p:nvGrpSpPr>
          <p:grpSpPr>
            <a:xfrm>
              <a:off x="1189" y="1299"/>
              <a:ext cx="405" cy="392"/>
              <a:chOff x="1289" y="587"/>
              <a:chExt cx="668" cy="647"/>
            </a:xfrm>
          </p:grpSpPr>
          <p:sp>
            <p:nvSpPr>
              <p:cNvPr id="364554" name="Oval 11"/>
              <p:cNvSpPr/>
              <p:nvPr/>
            </p:nvSpPr>
            <p:spPr>
              <a:xfrm>
                <a:off x="1289" y="653"/>
                <a:ext cx="668" cy="527"/>
              </a:xfrm>
              <a:prstGeom prst="ellipse">
                <a:avLst/>
              </a:prstGeom>
              <a:solidFill>
                <a:srgbClr val="333333"/>
              </a:solidFill>
              <a:ln w="9525">
                <a:noFill/>
              </a:ln>
            </p:spPr>
            <p:txBody>
              <a:bodyPr anchor="ct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5" name="Oval 12"/>
              <p:cNvSpPr/>
              <p:nvPr/>
            </p:nvSpPr>
            <p:spPr>
              <a:xfrm>
                <a:off x="1297"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6" name="Oval 13"/>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7" name="Oval 14"/>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8" name="Oval 15"/>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4553" name="Text Box 16"/>
            <p:cNvSpPr txBox="1"/>
            <p:nvPr/>
          </p:nvSpPr>
          <p:spPr>
            <a:xfrm>
              <a:off x="1241" y="1343"/>
              <a:ext cx="349" cy="283"/>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zh-CN" sz="2400" b="1">
                  <a:solidFill>
                    <a:srgbClr val="00B0F0"/>
                  </a:solidFill>
                </a:rPr>
                <a:t>知识点</a:t>
              </a:r>
              <a:endParaRPr lang="zh-CN" altLang="zh-CN" sz="2400" b="1">
                <a:solidFill>
                  <a:srgbClr val="00B0F0"/>
                </a:solidFill>
              </a:endParaRPr>
            </a:p>
          </p:txBody>
        </p:sp>
      </p:grpSp>
      <p:sp>
        <p:nvSpPr>
          <p:cNvPr id="363523" name="AutoShape 9"/>
          <p:cNvSpPr/>
          <p:nvPr/>
        </p:nvSpPr>
        <p:spPr>
          <a:xfrm>
            <a:off x="3540125" y="827088"/>
            <a:ext cx="5111750" cy="688975"/>
          </a:xfrm>
          <a:prstGeom prst="roundRect">
            <a:avLst>
              <a:gd name="adj" fmla="val 50000"/>
            </a:avLst>
          </a:prstGeom>
          <a:solidFill>
            <a:schemeClr val="accent2"/>
          </a:solidFill>
          <a:ln w="38100" cap="flat" cmpd="sng">
            <a:solidFill>
              <a:srgbClr val="FFFFFF"/>
            </a:solidFill>
            <a:prstDash val="solid"/>
            <a:headEnd type="none" w="med" len="med"/>
            <a:tailEnd type="none" w="med" len="med"/>
          </a:ln>
          <a:effectLst>
            <a:outerShdw dist="63500" dir="3187806" algn="ctr" rotWithShape="0">
              <a:srgbClr val="001D3A"/>
            </a:outerShdw>
          </a:effectLst>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lnSpc>
                <a:spcPct val="100000"/>
              </a:lnSpc>
              <a:buClrTx/>
              <a:buSzTx/>
              <a:buFontTx/>
              <a:buNone/>
            </a:pPr>
            <a:r>
              <a:rPr lang="en-US" altLang="zh-CN" sz="2400" b="1" smtClean="0">
                <a:solidFill>
                  <a:schemeClr val="bg1"/>
                </a:solidFill>
              </a:rPr>
              <a:t>6.2   </a:t>
            </a:r>
            <a:r>
              <a:rPr lang="zh-CN" altLang="en-US" sz="2400" b="1" smtClean="0">
                <a:solidFill>
                  <a:schemeClr val="bg1"/>
                </a:solidFill>
                <a:sym typeface="+mn-ea"/>
              </a:rPr>
              <a:t>电动汽车与智能电网</a:t>
            </a:r>
            <a:endParaRPr lang="zh-CN" altLang="en-US" sz="2400" b="1" smtClean="0">
              <a:solidFill>
                <a:schemeClr val="bg1"/>
              </a:solidFill>
              <a:sym typeface="+mn-ea"/>
            </a:endParaRPr>
          </a:p>
        </p:txBody>
      </p:sp>
      <p:pic>
        <p:nvPicPr>
          <p:cNvPr id="23" name="图片 2" descr="IMG_256"/>
          <p:cNvPicPr>
            <a:picLocks noChangeAspect="1"/>
          </p:cNvPicPr>
          <p:nvPr/>
        </p:nvPicPr>
        <p:blipFill>
          <a:blip r:embed="rId2"/>
          <a:stretch>
            <a:fillRect/>
          </a:stretch>
        </p:blipFill>
        <p:spPr>
          <a:xfrm>
            <a:off x="3754755" y="3239770"/>
            <a:ext cx="4109720" cy="2875915"/>
          </a:xfrm>
          <a:prstGeom prst="rect">
            <a:avLst/>
          </a:prstGeom>
          <a:noFill/>
          <a:ln w="9525">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页脚占位符 4"/>
          <p:cNvSpPr txBox="1">
            <a:spLocks noGrp="1" noChangeArrowheads="1"/>
          </p:cNvSpPr>
          <p:nvPr>
            <p:ph type="ftr"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rPr>
              <a:t>Logo</a:t>
            </a: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7587" name="Rectangle 3"/>
          <p:cNvSpPr>
            <a:spLocks noGrp="1" noChangeArrowheads="1"/>
          </p:cNvSpPr>
          <p:nvPr>
            <p:ph idx="1"/>
          </p:nvPr>
        </p:nvSpPr>
        <p:spPr>
          <a:xfrm>
            <a:off x="1894840" y="2120900"/>
            <a:ext cx="7302500" cy="2616835"/>
          </a:xfrm>
        </p:spPr>
        <p:txBody>
          <a:bodyPr vert="horz" wrap="square" lIns="91440" tIns="45720" rIns="91440" bIns="45720" numCol="1" rtlCol="0" anchor="t" anchorCtr="0" compatLnSpc="1">
            <a:noAutofit/>
          </a:bodyPr>
          <a:lstStyle/>
          <a:p>
            <a:pPr lvl="0" algn="l">
              <a:lnSpc>
                <a:spcPct val="150000"/>
              </a:lnSpc>
              <a:spcAft>
                <a:spcPct val="0"/>
              </a:spcAft>
              <a:buClrTx/>
              <a:buSzTx/>
              <a:buFont typeface="Wingdings" panose="05000000000000000000" pitchFamily="2" charset="2"/>
              <a:buChar char="l"/>
              <a:defRPr/>
            </a:pPr>
            <a:r>
              <a:rPr kumimoji="0" lang="en-US" altLang="zh-CN" sz="1800" b="1" i="0" u="none" strike="noStrike" kern="1200" cap="none" normalizeH="0" baseline="0" smtClean="0">
                <a:uFillTx/>
                <a:latin typeface="+mn-lt"/>
                <a:ea typeface="+mn-ea"/>
                <a:cs typeface="+mn-cs"/>
              </a:rPr>
              <a:t>电动汽车与电网互动技术的主要功能表现在以下几个方面：</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(1)平抑负荷峰谷</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(2)对频率做出响应</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(3)用作应急电源</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(4)为新能源接入平抑扰动</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a:t>
            </a:r>
            <a:endParaRPr kumimoji="0" lang="en-US" altLang="zh-CN" sz="1800" b="1" i="0" u="none" strike="noStrike" kern="1200" cap="none" normalizeH="0" baseline="0" smtClean="0">
              <a:uFillTx/>
              <a:latin typeface="+mn-lt"/>
              <a:ea typeface="+mn-ea"/>
              <a:cs typeface="+mn-cs"/>
            </a:endParaRPr>
          </a:p>
        </p:txBody>
      </p:sp>
      <p:grpSp>
        <p:nvGrpSpPr>
          <p:cNvPr id="364549" name="Group 3"/>
          <p:cNvGrpSpPr/>
          <p:nvPr/>
        </p:nvGrpSpPr>
        <p:grpSpPr>
          <a:xfrm>
            <a:off x="911543" y="1354138"/>
            <a:ext cx="1546225" cy="638175"/>
            <a:chOff x="1189" y="1299"/>
            <a:chExt cx="405" cy="392"/>
          </a:xfrm>
        </p:grpSpPr>
        <p:grpSp>
          <p:nvGrpSpPr>
            <p:cNvPr id="364552" name="Group 10"/>
            <p:cNvGrpSpPr/>
            <p:nvPr/>
          </p:nvGrpSpPr>
          <p:grpSpPr>
            <a:xfrm>
              <a:off x="1189" y="1299"/>
              <a:ext cx="405" cy="392"/>
              <a:chOff x="1289" y="587"/>
              <a:chExt cx="668" cy="647"/>
            </a:xfrm>
          </p:grpSpPr>
          <p:sp>
            <p:nvSpPr>
              <p:cNvPr id="364554" name="Oval 11"/>
              <p:cNvSpPr/>
              <p:nvPr/>
            </p:nvSpPr>
            <p:spPr>
              <a:xfrm>
                <a:off x="1289" y="653"/>
                <a:ext cx="668" cy="527"/>
              </a:xfrm>
              <a:prstGeom prst="ellipse">
                <a:avLst/>
              </a:prstGeom>
              <a:solidFill>
                <a:srgbClr val="333333"/>
              </a:solidFill>
              <a:ln w="9525">
                <a:noFill/>
              </a:ln>
            </p:spPr>
            <p:txBody>
              <a:bodyPr anchor="ct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5" name="Oval 12"/>
              <p:cNvSpPr/>
              <p:nvPr/>
            </p:nvSpPr>
            <p:spPr>
              <a:xfrm>
                <a:off x="1297"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6" name="Oval 13"/>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7" name="Oval 14"/>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8" name="Oval 15"/>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4553" name="Text Box 16"/>
            <p:cNvSpPr txBox="1"/>
            <p:nvPr/>
          </p:nvSpPr>
          <p:spPr>
            <a:xfrm>
              <a:off x="1241" y="1343"/>
              <a:ext cx="349" cy="283"/>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zh-CN" sz="2400" b="1">
                  <a:solidFill>
                    <a:srgbClr val="00B0F0"/>
                  </a:solidFill>
                </a:rPr>
                <a:t>知识点</a:t>
              </a:r>
              <a:endParaRPr lang="zh-CN" altLang="zh-CN" sz="2400" b="1">
                <a:solidFill>
                  <a:srgbClr val="00B0F0"/>
                </a:solidFill>
              </a:endParaRPr>
            </a:p>
          </p:txBody>
        </p:sp>
      </p:grpSp>
      <p:sp>
        <p:nvSpPr>
          <p:cNvPr id="3" name="AutoShape 9"/>
          <p:cNvSpPr/>
          <p:nvPr/>
        </p:nvSpPr>
        <p:spPr>
          <a:xfrm>
            <a:off x="3540125" y="827088"/>
            <a:ext cx="5111750" cy="688975"/>
          </a:xfrm>
          <a:prstGeom prst="roundRect">
            <a:avLst>
              <a:gd name="adj" fmla="val 50000"/>
            </a:avLst>
          </a:prstGeom>
          <a:solidFill>
            <a:schemeClr val="accent2"/>
          </a:solidFill>
          <a:ln w="38100" cap="flat" cmpd="sng">
            <a:solidFill>
              <a:srgbClr val="FFFFFF"/>
            </a:solidFill>
            <a:prstDash val="solid"/>
            <a:headEnd type="none" w="med" len="med"/>
            <a:tailEnd type="none" w="med" len="med"/>
          </a:ln>
          <a:effectLst>
            <a:outerShdw dist="63500" dir="3187806" algn="ctr" rotWithShape="0">
              <a:srgbClr val="001D3A"/>
            </a:outerShdw>
          </a:effectLst>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lnSpc>
                <a:spcPct val="100000"/>
              </a:lnSpc>
              <a:buClrTx/>
              <a:buSzTx/>
              <a:buFontTx/>
              <a:buNone/>
            </a:pPr>
            <a:r>
              <a:rPr lang="en-US" altLang="zh-CN" sz="2400" b="1" smtClean="0">
                <a:solidFill>
                  <a:schemeClr val="bg1"/>
                </a:solidFill>
              </a:rPr>
              <a:t>6.2   </a:t>
            </a:r>
            <a:r>
              <a:rPr lang="zh-CN" altLang="en-US" sz="2400" b="1" smtClean="0">
                <a:solidFill>
                  <a:schemeClr val="bg1"/>
                </a:solidFill>
                <a:sym typeface="+mn-ea"/>
              </a:rPr>
              <a:t>电动汽车与智能电网</a:t>
            </a:r>
            <a:endParaRPr lang="zh-CN" altLang="en-US" sz="2400" b="1" smtClean="0">
              <a:solidFill>
                <a:schemeClr val="bg1"/>
              </a:solidFill>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页脚占位符 4"/>
          <p:cNvSpPr txBox="1">
            <a:spLocks noGrp="1" noChangeArrowheads="1"/>
          </p:cNvSpPr>
          <p:nvPr>
            <p:ph type="ftr"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rPr>
              <a:t>Logo</a:t>
            </a: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7587" name="Rectangle 3"/>
          <p:cNvSpPr>
            <a:spLocks noGrp="1" noChangeArrowheads="1"/>
          </p:cNvSpPr>
          <p:nvPr>
            <p:ph idx="1"/>
          </p:nvPr>
        </p:nvSpPr>
        <p:spPr>
          <a:xfrm>
            <a:off x="1894840" y="2120900"/>
            <a:ext cx="7302500" cy="2616835"/>
          </a:xfrm>
        </p:spPr>
        <p:txBody>
          <a:bodyPr vert="horz" wrap="square" lIns="91440" tIns="45720" rIns="91440" bIns="45720" numCol="1" rtlCol="0" anchor="t" anchorCtr="0" compatLnSpc="1">
            <a:noAutofit/>
          </a:bodyPr>
          <a:lstStyle/>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电动汽车与电网的互动包括:</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（1）信息的双向流动</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（2）能量的双向流动</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a:t>
            </a:r>
            <a:endParaRPr kumimoji="0" lang="en-US" altLang="zh-CN" sz="1800" b="1" i="0" u="none" strike="noStrike" kern="1200" cap="none" normalizeH="0" baseline="0" smtClean="0">
              <a:uFillTx/>
              <a:latin typeface="+mn-lt"/>
              <a:ea typeface="+mn-ea"/>
              <a:cs typeface="+mn-cs"/>
            </a:endParaRPr>
          </a:p>
        </p:txBody>
      </p:sp>
      <p:grpSp>
        <p:nvGrpSpPr>
          <p:cNvPr id="364549" name="Group 3"/>
          <p:cNvGrpSpPr/>
          <p:nvPr/>
        </p:nvGrpSpPr>
        <p:grpSpPr>
          <a:xfrm>
            <a:off x="911543" y="1354138"/>
            <a:ext cx="1546225" cy="638175"/>
            <a:chOff x="1189" y="1299"/>
            <a:chExt cx="405" cy="392"/>
          </a:xfrm>
        </p:grpSpPr>
        <p:grpSp>
          <p:nvGrpSpPr>
            <p:cNvPr id="364552" name="Group 10"/>
            <p:cNvGrpSpPr/>
            <p:nvPr/>
          </p:nvGrpSpPr>
          <p:grpSpPr>
            <a:xfrm>
              <a:off x="1189" y="1299"/>
              <a:ext cx="405" cy="392"/>
              <a:chOff x="1289" y="587"/>
              <a:chExt cx="668" cy="647"/>
            </a:xfrm>
          </p:grpSpPr>
          <p:sp>
            <p:nvSpPr>
              <p:cNvPr id="364554" name="Oval 11"/>
              <p:cNvSpPr/>
              <p:nvPr/>
            </p:nvSpPr>
            <p:spPr>
              <a:xfrm>
                <a:off x="1289" y="653"/>
                <a:ext cx="668" cy="527"/>
              </a:xfrm>
              <a:prstGeom prst="ellipse">
                <a:avLst/>
              </a:prstGeom>
              <a:solidFill>
                <a:srgbClr val="333333"/>
              </a:solidFill>
              <a:ln w="9525">
                <a:noFill/>
              </a:ln>
            </p:spPr>
            <p:txBody>
              <a:bodyPr anchor="ct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5" name="Oval 12"/>
              <p:cNvSpPr/>
              <p:nvPr/>
            </p:nvSpPr>
            <p:spPr>
              <a:xfrm>
                <a:off x="1297"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6" name="Oval 13"/>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7" name="Oval 14"/>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8" name="Oval 15"/>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4553" name="Text Box 16"/>
            <p:cNvSpPr txBox="1"/>
            <p:nvPr/>
          </p:nvSpPr>
          <p:spPr>
            <a:xfrm>
              <a:off x="1241" y="1343"/>
              <a:ext cx="349" cy="283"/>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zh-CN" sz="2400" b="1">
                  <a:solidFill>
                    <a:srgbClr val="00B0F0"/>
                  </a:solidFill>
                </a:rPr>
                <a:t>知识点</a:t>
              </a:r>
              <a:endParaRPr lang="zh-CN" altLang="zh-CN" sz="2400" b="1">
                <a:solidFill>
                  <a:srgbClr val="00B0F0"/>
                </a:solidFill>
              </a:endParaRPr>
            </a:p>
          </p:txBody>
        </p:sp>
      </p:grpSp>
      <p:sp>
        <p:nvSpPr>
          <p:cNvPr id="2" name="AutoShape 9"/>
          <p:cNvSpPr/>
          <p:nvPr/>
        </p:nvSpPr>
        <p:spPr>
          <a:xfrm>
            <a:off x="3540125" y="827088"/>
            <a:ext cx="5111750" cy="688975"/>
          </a:xfrm>
          <a:prstGeom prst="roundRect">
            <a:avLst>
              <a:gd name="adj" fmla="val 50000"/>
            </a:avLst>
          </a:prstGeom>
          <a:solidFill>
            <a:schemeClr val="accent2"/>
          </a:solidFill>
          <a:ln w="38100" cap="flat" cmpd="sng">
            <a:solidFill>
              <a:srgbClr val="FFFFFF"/>
            </a:solidFill>
            <a:prstDash val="solid"/>
            <a:headEnd type="none" w="med" len="med"/>
            <a:tailEnd type="none" w="med" len="med"/>
          </a:ln>
          <a:effectLst>
            <a:outerShdw dist="63500" dir="3187806" algn="ctr" rotWithShape="0">
              <a:srgbClr val="001D3A"/>
            </a:outerShdw>
          </a:effectLst>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lnSpc>
                <a:spcPct val="100000"/>
              </a:lnSpc>
              <a:buClrTx/>
              <a:buSzTx/>
              <a:buFontTx/>
              <a:buNone/>
            </a:pPr>
            <a:r>
              <a:rPr lang="en-US" altLang="zh-CN" sz="2400" b="1" smtClean="0">
                <a:solidFill>
                  <a:schemeClr val="bg1"/>
                </a:solidFill>
              </a:rPr>
              <a:t>6.2   </a:t>
            </a:r>
            <a:r>
              <a:rPr lang="zh-CN" altLang="en-US" sz="2400" b="1" smtClean="0">
                <a:solidFill>
                  <a:schemeClr val="bg1"/>
                </a:solidFill>
                <a:sym typeface="+mn-ea"/>
              </a:rPr>
              <a:t>电动汽车与智能电网</a:t>
            </a:r>
            <a:endParaRPr lang="zh-CN" altLang="en-US" sz="2400" b="1" smtClean="0">
              <a:solidFill>
                <a:schemeClr val="bg1"/>
              </a:solidFill>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页脚占位符 4"/>
          <p:cNvSpPr txBox="1">
            <a:spLocks noGrp="1" noChangeArrowheads="1"/>
          </p:cNvSpPr>
          <p:nvPr>
            <p:ph type="ftr"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rPr>
              <a:t>Logo</a:t>
            </a: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7587" name="Rectangle 3"/>
          <p:cNvSpPr>
            <a:spLocks noGrp="1" noChangeArrowheads="1"/>
          </p:cNvSpPr>
          <p:nvPr>
            <p:ph idx="1"/>
          </p:nvPr>
        </p:nvSpPr>
        <p:spPr>
          <a:xfrm>
            <a:off x="1894840" y="2120900"/>
            <a:ext cx="7302500" cy="2616835"/>
          </a:xfrm>
        </p:spPr>
        <p:txBody>
          <a:bodyPr vert="horz" wrap="square" lIns="91440" tIns="45720" rIns="91440" bIns="45720" numCol="1" rtlCol="0" anchor="t" anchorCtr="0" compatLnSpc="1">
            <a:noAutofit/>
          </a:bodyPr>
          <a:lstStyle/>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实现电动汽车与电网的能量和信息交换，涉及硬件系统、软件系统、通信系统和商业运营模式四方面的内容。其中，硬件系统包括</a:t>
            </a:r>
            <a:r>
              <a:rPr kumimoji="0" sz="1800" b="1" i="0" u="none" strike="noStrike" kern="1200" cap="none" normalizeH="0" baseline="0" smtClean="0">
                <a:uFillTx/>
                <a:latin typeface="+mn-lt"/>
                <a:ea typeface="+mn-ea"/>
                <a:cs typeface="+mn-cs"/>
              </a:rPr>
              <a:t>：</a:t>
            </a:r>
            <a:endParaRPr kumimoji="0"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（1）充放电装置</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（2）智能量测和通信系统</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（3）电动汽车与电网互动的控制策略</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a:t>
            </a:r>
            <a:endParaRPr kumimoji="0" lang="en-US" altLang="zh-CN" sz="1800" b="1" i="0" u="none" strike="noStrike" kern="1200" cap="none" normalizeH="0" baseline="0" smtClean="0">
              <a:uFillTx/>
              <a:latin typeface="+mn-lt"/>
              <a:ea typeface="+mn-ea"/>
              <a:cs typeface="+mn-cs"/>
            </a:endParaRPr>
          </a:p>
        </p:txBody>
      </p:sp>
      <p:grpSp>
        <p:nvGrpSpPr>
          <p:cNvPr id="364549" name="Group 3"/>
          <p:cNvGrpSpPr/>
          <p:nvPr/>
        </p:nvGrpSpPr>
        <p:grpSpPr>
          <a:xfrm>
            <a:off x="911543" y="1354138"/>
            <a:ext cx="1546225" cy="638175"/>
            <a:chOff x="1189" y="1299"/>
            <a:chExt cx="405" cy="392"/>
          </a:xfrm>
        </p:grpSpPr>
        <p:grpSp>
          <p:nvGrpSpPr>
            <p:cNvPr id="364552" name="Group 10"/>
            <p:cNvGrpSpPr/>
            <p:nvPr/>
          </p:nvGrpSpPr>
          <p:grpSpPr>
            <a:xfrm>
              <a:off x="1189" y="1299"/>
              <a:ext cx="405" cy="392"/>
              <a:chOff x="1289" y="587"/>
              <a:chExt cx="668" cy="647"/>
            </a:xfrm>
          </p:grpSpPr>
          <p:sp>
            <p:nvSpPr>
              <p:cNvPr id="364554" name="Oval 11"/>
              <p:cNvSpPr/>
              <p:nvPr/>
            </p:nvSpPr>
            <p:spPr>
              <a:xfrm>
                <a:off x="1289" y="653"/>
                <a:ext cx="668" cy="527"/>
              </a:xfrm>
              <a:prstGeom prst="ellipse">
                <a:avLst/>
              </a:prstGeom>
              <a:solidFill>
                <a:srgbClr val="333333"/>
              </a:solidFill>
              <a:ln w="9525">
                <a:noFill/>
              </a:ln>
            </p:spPr>
            <p:txBody>
              <a:bodyPr anchor="ct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5" name="Oval 12"/>
              <p:cNvSpPr/>
              <p:nvPr/>
            </p:nvSpPr>
            <p:spPr>
              <a:xfrm>
                <a:off x="1297"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6" name="Oval 13"/>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7" name="Oval 14"/>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8" name="Oval 15"/>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4553" name="Text Box 16"/>
            <p:cNvSpPr txBox="1"/>
            <p:nvPr/>
          </p:nvSpPr>
          <p:spPr>
            <a:xfrm>
              <a:off x="1241" y="1343"/>
              <a:ext cx="349" cy="283"/>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zh-CN" sz="2400" b="1">
                  <a:solidFill>
                    <a:srgbClr val="00B0F0"/>
                  </a:solidFill>
                </a:rPr>
                <a:t>知识点</a:t>
              </a:r>
              <a:endParaRPr lang="zh-CN" altLang="zh-CN" sz="2400" b="1">
                <a:solidFill>
                  <a:srgbClr val="00B0F0"/>
                </a:solidFill>
              </a:endParaRPr>
            </a:p>
          </p:txBody>
        </p:sp>
      </p:grpSp>
      <p:sp>
        <p:nvSpPr>
          <p:cNvPr id="2" name="AutoShape 9"/>
          <p:cNvSpPr/>
          <p:nvPr/>
        </p:nvSpPr>
        <p:spPr>
          <a:xfrm>
            <a:off x="3540125" y="827088"/>
            <a:ext cx="5111750" cy="688975"/>
          </a:xfrm>
          <a:prstGeom prst="roundRect">
            <a:avLst>
              <a:gd name="adj" fmla="val 50000"/>
            </a:avLst>
          </a:prstGeom>
          <a:solidFill>
            <a:schemeClr val="accent2"/>
          </a:solidFill>
          <a:ln w="38100" cap="flat" cmpd="sng">
            <a:solidFill>
              <a:srgbClr val="FFFFFF"/>
            </a:solidFill>
            <a:prstDash val="solid"/>
            <a:headEnd type="none" w="med" len="med"/>
            <a:tailEnd type="none" w="med" len="med"/>
          </a:ln>
          <a:effectLst>
            <a:outerShdw dist="63500" dir="3187806" algn="ctr" rotWithShape="0">
              <a:srgbClr val="001D3A"/>
            </a:outerShdw>
          </a:effectLst>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lnSpc>
                <a:spcPct val="100000"/>
              </a:lnSpc>
              <a:buClrTx/>
              <a:buSzTx/>
              <a:buFontTx/>
              <a:buNone/>
            </a:pPr>
            <a:r>
              <a:rPr lang="en-US" altLang="zh-CN" sz="2400" b="1" smtClean="0">
                <a:solidFill>
                  <a:schemeClr val="bg1"/>
                </a:solidFill>
              </a:rPr>
              <a:t>6.2   </a:t>
            </a:r>
            <a:r>
              <a:rPr lang="zh-CN" altLang="en-US" sz="2400" b="1" smtClean="0">
                <a:solidFill>
                  <a:schemeClr val="bg1"/>
                </a:solidFill>
                <a:sym typeface="+mn-ea"/>
              </a:rPr>
              <a:t>电动汽车与智能电网</a:t>
            </a:r>
            <a:endParaRPr lang="zh-CN" altLang="en-US" sz="2400" b="1" smtClean="0">
              <a:solidFill>
                <a:schemeClr val="bg1"/>
              </a:solidFill>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页脚占位符 4"/>
          <p:cNvSpPr txBox="1">
            <a:spLocks noGrp="1" noChangeArrowheads="1"/>
          </p:cNvSpPr>
          <p:nvPr>
            <p:ph type="ftr"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rPr>
              <a:t>Logo</a:t>
            </a: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7587" name="Rectangle 3"/>
          <p:cNvSpPr>
            <a:spLocks noGrp="1" noChangeArrowheads="1"/>
          </p:cNvSpPr>
          <p:nvPr>
            <p:ph idx="1"/>
          </p:nvPr>
        </p:nvSpPr>
        <p:spPr>
          <a:xfrm>
            <a:off x="1303655" y="2120900"/>
            <a:ext cx="9716770" cy="1089660"/>
          </a:xfrm>
        </p:spPr>
        <p:txBody>
          <a:bodyPr vert="horz" wrap="square" lIns="91440" tIns="45720" rIns="91440" bIns="45720" numCol="1" rtlCol="0" anchor="t" anchorCtr="0" compatLnSpc="1">
            <a:noAutofit/>
          </a:bodyPr>
          <a:lstStyle/>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电动汽车与电网互动技术系统需要在电动汽车和电网之间建立双向通信体系，设计管理结构和控制策略，面临的挑战主要存在以下五个方面:</a:t>
            </a:r>
            <a:endParaRPr kumimoji="0" lang="en-US" altLang="zh-CN" sz="1800" b="1" i="0" u="none" strike="noStrike" kern="1200" cap="none" normalizeH="0" baseline="0" smtClean="0">
              <a:uFillTx/>
              <a:latin typeface="+mn-lt"/>
              <a:ea typeface="+mn-ea"/>
              <a:cs typeface="+mn-cs"/>
            </a:endParaRPr>
          </a:p>
        </p:txBody>
      </p:sp>
      <p:grpSp>
        <p:nvGrpSpPr>
          <p:cNvPr id="364549" name="Group 3"/>
          <p:cNvGrpSpPr/>
          <p:nvPr/>
        </p:nvGrpSpPr>
        <p:grpSpPr>
          <a:xfrm>
            <a:off x="911543" y="1354138"/>
            <a:ext cx="1546225" cy="638175"/>
            <a:chOff x="1189" y="1299"/>
            <a:chExt cx="405" cy="392"/>
          </a:xfrm>
        </p:grpSpPr>
        <p:grpSp>
          <p:nvGrpSpPr>
            <p:cNvPr id="364552" name="Group 10"/>
            <p:cNvGrpSpPr/>
            <p:nvPr/>
          </p:nvGrpSpPr>
          <p:grpSpPr>
            <a:xfrm>
              <a:off x="1189" y="1299"/>
              <a:ext cx="405" cy="392"/>
              <a:chOff x="1289" y="587"/>
              <a:chExt cx="668" cy="647"/>
            </a:xfrm>
          </p:grpSpPr>
          <p:sp>
            <p:nvSpPr>
              <p:cNvPr id="364554" name="Oval 11"/>
              <p:cNvSpPr/>
              <p:nvPr/>
            </p:nvSpPr>
            <p:spPr>
              <a:xfrm>
                <a:off x="1289" y="653"/>
                <a:ext cx="668" cy="527"/>
              </a:xfrm>
              <a:prstGeom prst="ellipse">
                <a:avLst/>
              </a:prstGeom>
              <a:solidFill>
                <a:srgbClr val="333333"/>
              </a:solidFill>
              <a:ln w="9525">
                <a:noFill/>
              </a:ln>
            </p:spPr>
            <p:txBody>
              <a:bodyPr anchor="ct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5" name="Oval 12"/>
              <p:cNvSpPr/>
              <p:nvPr/>
            </p:nvSpPr>
            <p:spPr>
              <a:xfrm>
                <a:off x="1297"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6" name="Oval 13"/>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7" name="Oval 14"/>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8" name="Oval 15"/>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4553" name="Text Box 16"/>
            <p:cNvSpPr txBox="1"/>
            <p:nvPr/>
          </p:nvSpPr>
          <p:spPr>
            <a:xfrm>
              <a:off x="1241" y="1343"/>
              <a:ext cx="349" cy="283"/>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zh-CN" sz="2400" b="1">
                  <a:solidFill>
                    <a:srgbClr val="00B0F0"/>
                  </a:solidFill>
                </a:rPr>
                <a:t>知识点</a:t>
              </a:r>
              <a:endParaRPr lang="zh-CN" altLang="zh-CN" sz="2400" b="1">
                <a:solidFill>
                  <a:srgbClr val="00B0F0"/>
                </a:solidFill>
              </a:endParaRPr>
            </a:p>
          </p:txBody>
        </p:sp>
      </p:grpSp>
      <p:sp>
        <p:nvSpPr>
          <p:cNvPr id="2" name="Rectangle 3"/>
          <p:cNvSpPr>
            <a:spLocks noGrp="1" noChangeArrowheads="1"/>
          </p:cNvSpPr>
          <p:nvPr/>
        </p:nvSpPr>
        <p:spPr>
          <a:xfrm>
            <a:off x="1845945" y="3210560"/>
            <a:ext cx="8994140" cy="2616835"/>
          </a:xfrm>
          <a:prstGeom prst="rect">
            <a:avLst/>
          </a:prstGeom>
        </p:spPr>
        <p:txBody>
          <a:bodyPr vert="horz" wrap="square" lIns="91440" tIns="45720" rIns="91440" bIns="45720" numCol="1" rtlCol="0" anchor="t" anchorCtr="0" compatLnSpc="1">
            <a:no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(1)为各厂商的产品建立统一通信协议，便于与电网进行交互。</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(2)建立电动汽车与电网之间的快速可靠，实现实时控制。</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(3)对电网能量管理系统(Energy Management System, EMS)/配电管理系统(Distribution Management System, DMS)的扩展。</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(4)需要成熟的电力市场环境。</a:t>
            </a:r>
            <a:endParaRPr kumimoji="0" lang="en-US" altLang="zh-CN" sz="1800" b="1" i="0" u="none" strike="noStrike" kern="1200" cap="none" normalizeH="0" baseline="0" smtClean="0">
              <a:uFillTx/>
              <a:latin typeface="+mn-lt"/>
              <a:ea typeface="+mn-ea"/>
              <a:cs typeface="+mn-cs"/>
            </a:endParaRPr>
          </a:p>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(5)与现有配电网控制和保护策略的协调。        </a:t>
            </a:r>
            <a:endParaRPr kumimoji="0" lang="en-US" altLang="zh-CN" sz="1800" b="1" i="0" u="none" strike="noStrike" kern="1200" cap="none" normalizeH="0" baseline="0" smtClean="0">
              <a:uFillTx/>
              <a:latin typeface="+mn-lt"/>
              <a:ea typeface="+mn-ea"/>
              <a:cs typeface="+mn-cs"/>
            </a:endParaRPr>
          </a:p>
        </p:txBody>
      </p:sp>
      <p:sp>
        <p:nvSpPr>
          <p:cNvPr id="3" name="AutoShape 9"/>
          <p:cNvSpPr/>
          <p:nvPr/>
        </p:nvSpPr>
        <p:spPr>
          <a:xfrm>
            <a:off x="3540125" y="827088"/>
            <a:ext cx="5111750" cy="688975"/>
          </a:xfrm>
          <a:prstGeom prst="roundRect">
            <a:avLst>
              <a:gd name="adj" fmla="val 50000"/>
            </a:avLst>
          </a:prstGeom>
          <a:solidFill>
            <a:schemeClr val="accent2"/>
          </a:solidFill>
          <a:ln w="38100" cap="flat" cmpd="sng">
            <a:solidFill>
              <a:srgbClr val="FFFFFF"/>
            </a:solidFill>
            <a:prstDash val="solid"/>
            <a:headEnd type="none" w="med" len="med"/>
            <a:tailEnd type="none" w="med" len="med"/>
          </a:ln>
          <a:effectLst>
            <a:outerShdw dist="63500" dir="3187806" algn="ctr" rotWithShape="0">
              <a:srgbClr val="001D3A"/>
            </a:outerShdw>
          </a:effectLst>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lnSpc>
                <a:spcPct val="100000"/>
              </a:lnSpc>
              <a:buClrTx/>
              <a:buSzTx/>
              <a:buFontTx/>
              <a:buNone/>
            </a:pPr>
            <a:r>
              <a:rPr lang="en-US" altLang="zh-CN" sz="2400" b="1" smtClean="0">
                <a:solidFill>
                  <a:schemeClr val="bg1"/>
                </a:solidFill>
              </a:rPr>
              <a:t>6.2   </a:t>
            </a:r>
            <a:r>
              <a:rPr lang="zh-CN" altLang="en-US" sz="2400" b="1" smtClean="0">
                <a:solidFill>
                  <a:schemeClr val="bg1"/>
                </a:solidFill>
                <a:sym typeface="+mn-ea"/>
              </a:rPr>
              <a:t>电动汽车与智能电网</a:t>
            </a:r>
            <a:endParaRPr lang="zh-CN" altLang="en-US" sz="2400" b="1" smtClean="0">
              <a:solidFill>
                <a:schemeClr val="bg1"/>
              </a:solidFill>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页脚占位符 4"/>
          <p:cNvSpPr txBox="1">
            <a:spLocks noGrp="1" noChangeArrowheads="1"/>
          </p:cNvSpPr>
          <p:nvPr>
            <p:ph type="ftr"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rPr>
              <a:t>Logo</a:t>
            </a:r>
            <a:endParaRPr kumimoji="0" lang="en-US" alt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7587" name="Rectangle 3"/>
          <p:cNvSpPr>
            <a:spLocks noGrp="1" noChangeArrowheads="1"/>
          </p:cNvSpPr>
          <p:nvPr>
            <p:ph idx="1"/>
          </p:nvPr>
        </p:nvSpPr>
        <p:spPr>
          <a:xfrm>
            <a:off x="1237615" y="1992630"/>
            <a:ext cx="9716770" cy="1089660"/>
          </a:xfrm>
        </p:spPr>
        <p:txBody>
          <a:bodyPr vert="horz" wrap="square" lIns="91440" tIns="45720" rIns="91440" bIns="45720" numCol="1" rtlCol="0" anchor="t" anchorCtr="0" compatLnSpc="1">
            <a:noAutofit/>
          </a:bodyPr>
          <a:lstStyle/>
          <a:p>
            <a:pPr marL="0" lvl="0" indent="0" algn="l">
              <a:lnSpc>
                <a:spcPct val="150000"/>
              </a:lnSpc>
              <a:spcAft>
                <a:spcPct val="0"/>
              </a:spcAft>
              <a:buClrTx/>
              <a:buSzTx/>
              <a:buFont typeface="Wingdings" panose="05000000000000000000" pitchFamily="2" charset="2"/>
              <a:buNone/>
              <a:defRPr/>
            </a:pPr>
            <a:r>
              <a:rPr kumimoji="0" lang="en-US" altLang="zh-CN" sz="1800" b="1" i="0" u="none" strike="noStrike" kern="1200" cap="none" normalizeH="0" baseline="0" smtClean="0">
                <a:uFillTx/>
                <a:latin typeface="+mn-lt"/>
                <a:ea typeface="+mn-ea"/>
                <a:cs typeface="+mn-cs"/>
              </a:rPr>
              <a:t>       电动汽车无线充电技术通过埋于地面下的供电导轨以高频交变磁场的形式将电能传输给运行在地而上一定范围内的车辆接收端电能拾取机构，进而给车载储能设备供电，可使电动汽车搭载少量电池组，延长其续航里程，同时电能补给变的更加安全、便捷。</a:t>
            </a:r>
            <a:endParaRPr kumimoji="0" lang="en-US" altLang="zh-CN" sz="1800" b="1" i="0" u="none" strike="noStrike" kern="1200" cap="none" normalizeH="0" baseline="0" smtClean="0">
              <a:uFillTx/>
              <a:latin typeface="+mn-lt"/>
              <a:ea typeface="+mn-ea"/>
              <a:cs typeface="+mn-cs"/>
            </a:endParaRPr>
          </a:p>
        </p:txBody>
      </p:sp>
      <p:grpSp>
        <p:nvGrpSpPr>
          <p:cNvPr id="364549" name="Group 3"/>
          <p:cNvGrpSpPr/>
          <p:nvPr/>
        </p:nvGrpSpPr>
        <p:grpSpPr>
          <a:xfrm>
            <a:off x="911543" y="1354138"/>
            <a:ext cx="1546225" cy="638175"/>
            <a:chOff x="1189" y="1299"/>
            <a:chExt cx="405" cy="392"/>
          </a:xfrm>
        </p:grpSpPr>
        <p:grpSp>
          <p:nvGrpSpPr>
            <p:cNvPr id="364552" name="Group 10"/>
            <p:cNvGrpSpPr/>
            <p:nvPr/>
          </p:nvGrpSpPr>
          <p:grpSpPr>
            <a:xfrm>
              <a:off x="1189" y="1299"/>
              <a:ext cx="405" cy="392"/>
              <a:chOff x="1289" y="587"/>
              <a:chExt cx="668" cy="647"/>
            </a:xfrm>
          </p:grpSpPr>
          <p:sp>
            <p:nvSpPr>
              <p:cNvPr id="364554" name="Oval 11"/>
              <p:cNvSpPr/>
              <p:nvPr/>
            </p:nvSpPr>
            <p:spPr>
              <a:xfrm>
                <a:off x="1289" y="653"/>
                <a:ext cx="668" cy="527"/>
              </a:xfrm>
              <a:prstGeom prst="ellipse">
                <a:avLst/>
              </a:prstGeom>
              <a:solidFill>
                <a:srgbClr val="333333"/>
              </a:solidFill>
              <a:ln w="9525">
                <a:noFill/>
              </a:ln>
            </p:spPr>
            <p:txBody>
              <a:bodyPr anchor="ct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5" name="Oval 12"/>
              <p:cNvSpPr/>
              <p:nvPr/>
            </p:nvSpPr>
            <p:spPr>
              <a:xfrm>
                <a:off x="1297"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6" name="Oval 13"/>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7" name="Oval 14"/>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sp>
            <p:nvSpPr>
              <p:cNvPr id="364558" name="Oval 15"/>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endParaRPr lang="zh-CN" altLang="en-US" sz="1800"/>
              </a:p>
            </p:txBody>
          </p:sp>
        </p:grpSp>
        <p:sp>
          <p:nvSpPr>
            <p:cNvPr id="364553" name="Text Box 16"/>
            <p:cNvSpPr txBox="1"/>
            <p:nvPr/>
          </p:nvSpPr>
          <p:spPr>
            <a:xfrm>
              <a:off x="1241" y="1343"/>
              <a:ext cx="349" cy="283"/>
            </a:xfrm>
            <a:prstGeom prst="rect">
              <a:avLst/>
            </a:prstGeom>
            <a:noFill/>
            <a:ln w="9525">
              <a:noFill/>
            </a:ln>
          </p:spPr>
          <p:txBody>
            <a:bodyPr>
              <a:spAutoFit/>
            </a:bodyP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00000"/>
                </a:lnSpc>
                <a:spcBef>
                  <a:spcPct val="0"/>
                </a:spcBef>
                <a:buFontTx/>
                <a:buNone/>
              </a:pPr>
              <a:r>
                <a:rPr lang="zh-CN" altLang="zh-CN" sz="2400" b="1">
                  <a:solidFill>
                    <a:srgbClr val="00B0F0"/>
                  </a:solidFill>
                </a:rPr>
                <a:t>知识点</a:t>
              </a:r>
              <a:endParaRPr lang="zh-CN" altLang="zh-CN" sz="2400" b="1">
                <a:solidFill>
                  <a:srgbClr val="00B0F0"/>
                </a:solidFill>
              </a:endParaRPr>
            </a:p>
          </p:txBody>
        </p:sp>
      </p:grpSp>
      <p:sp>
        <p:nvSpPr>
          <p:cNvPr id="3" name="AutoShape 9"/>
          <p:cNvSpPr/>
          <p:nvPr/>
        </p:nvSpPr>
        <p:spPr>
          <a:xfrm>
            <a:off x="3540125" y="827088"/>
            <a:ext cx="5111750" cy="688975"/>
          </a:xfrm>
          <a:prstGeom prst="roundRect">
            <a:avLst>
              <a:gd name="adj" fmla="val 50000"/>
            </a:avLst>
          </a:prstGeom>
          <a:solidFill>
            <a:schemeClr val="accent2"/>
          </a:solidFill>
          <a:ln w="38100" cap="flat" cmpd="sng">
            <a:solidFill>
              <a:srgbClr val="FFFFFF"/>
            </a:solidFill>
            <a:prstDash val="solid"/>
            <a:headEnd type="none" w="med" len="med"/>
            <a:tailEnd type="none" w="med" len="med"/>
          </a:ln>
          <a:effectLst>
            <a:outerShdw dist="63500" dir="3187806" algn="ctr" rotWithShape="0">
              <a:srgbClr val="001D3A"/>
            </a:outerShdw>
          </a:effectLst>
        </p:spPr>
        <p:txBody>
          <a:bodyPr wrap="none"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l" eaLnBrk="1" hangingPunct="1">
              <a:lnSpc>
                <a:spcPct val="100000"/>
              </a:lnSpc>
              <a:buClrTx/>
              <a:buSzTx/>
              <a:buFontTx/>
              <a:buNone/>
            </a:pPr>
            <a:r>
              <a:rPr lang="zh-CN" altLang="en-US" sz="2400" b="1" smtClean="0">
                <a:solidFill>
                  <a:schemeClr val="bg1"/>
                </a:solidFill>
                <a:sym typeface="+mn-ea"/>
              </a:rPr>
              <a:t>6.3电动汽车与无线充电技术</a:t>
            </a:r>
            <a:endParaRPr lang="zh-CN" altLang="en-US" sz="2400" b="1" smtClean="0">
              <a:solidFill>
                <a:schemeClr val="bg1"/>
              </a:solidFill>
              <a:sym typeface="+mn-ea"/>
            </a:endParaRPr>
          </a:p>
        </p:txBody>
      </p:sp>
      <p:pic>
        <p:nvPicPr>
          <p:cNvPr id="4" name="图片 3" descr="图6-7  电动汽车无线充电"/>
          <p:cNvPicPr>
            <a:picLocks noChangeAspect="1"/>
          </p:cNvPicPr>
          <p:nvPr/>
        </p:nvPicPr>
        <p:blipFill>
          <a:blip r:embed="rId2"/>
          <a:stretch>
            <a:fillRect/>
          </a:stretch>
        </p:blipFill>
        <p:spPr>
          <a:xfrm>
            <a:off x="3451860" y="3404235"/>
            <a:ext cx="5200015" cy="2945765"/>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https://d.book118.com/688136077077006025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TEMPLATE_CATEGORY" val="custom"/>
  <p:tag name="KSO_WM_TEMPLATE_INDEX" val="20187308"/>
  <p:tag name="KSO_WM_TEMPLATE_SUBCATEGORY" val="0"/>
  <p:tag name="KSO_WM_TEMPLATE_THUMBS_INDEX" val="1"/>
</p:tagLst>
</file>

<file path=ppt/tags/tag6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宋体</vt:lpstr>
      <vt:lpstr>Wingdings</vt:lpstr>
      <vt:lpstr>Office Theme</vt:lpstr>
      <vt:lpstr>电动汽车概论</vt:lpstr>
      <vt:lpstr>第6章  电动汽车新技术</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2024-09-02T07:13:25.827</cp:lastPrinted>
  <dcterms:created xsi:type="dcterms:W3CDTF">2024-09-01T23:13:25Z</dcterms:created>
  <dcterms:modified xsi:type="dcterms:W3CDTF">2024-09-01T23:13:27Z</dcterms:modified>
</cp:coreProperties>
</file>