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21317D-8EA8-4047-8AB2-36258F678A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14D5E9-1FBE-4264-8461-B08B1B57ED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46546D-D236-45D0-8F6A-D81A135603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07BC56-F893-49D0-8ED7-D4977046E7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51C1819-3CC6-4959-9A4D-C49ADE6C6C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3B7E271-8830-4306-A0E0-E855EF203E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B886396-D957-4C08-AF73-66B3D87FCE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6F075F-0156-4A0F-9464-32C33F8C3A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EA6195-DC6D-4AB6-8907-6912A10646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7D5591-AD18-479C-9506-2ABC845A94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D8DD4C-0E9B-4334-BA0C-63DB2D9976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8140060046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设立贵金属投资公司可行性研究报告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7287" y="4489571"/>
            <a:ext cx="3870073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216176" y="4496753"/>
            <a:ext cx="427324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市场分析与前景展望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公司定位与业务规划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组织架构与人力资源计划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风险评估与防范措施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财务规划与预测分析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市场分析与前景展望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全球贵金属市场规模庞大，黄金、白银等贵金属交易活跃，市场参与者众多，包括个人投资者、机构投资者和国家央行等。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价格波动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贵金属价格受多种因素影响，包括国际政治经济形势、货币政策、通胀预期等，价格波动较大，为投资者提供了投资机会。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随着全球经济复苏和通胀预期上升，贵金属作为避险资产的需求将持续增加。同时，新兴市场国家经济增长和消费升级也将推动贵金属市场需求增长。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贵金属市场现状及发展趋势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投资者需求与市场规模预测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投资者需求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贵金属投资具有保值增值、分散风险等优点，吸引了众多投资者。不同投资者对贵金属投资的需求不同，包括资产配置、对冲通胀、投机套利等。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市场规模预测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随着全球经济增长和投资者对贵金属投资的认识加深，贵金属投资市场规模将持续扩大。预计未来几年，全球贵金属投资市场将保持稳步增长。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5319" b="531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5319" b="53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10411" r="1041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政策法规对贵金属投资的影响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政策支持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各国政府对贵金属投资的态度和政策不同，一些国家将贵金属列为战略资源，采取鼓励和支持政策，如提供税收优惠、投资补贴等。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法规限制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另一些国家可能对贵金属投资采取限制措施，如实施资本管制、限制外资进入等，这些措施可能对贵金属投资市场产生负面影响。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国际合作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各国政府和国际组织在贵金属市场监管方面加强合作，共同打击非法交易和洗钱等行为，有助于维护贵金属市场的健康稳定发展。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公司定位与业务规划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293" b="329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专注于提供贵金属投资服务，包括投资咨询、交易代理、风险管理等，致力于成为客户信赖的贵金属投资专家。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深厚的行业背景、专业的投资研究团队、丰富的业务经验及广泛的资源网络，为客户提供个性化、专业化的贵金属投资解决方案。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公司定位及核心竞争力分析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核心竞争力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贵金属投资专业服务商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业务范围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涵盖贵金属投资咨询、交易代理、投资顾问、风险管理等多元化服务。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产品线设计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针对不同客户需求，设计包括实物贵金属、贵金属期货、贵金属期权、贵金属ETF等多种投资产品，提供全面的贵金属投资选择。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业务范围及产品线设计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通过线上线下相结合的方式开展营销，包括社交媒体推广、行业研讨会、投资者教育活动等，提升品牌知名度和影响力。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主要面向高净值个人投资者、机构投资者以及对贵金属投资感兴趣的企业客户，提供个性化的投资服务方案。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客户群体定位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营销策略与客户群体定位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组织架构与人力资源计划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运营支持部门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包括财务、人力资源、行政等，提供公司运营所需支持。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风险管理部门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负责识别、评估和管理公司面临的各种风险。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投资部门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负责贵金属投资研究、投资决策及投资组合管理。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董事会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负责公司重大决策、战略规划及监督管理层执行情况。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设总经理、副总经理等职位，负责公司日常经营管理和决策执行。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公司组织架构设计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2999626"/>
            <a:ext cx="12192000" cy="2994303"/>
          </a:xfrm>
          <a:custGeom>
            <a:rect l="l" t="t" r="r" b="b"/>
            <a:pathLst>
              <a:path w="3906440" h="959406">
                <a:moveTo>
                  <a:pt x="3906441" y="0"/>
                </a:moveTo>
                <a:cubicBezTo>
                  <a:pt x="3906441" y="0"/>
                  <a:pt x="3440259" y="420722"/>
                  <a:pt x="2248734" y="702350"/>
                </a:cubicBezTo>
                <a:cubicBezTo>
                  <a:pt x="1358146" y="912852"/>
                  <a:pt x="0" y="918924"/>
                  <a:pt x="0" y="918924"/>
                </a:cubicBezTo>
                <a:lnTo>
                  <a:pt x="0" y="959406"/>
                </a:lnTo>
                <a:cubicBezTo>
                  <a:pt x="0" y="959406"/>
                  <a:pt x="1563345" y="913864"/>
                  <a:pt x="2248734" y="759023"/>
                </a:cubicBezTo>
                <a:cubicBezTo>
                  <a:pt x="3467219" y="483751"/>
                  <a:pt x="3906441" y="141684"/>
                  <a:pt x="3906441" y="141684"/>
                </a:cubicBezTo>
                <a:lnTo>
                  <a:pt x="3906441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4600" y="5805199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99431" y="5710833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999059" y="5427737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204880" y="5038512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406737" y="4300183"/>
            <a:ext cx="393189" cy="393189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>
            <a:off x="713700" y="3236486"/>
            <a:ext cx="0" cy="2276186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9" name="Group 9"/>
          <p:cNvGrpSpPr/>
          <p:nvPr/>
        </p:nvGrpSpPr>
        <p:grpSpPr>
          <a:xfrm>
            <a:off x="5221195" y="2558712"/>
            <a:ext cx="2095500" cy="1627035"/>
            <a:chOff x="5221195" y="2558712"/>
            <a:chExt cx="2095500" cy="1627035"/>
          </a:xfrm>
        </p:grpSpPr>
        <p:sp>
          <p:nvSpPr>
            <p:cNvPr id="10" name="TextBox 10"/>
            <p:cNvSpPr txBox="1"/>
            <p:nvPr/>
          </p:nvSpPr>
          <p:spPr>
            <a:xfrm>
              <a:off x="5221195" y="2558712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风险管理总监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221195" y="2928447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领导风险管理部门，负责全面风险管理，确保公司业务风险可控。</a:t>
              </a:r>
            </a:p>
          </p:txBody>
        </p:sp>
      </p:grpSp>
      <p:cxnSp>
        <p:nvCxnSpPr>
          <p:cNvPr id="12" name="Connector 12"/>
          <p:cNvCxnSpPr/>
          <p:nvPr/>
        </p:nvCxnSpPr>
        <p:spPr>
          <a:xfrm flipH="1">
            <a:off x="2993796" y="291529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 flipH="1">
            <a:off x="5189375" y="2671457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 flipH="1">
            <a:off x="7346428" y="2084183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Connector 15"/>
          <p:cNvCxnSpPr/>
          <p:nvPr/>
        </p:nvCxnSpPr>
        <p:spPr>
          <a:xfrm flipH="1">
            <a:off x="9603332" y="109654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Freeform 16"/>
          <p:cNvSpPr/>
          <p:nvPr/>
        </p:nvSpPr>
        <p:spPr>
          <a:xfrm>
            <a:off x="542293" y="6131193"/>
            <a:ext cx="373344" cy="373344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2815760" y="6056840"/>
            <a:ext cx="356071" cy="356071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44051" y="5862988"/>
            <a:ext cx="411257" cy="41125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7160112" y="5465972"/>
            <a:ext cx="421401" cy="421401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9431121" y="4890685"/>
            <a:ext cx="393189" cy="393189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829278" y="3169358"/>
            <a:ext cx="2095500" cy="1627035"/>
            <a:chOff x="829278" y="3169358"/>
            <a:chExt cx="2095500" cy="1627035"/>
          </a:xfrm>
        </p:grpSpPr>
        <p:sp>
          <p:nvSpPr>
            <p:cNvPr id="22" name="TextBox 22"/>
            <p:cNvSpPr txBox="1"/>
            <p:nvPr/>
          </p:nvSpPr>
          <p:spPr>
            <a:xfrm>
              <a:off x="829278" y="316935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总经理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29278" y="353909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全面负责公司经营管理，制定并执行公司战略，领导各部门开展工作。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993796" y="2858559"/>
            <a:ext cx="2095500" cy="1627035"/>
            <a:chOff x="2993796" y="2858559"/>
            <a:chExt cx="2095500" cy="1627035"/>
          </a:xfrm>
        </p:grpSpPr>
        <p:sp>
          <p:nvSpPr>
            <p:cNvPr id="25" name="TextBox 25"/>
            <p:cNvSpPr txBox="1"/>
            <p:nvPr/>
          </p:nvSpPr>
          <p:spPr>
            <a:xfrm>
              <a:off x="2993796" y="2858559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投资总监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993796" y="3228294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领导投资部门，负责贵金属投资研究、投资决策及投资组合管理。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443964" y="1853208"/>
            <a:ext cx="2095500" cy="1627035"/>
            <a:chOff x="7443964" y="1853208"/>
            <a:chExt cx="2095500" cy="1627035"/>
          </a:xfrm>
        </p:grpSpPr>
        <p:sp>
          <p:nvSpPr>
            <p:cNvPr id="28" name="TextBox 28"/>
            <p:cNvSpPr txBox="1"/>
            <p:nvPr/>
          </p:nvSpPr>
          <p:spPr>
            <a:xfrm>
              <a:off x="7443964" y="185320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财务总监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443964" y="222294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负责公司财务管理和资金筹措，确保公司财务状况良好。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712443" y="988925"/>
            <a:ext cx="2095500" cy="1627034"/>
            <a:chOff x="9712443" y="988925"/>
            <a:chExt cx="2095500" cy="1627034"/>
          </a:xfrm>
        </p:grpSpPr>
        <p:sp>
          <p:nvSpPr>
            <p:cNvPr id="31" name="TextBox 31"/>
            <p:cNvSpPr txBox="1"/>
            <p:nvPr/>
          </p:nvSpPr>
          <p:spPr>
            <a:xfrm>
              <a:off x="9712443" y="988925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人力资源经理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712443" y="1358659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负责人力资源规划、招聘、培训、绩效管理等工作。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关键岗位人员配置及职责划分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https://d.book118.com/688140060046006025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2024-09-01T22:51:38.718</cp:lastPrinted>
  <dcterms:created xsi:type="dcterms:W3CDTF">2024-09-01T14:51:38Z</dcterms:created>
  <dcterms:modified xsi:type="dcterms:W3CDTF">2024-09-01T14:51:40Z</dcterms:modified>
</cp:coreProperties>
</file>