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pt" ContentType="application/vnd.ms-powerpoint"/>
  <Default Extension="emf" ContentType="image/x-emf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3" r:id="rId42"/>
    <p:sldId id="376" r:id="rId43"/>
    <p:sldId id="379" r:id="rId44"/>
    <p:sldId id="382" r:id="rId45"/>
    <p:sldId id="385" r:id="rId46"/>
    <p:sldId id="388" r:id="rId47"/>
    <p:sldId id="391" r:id="rId48"/>
    <p:sldId id="394" r:id="rId49"/>
    <p:sldId id="396" r:id="rId50"/>
  </p:sldIdLst>
  <p:sldSz cx="9144000" cy="6858000"/>
  <p:notesSz cx="6858000" cy="9144000"/>
  <p:custDataLst>
    <p:tags r:id="rId5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slide" Target="slides/slide40.xml" /><Relationship Id="rId44" Type="http://schemas.openxmlformats.org/officeDocument/2006/relationships/slide" Target="slides/slide41.xml" /><Relationship Id="rId45" Type="http://schemas.openxmlformats.org/officeDocument/2006/relationships/slide" Target="slides/slide42.xml" /><Relationship Id="rId46" Type="http://schemas.openxmlformats.org/officeDocument/2006/relationships/slide" Target="slides/slide43.xml" /><Relationship Id="rId47" Type="http://schemas.openxmlformats.org/officeDocument/2006/relationships/slide" Target="slides/slide44.xml" /><Relationship Id="rId48" Type="http://schemas.openxmlformats.org/officeDocument/2006/relationships/slide" Target="slides/slide45.xml" /><Relationship Id="rId49" Type="http://schemas.openxmlformats.org/officeDocument/2006/relationships/slide" Target="slides/slide46.xml" /><Relationship Id="rId5" Type="http://schemas.openxmlformats.org/officeDocument/2006/relationships/slide" Target="slides/slide2.xml" /><Relationship Id="rId50" Type="http://schemas.openxmlformats.org/officeDocument/2006/relationships/slide" Target="slides/slide47.xml" /><Relationship Id="rId51" Type="http://schemas.openxmlformats.org/officeDocument/2006/relationships/tags" Target="tags/tag1.xml" /><Relationship Id="rId52" Type="http://schemas.openxmlformats.org/officeDocument/2006/relationships/presProps" Target="presProps.xml" /><Relationship Id="rId53" Type="http://schemas.openxmlformats.org/officeDocument/2006/relationships/viewProps" Target="viewProps.xml" /><Relationship Id="rId54" Type="http://schemas.openxmlformats.org/officeDocument/2006/relationships/theme" Target="theme/theme1.xml" /><Relationship Id="rId55" Type="http://schemas.openxmlformats.org/officeDocument/2006/relationships/tableStyles" Target="tableStyles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5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1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1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1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1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3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3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3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7.wmf" /></Relationships>
</file>

<file path=ppt/drawings/_rels/vmlDrawing3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3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3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3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3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3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3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4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4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4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6082" name="页眉占位符 4608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953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zh-CN" altLang="en-US" sz="1200"/>
          </a:p>
        </p:txBody>
      </p:sp>
      <p:sp>
        <p:nvSpPr>
          <p:cNvPr id="46083" name="日期占位符 4608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953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algn="r"/>
            <a:endParaRPr lang="zh-CN" altLang="en-US" sz="1200"/>
          </a:p>
        </p:txBody>
      </p:sp>
      <p:sp>
        <p:nvSpPr>
          <p:cNvPr id="46084" name="幻灯片图像占位符 46083"/>
          <p:cNvSpPr>
            <a:spLocks noRot="1" noTextEdit="1"/>
          </p:cNvSpPr>
          <p:nvPr>
            <p:ph type="sldImg" idx="2"/>
          </p:nvPr>
        </p:nvSpPr>
        <p:spPr>
          <a:xfrm>
            <a:off x="852488" y="744538"/>
            <a:ext cx="4965700" cy="3724275"/>
          </a:xfrm>
          <a:prstGeom prst="rect">
            <a:avLst/>
          </a:prstGeom>
          <a:ln w="952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</p:sp>
      <p:sp>
        <p:nvSpPr>
          <p:cNvPr id="46085" name="文本占位符 46084"/>
          <p:cNvSpPr>
            <a:spLocks noGrp="1"/>
          </p:cNvSpPr>
          <p:nvPr>
            <p:ph type="body" sz="quarter" idx="3"/>
          </p:nvPr>
        </p:nvSpPr>
        <p:spPr>
          <a:xfrm>
            <a:off x="666750" y="4716463"/>
            <a:ext cx="5335588" cy="446722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6086" name="页脚占位符 46085"/>
          <p:cNvSpPr>
            <a:spLocks noGrp="1"/>
          </p:cNvSpPr>
          <p:nvPr>
            <p:ph type="ftr" sz="quarter" idx="4"/>
          </p:nvPr>
        </p:nvSpPr>
        <p:spPr>
          <a:xfrm>
            <a:off x="0" y="9431338"/>
            <a:ext cx="2889250" cy="4953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endParaRPr lang="zh-CN" altLang="en-US" sz="1200"/>
          </a:p>
        </p:txBody>
      </p:sp>
      <p:sp>
        <p:nvSpPr>
          <p:cNvPr id="46087" name="灯片编号占位符 46086"/>
          <p:cNvSpPr>
            <a:spLocks noGrp="1"/>
          </p:cNvSpPr>
          <p:nvPr>
            <p:ph type="sldNum" sz="quarter" idx="5"/>
          </p:nvPr>
        </p:nvSpPr>
        <p:spPr>
          <a:xfrm>
            <a:off x="3778250" y="9431338"/>
            <a:ext cx="2889250" cy="4953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lvl="0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6338" name="幻灯片图像占位符 526337"/>
          <p:cNvSpPr>
            <a:spLocks noRot="1" noTextEdit="1"/>
          </p:cNvSpPr>
          <p:nvPr>
            <p:ph type="sldImg"/>
          </p:nvPr>
        </p:nvSpPr>
        <p:spPr>
          <a:xfrm>
            <a:off x="854075" y="774700"/>
            <a:ext cx="4970463" cy="3727450"/>
          </a:xfrm>
        </p:spPr>
      </p:sp>
      <p:sp>
        <p:nvSpPr>
          <p:cNvPr id="526339" name="文本占位符 526338"/>
          <p:cNvSpPr>
            <a:spLocks noGrp="1"/>
          </p:cNvSpPr>
          <p:nvPr>
            <p:ph type="body" idx="1"/>
          </p:nvPr>
        </p:nvSpPr>
        <p:spPr>
          <a:xfrm>
            <a:off x="890588" y="4735513"/>
            <a:ext cx="4894262" cy="4424362"/>
          </a:xfrm>
        </p:spPr>
        <p:txBody>
          <a:bodyPr/>
          <a:lstStyle/>
          <a:p>
            <a:pPr lvl="0"/>
            <a:endParaRPr lang="en-US" altLang="x-none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8386" name="幻灯片图像占位符 528385"/>
          <p:cNvSpPr>
            <a:spLocks noRot="1" noTextEdit="1"/>
          </p:cNvSpPr>
          <p:nvPr>
            <p:ph type="sldImg"/>
          </p:nvPr>
        </p:nvSpPr>
        <p:spPr>
          <a:xfrm>
            <a:off x="854075" y="774700"/>
            <a:ext cx="4970463" cy="3727450"/>
          </a:xfrm>
        </p:spPr>
      </p:sp>
      <p:sp>
        <p:nvSpPr>
          <p:cNvPr id="528387" name="文本占位符 528386"/>
          <p:cNvSpPr>
            <a:spLocks noGrp="1"/>
          </p:cNvSpPr>
          <p:nvPr>
            <p:ph type="body" idx="1"/>
          </p:nvPr>
        </p:nvSpPr>
        <p:spPr>
          <a:xfrm>
            <a:off x="890588" y="4735513"/>
            <a:ext cx="4894262" cy="4424362"/>
          </a:xfrm>
        </p:spPr>
        <p:txBody>
          <a:bodyPr/>
          <a:lstStyle/>
          <a:p>
            <a:pPr lvl="0"/>
            <a:endParaRPr lang="en-US" altLang="x-none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0434" name="幻灯片图像占位符 530433"/>
          <p:cNvSpPr>
            <a:spLocks noRot="1" noTextEdit="1"/>
          </p:cNvSpPr>
          <p:nvPr>
            <p:ph type="sldImg"/>
          </p:nvPr>
        </p:nvSpPr>
        <p:spPr>
          <a:xfrm>
            <a:off x="854075" y="774700"/>
            <a:ext cx="4970463" cy="3727450"/>
          </a:xfrm>
        </p:spPr>
      </p:sp>
      <p:sp>
        <p:nvSpPr>
          <p:cNvPr id="530435" name="文本占位符 530434"/>
          <p:cNvSpPr>
            <a:spLocks noGrp="1"/>
          </p:cNvSpPr>
          <p:nvPr>
            <p:ph type="body" idx="1"/>
          </p:nvPr>
        </p:nvSpPr>
        <p:spPr>
          <a:xfrm>
            <a:off x="890588" y="4735513"/>
            <a:ext cx="4894262" cy="4424362"/>
          </a:xfrm>
        </p:spPr>
        <p:txBody>
          <a:bodyPr/>
          <a:lstStyle/>
          <a:p>
            <a:pPr lvl="0"/>
            <a:endParaRPr lang="en-US" altLang="x-none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482" name="幻灯片图像占位符 532481"/>
          <p:cNvSpPr>
            <a:spLocks noRot="1" noTextEdit="1"/>
          </p:cNvSpPr>
          <p:nvPr>
            <p:ph type="sldImg"/>
          </p:nvPr>
        </p:nvSpPr>
        <p:spPr>
          <a:xfrm>
            <a:off x="854075" y="774700"/>
            <a:ext cx="4970463" cy="3727450"/>
          </a:xfrm>
        </p:spPr>
      </p:sp>
      <p:sp>
        <p:nvSpPr>
          <p:cNvPr id="532483" name="文本占位符 532482"/>
          <p:cNvSpPr>
            <a:spLocks noGrp="1"/>
          </p:cNvSpPr>
          <p:nvPr>
            <p:ph type="body" idx="1"/>
          </p:nvPr>
        </p:nvSpPr>
        <p:spPr>
          <a:xfrm>
            <a:off x="890588" y="4735513"/>
            <a:ext cx="4894262" cy="4424362"/>
          </a:xfrm>
        </p:spPr>
        <p:txBody>
          <a:bodyPr/>
          <a:lstStyle/>
          <a:p>
            <a:pPr lvl="0"/>
            <a:endParaRPr lang="en-US" altLang="x-none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4530" name="幻灯片图像占位符 534529"/>
          <p:cNvSpPr>
            <a:spLocks noRot="1" noTextEdit="1"/>
          </p:cNvSpPr>
          <p:nvPr>
            <p:ph type="sldImg"/>
          </p:nvPr>
        </p:nvSpPr>
        <p:spPr>
          <a:xfrm>
            <a:off x="854075" y="774700"/>
            <a:ext cx="4970463" cy="3727450"/>
          </a:xfrm>
        </p:spPr>
      </p:sp>
      <p:sp>
        <p:nvSpPr>
          <p:cNvPr id="534531" name="文本占位符 534530"/>
          <p:cNvSpPr>
            <a:spLocks noGrp="1"/>
          </p:cNvSpPr>
          <p:nvPr>
            <p:ph type="body" idx="1"/>
          </p:nvPr>
        </p:nvSpPr>
        <p:spPr>
          <a:xfrm>
            <a:off x="890588" y="4735513"/>
            <a:ext cx="4894262" cy="4424362"/>
          </a:xfrm>
        </p:spPr>
        <p:txBody>
          <a:bodyPr/>
          <a:lstStyle/>
          <a:p>
            <a:pPr lvl="0"/>
            <a:endParaRPr lang="en-US" altLang="x-none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6578" name="幻灯片图像占位符 536577"/>
          <p:cNvSpPr>
            <a:spLocks noRot="1" noTextEdit="1"/>
          </p:cNvSpPr>
          <p:nvPr>
            <p:ph type="sldImg"/>
          </p:nvPr>
        </p:nvSpPr>
        <p:spPr>
          <a:xfrm>
            <a:off x="854075" y="774700"/>
            <a:ext cx="4970463" cy="3727450"/>
          </a:xfrm>
        </p:spPr>
      </p:sp>
      <p:sp>
        <p:nvSpPr>
          <p:cNvPr id="536579" name="文本占位符 536578"/>
          <p:cNvSpPr>
            <a:spLocks noGrp="1"/>
          </p:cNvSpPr>
          <p:nvPr>
            <p:ph type="body" idx="1"/>
          </p:nvPr>
        </p:nvSpPr>
        <p:spPr>
          <a:xfrm>
            <a:off x="890588" y="4735513"/>
            <a:ext cx="4894262" cy="4424362"/>
          </a:xfrm>
        </p:spPr>
        <p:txBody>
          <a:bodyPr/>
          <a:lstStyle/>
          <a:p>
            <a:pPr lvl="0"/>
            <a:endParaRPr lang="en-US" altLang="x-none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1634" name="幻灯片图像占位符 581633"/>
          <p:cNvSpPr>
            <a:spLocks noRot="1" noTextEdit="1"/>
          </p:cNvSpPr>
          <p:nvPr>
            <p:ph type="sldImg"/>
          </p:nvPr>
        </p:nvSpPr>
        <p:spPr>
          <a:xfrm>
            <a:off x="854075" y="774700"/>
            <a:ext cx="4970463" cy="3727450"/>
          </a:xfrm>
        </p:spPr>
      </p:sp>
      <p:sp>
        <p:nvSpPr>
          <p:cNvPr id="581635" name="文本占位符 581634"/>
          <p:cNvSpPr>
            <a:spLocks noGrp="1"/>
          </p:cNvSpPr>
          <p:nvPr>
            <p:ph type="body" idx="1"/>
          </p:nvPr>
        </p:nvSpPr>
        <p:spPr>
          <a:xfrm>
            <a:off x="890588" y="4735513"/>
            <a:ext cx="4894262" cy="4424362"/>
          </a:xfrm>
        </p:spPr>
        <p:txBody>
          <a:bodyPr/>
          <a:lstStyle/>
          <a:p>
            <a:pPr lvl="0"/>
            <a:endParaRPr lang="en-US" altLang="x-none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4834" name="幻灯片图像占位符 504833"/>
          <p:cNvSpPr>
            <a:spLocks noRot="1" noTextEdit="1"/>
          </p:cNvSpPr>
          <p:nvPr>
            <p:ph type="sldImg"/>
          </p:nvPr>
        </p:nvSpPr>
        <p:spPr>
          <a:xfrm>
            <a:off x="854075" y="774700"/>
            <a:ext cx="4970463" cy="3727450"/>
          </a:xfrm>
        </p:spPr>
      </p:sp>
      <p:sp>
        <p:nvSpPr>
          <p:cNvPr id="504835" name="文本占位符 504834"/>
          <p:cNvSpPr>
            <a:spLocks noGrp="1"/>
          </p:cNvSpPr>
          <p:nvPr>
            <p:ph type="body" idx="1"/>
          </p:nvPr>
        </p:nvSpPr>
        <p:spPr>
          <a:xfrm>
            <a:off x="890588" y="4735513"/>
            <a:ext cx="4894262" cy="4424362"/>
          </a:xfrm>
        </p:spPr>
        <p:txBody>
          <a:bodyPr/>
          <a:lstStyle/>
          <a:p>
            <a:pPr lvl="0"/>
            <a:endParaRPr lang="en-US" altLang="x-none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49855-48DD-4001-A177-66EA64815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55890-2F16-44EB-9E93-5A3FD3FE9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ADB91-4EA3-4AF3-BCAB-9C906C8D6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E39BE-608C-4920-993C-B7B30FEF6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832BBC-CABF-4B9E-BE5D-7BC224854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1F0FEF-7AE3-4E34-99AD-A00E165A8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7A7B9C-8051-4C0D-B5B6-3877D9C5F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9CD44-51E3-4337-A334-5DF843462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91CFD-386A-4A34-8C74-ACD27C9D8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6AFB4-AD67-486B-A748-BDED7127A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75C9F-8BBF-474B-8200-FB8EF413F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oleObject" Target="../embeddings/Presentation1.ppt" TargetMode="Internal" /><Relationship Id="rId15" Type="http://schemas.openxmlformats.org/officeDocument/2006/relationships/image" Target="../media/image1.emf" /><Relationship Id="rId16" Type="http://schemas.openxmlformats.org/officeDocument/2006/relationships/vmlDrawing" Target="../drawings/vmlDrawing1.v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BB962C8B-B14F-4D97-AF65-F5344CB8AC3E}" type="datetime1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graphicFrame>
        <p:nvGraphicFramePr>
          <p:cNvPr id="1031" name="Base" hidden="1"/>
          <p:cNvGraphicFramePr>
            <a:graphicFrameLocks noChangeAspect="1"/>
          </p:cNvGraphicFramePr>
          <p:nvPr/>
        </p:nvGraphicFramePr>
        <p:xfrm>
          <a:off x="1524000" y="1397000"/>
          <a:ext cx="6096000" cy="4064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14" imgW="6096000" imgH="4064000" progId="PowerPoint.Show.8">
                  <p:embed/>
                </p:oleObj>
              </mc:Choice>
              <mc:Fallback>
                <p:oleObj r:id="rId14" imgW="6096000" imgH="4064000" progId="PowerPoint.Show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524000" y="1397000"/>
                        <a:ext cx="6096000" cy="406400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6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3.png" /><Relationship Id="rId5" Type="http://schemas.openxmlformats.org/officeDocument/2006/relationships/vmlDrawing" Target="../drawings/vmlDrawing2.v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3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4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oleObject" Target="../embeddings/oleObject4.bin" TargetMode="Internal" /><Relationship Id="rId4" Type="http://schemas.openxmlformats.org/officeDocument/2006/relationships/image" Target="../media/image3.png" /><Relationship Id="rId5" Type="http://schemas.openxmlformats.org/officeDocument/2006/relationships/vmlDrawing" Target="../drawings/vmlDrawing5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oleObject" Target="../embeddings/oleObject5.bin" TargetMode="Internal" /><Relationship Id="rId4" Type="http://schemas.openxmlformats.org/officeDocument/2006/relationships/image" Target="../media/image3.png" /><Relationship Id="rId5" Type="http://schemas.openxmlformats.org/officeDocument/2006/relationships/vmlDrawing" Target="../drawings/vmlDrawing6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oleObject" Target="../embeddings/oleObject6.bin" TargetMode="Internal" /><Relationship Id="rId4" Type="http://schemas.openxmlformats.org/officeDocument/2006/relationships/image" Target="../media/image3.png" /><Relationship Id="rId5" Type="http://schemas.openxmlformats.org/officeDocument/2006/relationships/oleObject" Target="../embeddings/oleObject7.bin" TargetMode="Internal" /><Relationship Id="rId6" Type="http://schemas.openxmlformats.org/officeDocument/2006/relationships/image" Target="../media/image4.emf" /><Relationship Id="rId7" Type="http://schemas.openxmlformats.org/officeDocument/2006/relationships/vmlDrawing" Target="../drawings/vmlDrawing7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Relationship Id="rId3" Type="http://schemas.openxmlformats.org/officeDocument/2006/relationships/oleObject" Target="../embeddings/oleObject8.bin" TargetMode="Internal" /><Relationship Id="rId4" Type="http://schemas.openxmlformats.org/officeDocument/2006/relationships/image" Target="../media/image3.png" /><Relationship Id="rId5" Type="http://schemas.openxmlformats.org/officeDocument/2006/relationships/vmlDrawing" Target="../drawings/vmlDrawing8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oleObject" Target="../embeddings/oleObject9.bin" TargetMode="Internal" /><Relationship Id="rId4" Type="http://schemas.openxmlformats.org/officeDocument/2006/relationships/image" Target="../media/image3.png" /><Relationship Id="rId5" Type="http://schemas.openxmlformats.org/officeDocument/2006/relationships/vmlDrawing" Target="../drawings/vmlDrawing9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oleObject" Target="../embeddings/oleObject10.bin" TargetMode="Internal" /><Relationship Id="rId4" Type="http://schemas.openxmlformats.org/officeDocument/2006/relationships/image" Target="../media/image3.png" /><Relationship Id="rId5" Type="http://schemas.openxmlformats.org/officeDocument/2006/relationships/oleObject" Target="../embeddings/oleObject11.bin" TargetMode="Internal" /><Relationship Id="rId6" Type="http://schemas.openxmlformats.org/officeDocument/2006/relationships/image" Target="../media/image5.emf" /><Relationship Id="rId7" Type="http://schemas.openxmlformats.org/officeDocument/2006/relationships/vmlDrawing" Target="../drawings/vmlDrawing10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2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11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3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12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4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13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5.bin" TargetMode="Internal" /><Relationship Id="rId3" Type="http://schemas.openxmlformats.org/officeDocument/2006/relationships/image" Target="../media/image3.png" /><Relationship Id="rId4" Type="http://schemas.openxmlformats.org/officeDocument/2006/relationships/image" Target="../media/image6.jpeg" /><Relationship Id="rId5" Type="http://schemas.openxmlformats.org/officeDocument/2006/relationships/vmlDrawing" Target="../drawings/vmlDrawing14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oleObject" Target="../embeddings/oleObject16.bin" TargetMode="Internal" /><Relationship Id="rId4" Type="http://schemas.openxmlformats.org/officeDocument/2006/relationships/image" Target="../media/image3.png" /><Relationship Id="rId5" Type="http://schemas.openxmlformats.org/officeDocument/2006/relationships/vmlDrawing" Target="../drawings/vmlDrawing15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7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16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8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17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oleObject" Target="../embeddings/oleObject19.bin" TargetMode="Internal" /><Relationship Id="rId4" Type="http://schemas.openxmlformats.org/officeDocument/2006/relationships/image" Target="../media/image3.png" /><Relationship Id="rId5" Type="http://schemas.openxmlformats.org/officeDocument/2006/relationships/vmlDrawing" Target="../drawings/vmlDrawing18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20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19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1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20.v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2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21.v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3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22.v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4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23.v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5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24.v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26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25.v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7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26.v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8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27.v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9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28.v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0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29.v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1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30.v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2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31.v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3.bin" TargetMode="Internal" /><Relationship Id="rId3" Type="http://schemas.openxmlformats.org/officeDocument/2006/relationships/image" Target="../media/image3.png" /><Relationship Id="rId4" Type="http://schemas.openxmlformats.org/officeDocument/2006/relationships/oleObject" Target="../embeddings/oleObject34.bin" TargetMode="Internal" /><Relationship Id="rId5" Type="http://schemas.openxmlformats.org/officeDocument/2006/relationships/image" Target="../media/image7.wmf" /><Relationship Id="rId6" Type="http://schemas.openxmlformats.org/officeDocument/2006/relationships/vmlDrawing" Target="../drawings/vmlDrawing32.v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35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33.v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6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34.v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7.bin" TargetMode="Internal" /><Relationship Id="rId3" Type="http://schemas.openxmlformats.org/officeDocument/2006/relationships/image" Target="../media/image3.png" /><Relationship Id="rId4" Type="http://schemas.openxmlformats.org/officeDocument/2006/relationships/image" Target="../media/image8.jpeg" /><Relationship Id="rId5" Type="http://schemas.openxmlformats.org/officeDocument/2006/relationships/vmlDrawing" Target="../drawings/vmlDrawing35.v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8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36.v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9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37.v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40.bin" TargetMode="Internal" /><Relationship Id="rId3" Type="http://schemas.openxmlformats.org/officeDocument/2006/relationships/image" Target="../media/image3.png" /><Relationship Id="rId4" Type="http://schemas.openxmlformats.org/officeDocument/2006/relationships/hyperlink" Target="file:///C:\Documents%20and%20Settings\gqz\Local%20Settings\Temp\Rar$DI17.0702\&#25439;&#30410;&#34920;(&#19968;&#33324;)-1" TargetMode="External" /><Relationship Id="rId5" Type="http://schemas.openxmlformats.org/officeDocument/2006/relationships/hyperlink" Target="file:///C:\Documents%20and%20Settings\gqz\Local%20Settings\Temp\Rar$DI17.0702\&#33829;&#19994;&#39069;&#20998;&#26512;&#34920;-2" TargetMode="External" /><Relationship Id="rId6" Type="http://schemas.openxmlformats.org/officeDocument/2006/relationships/hyperlink" Target="file:///C:\Documents%20and%20Settings\gqz\Local%20Settings\Temp\Rar$DI17.0702\&#27611;&#21033;&#29575;&#20998;&#26512;&#34920;-4" TargetMode="External" /><Relationship Id="rId7" Type="http://schemas.openxmlformats.org/officeDocument/2006/relationships/hyperlink" Target="file:///C:\Documents%20and%20Settings\gqz\Local%20Settings\Temp\Rar$DI17.0702\&#33829;&#19994;&#25104;&#26412;&#26126;&#32048;&#20998;&#26512;&#34920;-&#24037;&#19994;&#65293;&#21407;&#26009;&#33647;" TargetMode="External" /><Relationship Id="rId8" Type="http://schemas.openxmlformats.org/officeDocument/2006/relationships/hyperlink" Target="file:///C:\Documents%20and%20Settings\gqz\Local%20Settings\Temp\Rar$DI17.0702\&#32463;&#33829;&#21033;&#28070;&#20998;&#26512;&#34920;-5" TargetMode="External" /><Relationship Id="rId9" Type="http://schemas.openxmlformats.org/officeDocument/2006/relationships/vmlDrawing" Target="../drawings/vmlDrawing38.v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41.bin" TargetMode="Internal" /><Relationship Id="rId3" Type="http://schemas.openxmlformats.org/officeDocument/2006/relationships/image" Target="../media/image3.png" /><Relationship Id="rId4" Type="http://schemas.openxmlformats.org/officeDocument/2006/relationships/hyperlink" Target="file:///C:\Documents%20and%20Settings\gqz\Local%20Settings\Temp\Rar$DI17.0702\&#36164;&#26412;&#25215;&#25285;&#21450;&#25110;&#26377;&#36127;&#20538;-43" TargetMode="External" /><Relationship Id="rId5" Type="http://schemas.openxmlformats.org/officeDocument/2006/relationships/hyperlink" Target="file:///C:\Documents%20and%20Settings\gqz\Local%20Settings\Temp\Rar$DI17.0702\&#36130;&#21153;&#27604;&#29575;&#20998;&#26512;&#34920;-63" TargetMode="External" /><Relationship Id="rId6" Type="http://schemas.openxmlformats.org/officeDocument/2006/relationships/hyperlink" Target="file:///C:\Documents%20and%20Settings\gqz\Local%20Settings\Temp\Rar$DI17.0702\&#29616;&#37329;&#27969;&#37327;&#34920;-45" TargetMode="External" /><Relationship Id="rId7" Type="http://schemas.openxmlformats.org/officeDocument/2006/relationships/vmlDrawing" Target="../drawings/vmlDrawing39.v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42.bin" TargetMode="Internal" /><Relationship Id="rId3" Type="http://schemas.openxmlformats.org/officeDocument/2006/relationships/image" Target="../media/image3.png" /><Relationship Id="rId4" Type="http://schemas.openxmlformats.org/officeDocument/2006/relationships/hyperlink" Target="file:///C:\Documents%20and%20Settings\gqz\Local%20Settings\Temp\Rar$DI17.0702\&#24037;&#19994;&#65293;&#20135;&#21697;&#32068;&#21512;%20-%20&#25353;&#38144;&#21806;&#27169;&#24335;" TargetMode="External" /><Relationship Id="rId5" Type="http://schemas.openxmlformats.org/officeDocument/2006/relationships/hyperlink" Target="file:///C:\Documents%20and%20Settings\gqz\Local%20Settings\Temp\Rar$DI17.0702\&#20998;&#38144;&#65293;&#38144;&#21806;&#25910;&#20837;&#21644;&#27611;&#21033;-&#20998;&#21306;&#22495;" TargetMode="External" /><Relationship Id="rId6" Type="http://schemas.openxmlformats.org/officeDocument/2006/relationships/vmlDrawing" Target="../drawings/vmlDrawing40.vml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oleObject" Target="../embeddings/oleObject43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41.vml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44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42.vml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220022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074" name="图片 131073" descr="crcb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763" y="1371600"/>
            <a:ext cx="4440237" cy="47656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1075" name="标题 131074"/>
          <p:cNvSpPr>
            <a:spLocks noGrp="1"/>
          </p:cNvSpPr>
          <p:nvPr>
            <p:ph type="ctrTitle"/>
          </p:nvPr>
        </p:nvSpPr>
        <p:spPr>
          <a:xfrm>
            <a:off x="609600" y="2438400"/>
            <a:ext cx="5638800" cy="1524000"/>
          </a:xfrm>
        </p:spPr>
        <p:txBody>
          <a:bodyPr anchor="ctr" anchorCtr="0"/>
          <a:lstStyle/>
          <a:p>
            <a:pPr defTabSz="914400">
              <a:buClrTx/>
              <a:buSzTx/>
              <a:buFontTx/>
              <a:buNone/>
            </a:pPr>
            <a:r>
              <a:rPr lang="en-US" altLang="zh-CN" sz="3600" b="1" kern="1200" baseline="0">
                <a:solidFill>
                  <a:srgbClr val="2209DF"/>
                </a:solidFill>
                <a:latin typeface="楷体_GB2312" pitchFamily="49" charset="-122"/>
                <a:ea typeface="楷体_GB2312" pitchFamily="49" charset="-122"/>
              </a:rPr>
              <a:t>6S</a:t>
            </a:r>
            <a:r>
              <a:rPr lang="zh-CN" altLang="en-US" sz="3600" b="1" kern="1200" baseline="0">
                <a:solidFill>
                  <a:srgbClr val="2209DF"/>
                </a:solidFill>
                <a:latin typeface="楷体_GB2312" pitchFamily="49" charset="-122"/>
                <a:ea typeface="楷体_GB2312" pitchFamily="49" charset="-122"/>
              </a:rPr>
              <a:t>与战略管理</a:t>
            </a:r>
            <a:br>
              <a:rPr lang="zh-CN" altLang="en-US" sz="3600" b="1" kern="1200" baseline="0">
                <a:solidFill>
                  <a:srgbClr val="2209DF"/>
                </a:solidFill>
                <a:latin typeface="楷体_GB2312" pitchFamily="49" charset="-122"/>
                <a:ea typeface="楷体_GB2312" pitchFamily="49" charset="-122"/>
              </a:rPr>
            </a:br>
            <a:br>
              <a:rPr lang="zh-CN" altLang="en-US" sz="1400" b="1" kern="1200" baseline="0">
                <a:solidFill>
                  <a:srgbClr val="2209DF"/>
                </a:solidFill>
                <a:latin typeface="楷体_GB2312" pitchFamily="49" charset="-122"/>
                <a:ea typeface="楷体_GB2312" pitchFamily="49" charset="-122"/>
              </a:rPr>
            </a:br>
            <a:br>
              <a:rPr lang="zh-CN" altLang="en-US" sz="1400" b="1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000" b="1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2008</a:t>
            </a:r>
            <a:r>
              <a:rPr lang="zh-CN" altLang="en-US" sz="2000" b="1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年</a:t>
            </a:r>
            <a:r>
              <a:rPr lang="en-US" altLang="zh-CN" sz="2000" b="1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9</a:t>
            </a:r>
            <a:r>
              <a:rPr lang="zh-CN" altLang="en-US" sz="2000" b="1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</a:rPr>
              <a:t>月</a:t>
            </a:r>
            <a:endParaRPr lang="zh-CN" altLang="en-US" sz="2000" b="1" kern="1200" baseline="0">
              <a:solidFill>
                <a:schemeClr val="tx1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graphicFrame>
        <p:nvGraphicFramePr>
          <p:cNvPr id="131076" name="对象 131075"/>
          <p:cNvGraphicFramePr>
            <a:graphicFrameLocks noChangeAspect="1"/>
          </p:cNvGraphicFramePr>
          <p:nvPr/>
        </p:nvGraphicFramePr>
        <p:xfrm>
          <a:off x="533400" y="6858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3" imgW="769620" imgH="457200" progId="MSPhotoEd.3">
                  <p:embed/>
                </p:oleObj>
              </mc:Choice>
              <mc:Fallback>
                <p:oleObj r:id="rId3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33400" y="6858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1077" name="文本框 131076"/>
          <p:cNvSpPr txBox="1"/>
          <p:nvPr/>
        </p:nvSpPr>
        <p:spPr>
          <a:xfrm>
            <a:off x="323850" y="5791200"/>
            <a:ext cx="2309813" cy="4270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200" b="1">
                <a:latin typeface="Times New Roman" panose="02020603050405020304" pitchFamily="18" charset="0"/>
                <a:ea typeface="楷体_GB2312" pitchFamily="49" charset="-122"/>
              </a:rPr>
              <a:t>集团战略管理部</a:t>
            </a:r>
            <a:endParaRPr lang="zh-CN" altLang="en-US" sz="22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31078" name="直接连接符 131077"/>
          <p:cNvSpPr/>
          <p:nvPr/>
        </p:nvSpPr>
        <p:spPr>
          <a:xfrm>
            <a:off x="539750" y="5791200"/>
            <a:ext cx="1941513" cy="14288"/>
          </a:xfrm>
          <a:prstGeom prst="line">
            <a:avLst/>
          </a:prstGeom>
          <a:ln w="28575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31079" name="TextBox 131078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0002" name="标题 640001"/>
          <p:cNvSpPr>
            <a:spLocks noGrp="1"/>
          </p:cNvSpPr>
          <p:nvPr>
            <p:ph type="title"/>
          </p:nvPr>
        </p:nvSpPr>
        <p:spPr>
          <a:xfrm>
            <a:off x="34925" y="404813"/>
            <a:ext cx="4824413" cy="685800"/>
          </a:xfrm>
        </p:spPr>
        <p:txBody>
          <a:bodyPr anchor="ctr" anchorCtr="0"/>
          <a:lstStyle/>
          <a:p>
            <a:r>
              <a:rPr lang="zh-CN" altLang="en-US" sz="36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目   录</a:t>
            </a:r>
            <a:endParaRPr lang="zh-CN" altLang="en-US" sz="36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640003" name="直接连接符 640002"/>
          <p:cNvSpPr/>
          <p:nvPr/>
        </p:nvSpPr>
        <p:spPr>
          <a:xfrm>
            <a:off x="4067175" y="836613"/>
            <a:ext cx="4391025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640004" name="对象 640003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40005" name="文本框 640004"/>
          <p:cNvSpPr txBox="1"/>
          <p:nvPr/>
        </p:nvSpPr>
        <p:spPr>
          <a:xfrm>
            <a:off x="1116013" y="1484313"/>
            <a:ext cx="7488237" cy="32988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rgbClr val="0000FF"/>
                </a:solidFill>
                <a:latin typeface="宋体" panose="02010600030101010101" pitchFamily="2" charset="-122"/>
              </a:rPr>
              <a:t>一、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华润发展模型总览</a:t>
            </a:r>
            <a:endParaRPr lang="zh-CN" altLang="en-US" sz="2800" b="1">
              <a:solidFill>
                <a:schemeClr val="accent2"/>
              </a:solidFill>
              <a:latin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二、</a:t>
            </a:r>
            <a:r>
              <a:rPr lang="en-US" altLang="zh-CN" sz="2800" b="1">
                <a:solidFill>
                  <a:schemeClr val="accent2"/>
                </a:solidFill>
                <a:latin typeface="Arial" pitchFamily="34" charset="0"/>
              </a:rPr>
              <a:t>6S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管理体系概要</a:t>
            </a:r>
            <a:endParaRPr lang="zh-CN" altLang="en-US" sz="2800" b="1">
              <a:solidFill>
                <a:schemeClr val="accent2"/>
              </a:solidFill>
              <a:latin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三、</a:t>
            </a:r>
            <a:r>
              <a:rPr lang="en-US" altLang="zh-CN" sz="2800" b="1">
                <a:solidFill>
                  <a:schemeClr val="accent2"/>
                </a:solidFill>
                <a:latin typeface="Arial" pitchFamily="34" charset="0"/>
              </a:rPr>
              <a:t>6S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管理体系综述</a:t>
            </a:r>
            <a:endParaRPr lang="zh-CN" altLang="en-US" sz="2800" b="1">
              <a:solidFill>
                <a:schemeClr val="accent2"/>
              </a:solidFill>
              <a:latin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四、</a:t>
            </a:r>
            <a:r>
              <a:rPr lang="en-US" altLang="zh-CN" sz="2800" b="1">
                <a:solidFill>
                  <a:schemeClr val="accent2"/>
                </a:solidFill>
                <a:latin typeface="Arial" pitchFamily="34" charset="0"/>
              </a:rPr>
              <a:t>6S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实施的基本步骤</a:t>
            </a:r>
            <a:endParaRPr lang="zh-CN" altLang="en-US" sz="2800" b="1">
              <a:solidFill>
                <a:schemeClr val="accent2"/>
              </a:solidFill>
              <a:latin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五、</a:t>
            </a:r>
            <a:r>
              <a:rPr lang="en-US" altLang="zh-CN" sz="2800" b="1">
                <a:solidFill>
                  <a:schemeClr val="accent2"/>
                </a:solidFill>
                <a:latin typeface="Arial" pitchFamily="34" charset="0"/>
              </a:rPr>
              <a:t>6S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创新</a:t>
            </a:r>
            <a:r>
              <a:rPr lang="en-US" altLang="zh-CN" sz="2800" b="1">
                <a:solidFill>
                  <a:schemeClr val="accent2"/>
                </a:solidFill>
                <a:latin typeface="Arial" pitchFamily="34" charset="0"/>
              </a:rPr>
              <a:t>——</a:t>
            </a:r>
            <a:r>
              <a:rPr lang="zh-CN" altLang="en-US" sz="2800" b="1">
                <a:solidFill>
                  <a:schemeClr val="accent2"/>
                </a:solidFill>
                <a:latin typeface="Arial" pitchFamily="34" charset="0"/>
              </a:rPr>
              <a:t>战略图与平衡计分卡的引入</a:t>
            </a:r>
            <a:endParaRPr lang="zh-CN" altLang="en-US" sz="2800" b="1">
              <a:solidFill>
                <a:schemeClr val="accent2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38626" name="对象 538625"/>
          <p:cNvGraphicFramePr>
            <a:graphicFrameLocks noChangeAspect="1"/>
          </p:cNvGraphicFramePr>
          <p:nvPr/>
        </p:nvGraphicFramePr>
        <p:xfrm>
          <a:off x="457200" y="55626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55626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8627" name="直接连接符 538626"/>
          <p:cNvSpPr/>
          <p:nvPr/>
        </p:nvSpPr>
        <p:spPr>
          <a:xfrm flipV="1">
            <a:off x="1547813" y="2276475"/>
            <a:ext cx="6127750" cy="9525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38628" name="文本框 538627"/>
          <p:cNvSpPr txBox="1"/>
          <p:nvPr/>
        </p:nvSpPr>
        <p:spPr>
          <a:xfrm>
            <a:off x="1979613" y="2659063"/>
            <a:ext cx="5545137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40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一、华润发展模型总览</a:t>
            </a:r>
            <a:endParaRPr lang="zh-CN" altLang="en-US" sz="40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38629" name="直接连接符 538628"/>
          <p:cNvSpPr/>
          <p:nvPr/>
        </p:nvSpPr>
        <p:spPr>
          <a:xfrm flipV="1">
            <a:off x="1619250" y="3789363"/>
            <a:ext cx="6056313" cy="2063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5314" name="直接连接符 525313"/>
          <p:cNvSpPr/>
          <p:nvPr/>
        </p:nvSpPr>
        <p:spPr>
          <a:xfrm>
            <a:off x="3851275" y="836613"/>
            <a:ext cx="4454525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25315" name="文本框 525314"/>
          <p:cNvSpPr txBox="1"/>
          <p:nvPr/>
        </p:nvSpPr>
        <p:spPr>
          <a:xfrm>
            <a:off x="381000" y="476250"/>
            <a:ext cx="3830638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华润发展模型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525316" name="对象 525315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3" imgW="769620" imgH="457200" progId="MSPhotoEd.3">
                  <p:embed/>
                </p:oleObj>
              </mc:Choice>
              <mc:Fallback>
                <p:oleObj r:id="rId3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25317" name="组合 525316"/>
          <p:cNvGrpSpPr/>
          <p:nvPr/>
        </p:nvGrpSpPr>
        <p:grpSpPr>
          <a:xfrm>
            <a:off x="3059113" y="1700213"/>
            <a:ext cx="3529012" cy="3240087"/>
            <a:chOff x="3379" y="2341"/>
            <a:chExt cx="1724" cy="1672"/>
          </a:xfrm>
        </p:grpSpPr>
        <p:grpSp>
          <p:nvGrpSpPr>
            <p:cNvPr id="525318" name="组合 525317"/>
            <p:cNvGrpSpPr/>
            <p:nvPr/>
          </p:nvGrpSpPr>
          <p:grpSpPr>
            <a:xfrm>
              <a:off x="3379" y="2341"/>
              <a:ext cx="1724" cy="1672"/>
              <a:chOff x="1424" y="1207"/>
              <a:chExt cx="2911" cy="2741"/>
            </a:xfrm>
          </p:grpSpPr>
          <p:sp>
            <p:nvSpPr>
              <p:cNvPr id="525319" name="任意多边形 525318"/>
              <p:cNvSpPr/>
              <p:nvPr/>
            </p:nvSpPr>
            <p:spPr>
              <a:xfrm>
                <a:off x="1720" y="1207"/>
                <a:ext cx="1457" cy="1171"/>
              </a:xfrm>
              <a:custGeom>
                <a:rect l="l" t="t" r="r" b="b"/>
                <a:pathLst>
                  <a:path w="973" h="805">
                    <a:moveTo>
                      <a:pt x="402" y="804"/>
                    </a:moveTo>
                    <a:lnTo>
                      <a:pt x="424" y="765"/>
                    </a:lnTo>
                    <a:lnTo>
                      <a:pt x="450" y="730"/>
                    </a:lnTo>
                    <a:lnTo>
                      <a:pt x="479" y="698"/>
                    </a:lnTo>
                    <a:lnTo>
                      <a:pt x="512" y="668"/>
                    </a:lnTo>
                    <a:lnTo>
                      <a:pt x="548" y="642"/>
                    </a:lnTo>
                    <a:lnTo>
                      <a:pt x="583" y="621"/>
                    </a:lnTo>
                    <a:lnTo>
                      <a:pt x="620" y="603"/>
                    </a:lnTo>
                    <a:lnTo>
                      <a:pt x="660" y="589"/>
                    </a:lnTo>
                    <a:lnTo>
                      <a:pt x="699" y="579"/>
                    </a:lnTo>
                    <a:lnTo>
                      <a:pt x="740" y="572"/>
                    </a:lnTo>
                    <a:lnTo>
                      <a:pt x="752" y="722"/>
                    </a:lnTo>
                    <a:lnTo>
                      <a:pt x="972" y="356"/>
                    </a:lnTo>
                    <a:lnTo>
                      <a:pt x="712" y="0"/>
                    </a:lnTo>
                    <a:lnTo>
                      <a:pt x="713" y="134"/>
                    </a:lnTo>
                    <a:lnTo>
                      <a:pt x="651" y="142"/>
                    </a:lnTo>
                    <a:lnTo>
                      <a:pt x="590" y="154"/>
                    </a:lnTo>
                    <a:lnTo>
                      <a:pt x="530" y="170"/>
                    </a:lnTo>
                    <a:lnTo>
                      <a:pt x="471" y="191"/>
                    </a:lnTo>
                    <a:lnTo>
                      <a:pt x="414" y="216"/>
                    </a:lnTo>
                    <a:lnTo>
                      <a:pt x="359" y="245"/>
                    </a:lnTo>
                    <a:lnTo>
                      <a:pt x="305" y="278"/>
                    </a:lnTo>
                    <a:lnTo>
                      <a:pt x="257" y="312"/>
                    </a:lnTo>
                    <a:lnTo>
                      <a:pt x="212" y="349"/>
                    </a:lnTo>
                    <a:lnTo>
                      <a:pt x="170" y="390"/>
                    </a:lnTo>
                    <a:lnTo>
                      <a:pt x="129" y="432"/>
                    </a:lnTo>
                    <a:lnTo>
                      <a:pt x="92" y="478"/>
                    </a:lnTo>
                    <a:lnTo>
                      <a:pt x="58" y="526"/>
                    </a:lnTo>
                    <a:lnTo>
                      <a:pt x="27" y="576"/>
                    </a:lnTo>
                    <a:lnTo>
                      <a:pt x="0" y="628"/>
                    </a:lnTo>
                    <a:lnTo>
                      <a:pt x="264" y="607"/>
                    </a:lnTo>
                    <a:lnTo>
                      <a:pt x="402" y="804"/>
                    </a:lnTo>
                  </a:path>
                </a:pathLst>
              </a:custGeom>
              <a:solidFill>
                <a:srgbClr val="FFCC00">
                  <a:alpha val="100000"/>
                </a:srgbClr>
              </a:solidFill>
              <a:ln w="12700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5320" name="任意多边形 525319"/>
              <p:cNvSpPr/>
              <p:nvPr/>
            </p:nvSpPr>
            <p:spPr>
              <a:xfrm>
                <a:off x="3016" y="1402"/>
                <a:ext cx="1319" cy="1191"/>
              </a:xfrm>
              <a:custGeom>
                <a:rect l="l" t="t" r="r" b="b"/>
                <a:pathLst>
                  <a:path w="881" h="819">
                    <a:moveTo>
                      <a:pt x="583" y="818"/>
                    </a:moveTo>
                    <a:lnTo>
                      <a:pt x="685" y="715"/>
                    </a:lnTo>
                    <a:lnTo>
                      <a:pt x="784" y="609"/>
                    </a:lnTo>
                    <a:lnTo>
                      <a:pt x="880" y="502"/>
                    </a:lnTo>
                    <a:lnTo>
                      <a:pt x="734" y="542"/>
                    </a:lnTo>
                    <a:lnTo>
                      <a:pt x="709" y="487"/>
                    </a:lnTo>
                    <a:lnTo>
                      <a:pt x="681" y="433"/>
                    </a:lnTo>
                    <a:lnTo>
                      <a:pt x="650" y="383"/>
                    </a:lnTo>
                    <a:lnTo>
                      <a:pt x="615" y="334"/>
                    </a:lnTo>
                    <a:lnTo>
                      <a:pt x="576" y="288"/>
                    </a:lnTo>
                    <a:lnTo>
                      <a:pt x="534" y="245"/>
                    </a:lnTo>
                    <a:lnTo>
                      <a:pt x="490" y="204"/>
                    </a:lnTo>
                    <a:lnTo>
                      <a:pt x="443" y="168"/>
                    </a:lnTo>
                    <a:lnTo>
                      <a:pt x="393" y="133"/>
                    </a:lnTo>
                    <a:lnTo>
                      <a:pt x="342" y="103"/>
                    </a:lnTo>
                    <a:lnTo>
                      <a:pt x="288" y="76"/>
                    </a:lnTo>
                    <a:lnTo>
                      <a:pt x="233" y="54"/>
                    </a:lnTo>
                    <a:lnTo>
                      <a:pt x="176" y="34"/>
                    </a:lnTo>
                    <a:lnTo>
                      <a:pt x="118" y="19"/>
                    </a:lnTo>
                    <a:lnTo>
                      <a:pt x="60" y="8"/>
                    </a:lnTo>
                    <a:lnTo>
                      <a:pt x="0" y="0"/>
                    </a:lnTo>
                    <a:lnTo>
                      <a:pt x="147" y="218"/>
                    </a:lnTo>
                    <a:lnTo>
                      <a:pt x="27" y="444"/>
                    </a:lnTo>
                    <a:lnTo>
                      <a:pt x="70" y="456"/>
                    </a:lnTo>
                    <a:lnTo>
                      <a:pt x="111" y="474"/>
                    </a:lnTo>
                    <a:lnTo>
                      <a:pt x="149" y="496"/>
                    </a:lnTo>
                    <a:lnTo>
                      <a:pt x="187" y="522"/>
                    </a:lnTo>
                    <a:lnTo>
                      <a:pt x="220" y="551"/>
                    </a:lnTo>
                    <a:lnTo>
                      <a:pt x="252" y="584"/>
                    </a:lnTo>
                    <a:lnTo>
                      <a:pt x="279" y="618"/>
                    </a:lnTo>
                    <a:lnTo>
                      <a:pt x="302" y="657"/>
                    </a:lnTo>
                    <a:lnTo>
                      <a:pt x="146" y="699"/>
                    </a:lnTo>
                    <a:lnTo>
                      <a:pt x="583" y="818"/>
                    </a:lnTo>
                  </a:path>
                </a:pathLst>
              </a:custGeom>
              <a:solidFill>
                <a:srgbClr val="FFCC00">
                  <a:alpha val="100000"/>
                </a:srgbClr>
              </a:solidFill>
              <a:ln w="12700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5321" name="任意多边形 525320"/>
              <p:cNvSpPr/>
              <p:nvPr/>
            </p:nvSpPr>
            <p:spPr>
              <a:xfrm>
                <a:off x="3216" y="2378"/>
                <a:ext cx="998" cy="1502"/>
              </a:xfrm>
              <a:custGeom>
                <a:rect l="l" t="t" r="r" b="b"/>
                <a:pathLst>
                  <a:path w="666" h="1033">
                    <a:moveTo>
                      <a:pt x="217" y="121"/>
                    </a:moveTo>
                    <a:lnTo>
                      <a:pt x="223" y="164"/>
                    </a:lnTo>
                    <a:lnTo>
                      <a:pt x="224" y="209"/>
                    </a:lnTo>
                    <a:lnTo>
                      <a:pt x="222" y="253"/>
                    </a:lnTo>
                    <a:lnTo>
                      <a:pt x="214" y="296"/>
                    </a:lnTo>
                    <a:lnTo>
                      <a:pt x="202" y="339"/>
                    </a:lnTo>
                    <a:lnTo>
                      <a:pt x="187" y="380"/>
                    </a:lnTo>
                    <a:lnTo>
                      <a:pt x="166" y="420"/>
                    </a:lnTo>
                    <a:lnTo>
                      <a:pt x="142" y="457"/>
                    </a:lnTo>
                    <a:lnTo>
                      <a:pt x="114" y="492"/>
                    </a:lnTo>
                    <a:lnTo>
                      <a:pt x="84" y="524"/>
                    </a:lnTo>
                    <a:lnTo>
                      <a:pt x="0" y="371"/>
                    </a:lnTo>
                    <a:lnTo>
                      <a:pt x="0" y="819"/>
                    </a:lnTo>
                    <a:lnTo>
                      <a:pt x="378" y="1032"/>
                    </a:lnTo>
                    <a:lnTo>
                      <a:pt x="306" y="909"/>
                    </a:lnTo>
                    <a:lnTo>
                      <a:pt x="354" y="871"/>
                    </a:lnTo>
                    <a:lnTo>
                      <a:pt x="398" y="831"/>
                    </a:lnTo>
                    <a:lnTo>
                      <a:pt x="440" y="787"/>
                    </a:lnTo>
                    <a:lnTo>
                      <a:pt x="480" y="741"/>
                    </a:lnTo>
                    <a:lnTo>
                      <a:pt x="515" y="692"/>
                    </a:lnTo>
                    <a:lnTo>
                      <a:pt x="547" y="641"/>
                    </a:lnTo>
                    <a:lnTo>
                      <a:pt x="575" y="588"/>
                    </a:lnTo>
                    <a:lnTo>
                      <a:pt x="600" y="533"/>
                    </a:lnTo>
                    <a:lnTo>
                      <a:pt x="621" y="476"/>
                    </a:lnTo>
                    <a:lnTo>
                      <a:pt x="638" y="419"/>
                    </a:lnTo>
                    <a:lnTo>
                      <a:pt x="651" y="359"/>
                    </a:lnTo>
                    <a:lnTo>
                      <a:pt x="659" y="300"/>
                    </a:lnTo>
                    <a:lnTo>
                      <a:pt x="664" y="239"/>
                    </a:lnTo>
                    <a:lnTo>
                      <a:pt x="665" y="180"/>
                    </a:lnTo>
                    <a:lnTo>
                      <a:pt x="662" y="119"/>
                    </a:lnTo>
                    <a:lnTo>
                      <a:pt x="654" y="59"/>
                    </a:lnTo>
                    <a:lnTo>
                      <a:pt x="642" y="0"/>
                    </a:lnTo>
                    <a:lnTo>
                      <a:pt x="454" y="190"/>
                    </a:lnTo>
                    <a:lnTo>
                      <a:pt x="217" y="121"/>
                    </a:lnTo>
                  </a:path>
                </a:pathLst>
              </a:custGeom>
              <a:solidFill>
                <a:srgbClr val="FF9900">
                  <a:alpha val="100000"/>
                </a:srgbClr>
              </a:solidFill>
              <a:ln w="12700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5322" name="任意多边形 525321"/>
              <p:cNvSpPr/>
              <p:nvPr/>
            </p:nvSpPr>
            <p:spPr>
              <a:xfrm>
                <a:off x="1971" y="3022"/>
                <a:ext cx="1542" cy="926"/>
              </a:xfrm>
              <a:custGeom>
                <a:rect l="l" t="t" r="r" b="b"/>
                <a:pathLst>
                  <a:path w="1030" h="637">
                    <a:moveTo>
                      <a:pt x="792" y="161"/>
                    </a:moveTo>
                    <a:lnTo>
                      <a:pt x="753" y="175"/>
                    </a:lnTo>
                    <a:lnTo>
                      <a:pt x="712" y="187"/>
                    </a:lnTo>
                    <a:lnTo>
                      <a:pt x="670" y="193"/>
                    </a:lnTo>
                    <a:lnTo>
                      <a:pt x="628" y="196"/>
                    </a:lnTo>
                    <a:lnTo>
                      <a:pt x="586" y="194"/>
                    </a:lnTo>
                    <a:lnTo>
                      <a:pt x="544" y="188"/>
                    </a:lnTo>
                    <a:lnTo>
                      <a:pt x="502" y="179"/>
                    </a:lnTo>
                    <a:lnTo>
                      <a:pt x="462" y="166"/>
                    </a:lnTo>
                    <a:lnTo>
                      <a:pt x="424" y="148"/>
                    </a:lnTo>
                    <a:lnTo>
                      <a:pt x="388" y="127"/>
                    </a:lnTo>
                    <a:lnTo>
                      <a:pt x="493" y="0"/>
                    </a:lnTo>
                    <a:lnTo>
                      <a:pt x="73" y="152"/>
                    </a:lnTo>
                    <a:lnTo>
                      <a:pt x="31" y="403"/>
                    </a:lnTo>
                    <a:lnTo>
                      <a:pt x="33" y="405"/>
                    </a:lnTo>
                    <a:lnTo>
                      <a:pt x="0" y="588"/>
                    </a:lnTo>
                    <a:lnTo>
                      <a:pt x="104" y="463"/>
                    </a:lnTo>
                    <a:lnTo>
                      <a:pt x="155" y="498"/>
                    </a:lnTo>
                    <a:lnTo>
                      <a:pt x="208" y="530"/>
                    </a:lnTo>
                    <a:lnTo>
                      <a:pt x="262" y="557"/>
                    </a:lnTo>
                    <a:lnTo>
                      <a:pt x="319" y="580"/>
                    </a:lnTo>
                    <a:lnTo>
                      <a:pt x="377" y="600"/>
                    </a:lnTo>
                    <a:lnTo>
                      <a:pt x="435" y="615"/>
                    </a:lnTo>
                    <a:lnTo>
                      <a:pt x="496" y="627"/>
                    </a:lnTo>
                    <a:lnTo>
                      <a:pt x="557" y="634"/>
                    </a:lnTo>
                    <a:lnTo>
                      <a:pt x="618" y="636"/>
                    </a:lnTo>
                    <a:lnTo>
                      <a:pt x="679" y="634"/>
                    </a:lnTo>
                    <a:lnTo>
                      <a:pt x="740" y="628"/>
                    </a:lnTo>
                    <a:lnTo>
                      <a:pt x="801" y="617"/>
                    </a:lnTo>
                    <a:lnTo>
                      <a:pt x="859" y="603"/>
                    </a:lnTo>
                    <a:lnTo>
                      <a:pt x="917" y="585"/>
                    </a:lnTo>
                    <a:lnTo>
                      <a:pt x="974" y="561"/>
                    </a:lnTo>
                    <a:lnTo>
                      <a:pt x="1029" y="534"/>
                    </a:lnTo>
                    <a:lnTo>
                      <a:pt x="795" y="398"/>
                    </a:lnTo>
                    <a:lnTo>
                      <a:pt x="792" y="161"/>
                    </a:lnTo>
                  </a:path>
                </a:pathLst>
              </a:custGeom>
              <a:solidFill>
                <a:srgbClr val="FF9900">
                  <a:alpha val="100000"/>
                </a:srgbClr>
              </a:solidFill>
              <a:ln w="12700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5323" name="任意多边形 525322"/>
              <p:cNvSpPr/>
              <p:nvPr/>
            </p:nvSpPr>
            <p:spPr>
              <a:xfrm>
                <a:off x="1424" y="2142"/>
                <a:ext cx="1044" cy="1412"/>
              </a:xfrm>
              <a:custGeom>
                <a:rect l="l" t="t" r="r" b="b"/>
                <a:pathLst>
                  <a:path w="697" h="971">
                    <a:moveTo>
                      <a:pt x="648" y="639"/>
                    </a:moveTo>
                    <a:lnTo>
                      <a:pt x="621" y="603"/>
                    </a:lnTo>
                    <a:lnTo>
                      <a:pt x="599" y="563"/>
                    </a:lnTo>
                    <a:lnTo>
                      <a:pt x="580" y="522"/>
                    </a:lnTo>
                    <a:lnTo>
                      <a:pt x="566" y="480"/>
                    </a:lnTo>
                    <a:lnTo>
                      <a:pt x="556" y="436"/>
                    </a:lnTo>
                    <a:lnTo>
                      <a:pt x="551" y="392"/>
                    </a:lnTo>
                    <a:lnTo>
                      <a:pt x="550" y="347"/>
                    </a:lnTo>
                    <a:lnTo>
                      <a:pt x="554" y="302"/>
                    </a:lnTo>
                    <a:lnTo>
                      <a:pt x="696" y="368"/>
                    </a:lnTo>
                    <a:lnTo>
                      <a:pt x="445" y="0"/>
                    </a:lnTo>
                    <a:lnTo>
                      <a:pt x="0" y="44"/>
                    </a:lnTo>
                    <a:lnTo>
                      <a:pt x="148" y="113"/>
                    </a:lnTo>
                    <a:lnTo>
                      <a:pt x="133" y="173"/>
                    </a:lnTo>
                    <a:lnTo>
                      <a:pt x="121" y="233"/>
                    </a:lnTo>
                    <a:lnTo>
                      <a:pt x="116" y="295"/>
                    </a:lnTo>
                    <a:lnTo>
                      <a:pt x="112" y="357"/>
                    </a:lnTo>
                    <a:lnTo>
                      <a:pt x="114" y="418"/>
                    </a:lnTo>
                    <a:lnTo>
                      <a:pt x="120" y="479"/>
                    </a:lnTo>
                    <a:lnTo>
                      <a:pt x="131" y="540"/>
                    </a:lnTo>
                    <a:lnTo>
                      <a:pt x="145" y="599"/>
                    </a:lnTo>
                    <a:lnTo>
                      <a:pt x="163" y="659"/>
                    </a:lnTo>
                    <a:lnTo>
                      <a:pt x="187" y="716"/>
                    </a:lnTo>
                    <a:lnTo>
                      <a:pt x="214" y="771"/>
                    </a:lnTo>
                    <a:lnTo>
                      <a:pt x="244" y="825"/>
                    </a:lnTo>
                    <a:lnTo>
                      <a:pt x="278" y="876"/>
                    </a:lnTo>
                    <a:lnTo>
                      <a:pt x="316" y="925"/>
                    </a:lnTo>
                    <a:lnTo>
                      <a:pt x="357" y="970"/>
                    </a:lnTo>
                    <a:lnTo>
                      <a:pt x="399" y="730"/>
                    </a:lnTo>
                    <a:lnTo>
                      <a:pt x="648" y="639"/>
                    </a:lnTo>
                  </a:path>
                </a:pathLst>
              </a:custGeom>
              <a:solidFill>
                <a:srgbClr val="FF6600">
                  <a:alpha val="100000"/>
                </a:srgbClr>
              </a:solidFill>
              <a:ln w="12700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525324" name="矩形 525323"/>
            <p:cNvSpPr/>
            <p:nvPr/>
          </p:nvSpPr>
          <p:spPr>
            <a:xfrm>
              <a:off x="3453" y="3162"/>
              <a:ext cx="458" cy="27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0" tIns="0" rIns="0" bIns="0" anchor="ctr" anchorCtr="1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defTabSz="787400"/>
              <a:r>
                <a:rPr lang="zh-CN" altLang="en-US" sz="1600" b="1">
                  <a:solidFill>
                    <a:srgbClr val="FFFF99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rPr>
                <a:t>组织</a:t>
              </a:r>
              <a:endParaRPr lang="zh-CN" altLang="en-US" sz="1600" b="1">
                <a:solidFill>
                  <a:srgbClr val="FFFF99"/>
                </a:solidFill>
                <a:effectLst>
                  <a:outerShdw blurRad="38100" dist="38100" dir="2700000">
                    <a:srgbClr val="C0C0C0"/>
                  </a:outerShdw>
                </a:effectLst>
              </a:endParaRPr>
            </a:p>
            <a:p>
              <a:pPr marL="0" lvl="0" indent="0" defTabSz="787400"/>
              <a:r>
                <a:rPr lang="zh-CN" altLang="en-US" sz="1600" b="1">
                  <a:solidFill>
                    <a:srgbClr val="FFFF99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rPr>
                <a:t>协同化</a:t>
              </a:r>
              <a:endParaRPr lang="zh-CN" altLang="en-US" sz="1600" b="1">
                <a:solidFill>
                  <a:srgbClr val="FFFF99"/>
                </a:solidFill>
                <a:effectLst>
                  <a:outerShdw blurRad="38100" dist="38100" dir="2700000">
                    <a:srgbClr val="C0C0C0"/>
                  </a:outerShdw>
                </a:effectLst>
              </a:endParaRPr>
            </a:p>
          </p:txBody>
        </p:sp>
        <p:sp>
          <p:nvSpPr>
            <p:cNvPr id="525325" name="矩形 525324"/>
            <p:cNvSpPr/>
            <p:nvPr/>
          </p:nvSpPr>
          <p:spPr>
            <a:xfrm>
              <a:off x="3736" y="2550"/>
              <a:ext cx="609" cy="27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0" tIns="0" rIns="0" bIns="0" anchor="ctr" anchorCtr="1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defTabSz="787400"/>
              <a:r>
                <a:rPr lang="zh-CN" altLang="en-US" sz="1600" b="1">
                  <a:solidFill>
                    <a:srgbClr val="FFFF99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rPr>
                <a:t>管理</a:t>
              </a:r>
              <a:endParaRPr lang="zh-CN" altLang="en-US" sz="1600" b="1">
                <a:solidFill>
                  <a:srgbClr val="FFFF99"/>
                </a:solidFill>
                <a:effectLst>
                  <a:outerShdw blurRad="38100" dist="38100" dir="2700000">
                    <a:srgbClr val="C0C0C0"/>
                  </a:outerShdw>
                </a:effectLst>
              </a:endParaRPr>
            </a:p>
            <a:p>
              <a:pPr marL="0" lvl="0" indent="0" defTabSz="787400"/>
              <a:r>
                <a:rPr lang="zh-CN" altLang="en-US" sz="1600" b="1">
                  <a:solidFill>
                    <a:srgbClr val="FFFF99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rPr>
                <a:t>专业化</a:t>
              </a:r>
              <a:endParaRPr lang="zh-CN" altLang="en-US" sz="1600" b="1">
                <a:solidFill>
                  <a:srgbClr val="FFFF99"/>
                </a:solidFill>
                <a:effectLst>
                  <a:outerShdw blurRad="38100" dist="38100" dir="2700000">
                    <a:srgbClr val="C0C0C0"/>
                  </a:outerShdw>
                </a:effectLst>
              </a:endParaRPr>
            </a:p>
          </p:txBody>
        </p:sp>
        <p:sp>
          <p:nvSpPr>
            <p:cNvPr id="525326" name="矩形 525325"/>
            <p:cNvSpPr/>
            <p:nvPr/>
          </p:nvSpPr>
          <p:spPr>
            <a:xfrm>
              <a:off x="4403" y="2665"/>
              <a:ext cx="534" cy="27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0" tIns="0" rIns="0" bIns="0" anchor="ctr" anchorCtr="1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defTabSz="787400"/>
              <a:r>
                <a:rPr lang="zh-CN" altLang="en-US" sz="1600" b="1">
                  <a:solidFill>
                    <a:srgbClr val="FFFF99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rPr>
                <a:t>经营</a:t>
              </a:r>
              <a:endParaRPr lang="zh-CN" altLang="en-US" sz="1600" b="1">
                <a:solidFill>
                  <a:srgbClr val="FFFF99"/>
                </a:solidFill>
                <a:effectLst>
                  <a:outerShdw blurRad="38100" dist="38100" dir="2700000">
                    <a:srgbClr val="C0C0C0"/>
                  </a:outerShdw>
                </a:effectLst>
              </a:endParaRPr>
            </a:p>
            <a:p>
              <a:pPr marL="0" lvl="0" indent="0" defTabSz="787400"/>
              <a:r>
                <a:rPr lang="zh-CN" altLang="en-US" sz="1600" b="1">
                  <a:solidFill>
                    <a:srgbClr val="FFFF99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rPr>
                <a:t>规模化</a:t>
              </a:r>
              <a:endParaRPr lang="zh-CN" altLang="en-US" sz="1600" b="1">
                <a:solidFill>
                  <a:srgbClr val="FFFF99"/>
                </a:solidFill>
                <a:effectLst>
                  <a:outerShdw blurRad="38100" dist="38100" dir="2700000">
                    <a:srgbClr val="C0C0C0"/>
                  </a:outerShdw>
                </a:effectLst>
              </a:endParaRPr>
            </a:p>
          </p:txBody>
        </p:sp>
        <p:sp>
          <p:nvSpPr>
            <p:cNvPr id="525327" name="矩形 525326"/>
            <p:cNvSpPr/>
            <p:nvPr/>
          </p:nvSpPr>
          <p:spPr>
            <a:xfrm>
              <a:off x="4559" y="3374"/>
              <a:ext cx="457" cy="27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0" tIns="0" rIns="0" bIns="0" anchor="ctr" anchorCtr="1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defTabSz="787400"/>
              <a:r>
                <a:rPr lang="zh-CN" altLang="en-US" sz="1600" b="1">
                  <a:solidFill>
                    <a:srgbClr val="FFFF99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rPr>
                <a:t>治理</a:t>
              </a:r>
              <a:endParaRPr lang="zh-CN" altLang="en-US" sz="1600" b="1">
                <a:solidFill>
                  <a:srgbClr val="FFFF99"/>
                </a:solidFill>
                <a:effectLst>
                  <a:outerShdw blurRad="38100" dist="38100" dir="2700000">
                    <a:srgbClr val="C0C0C0"/>
                  </a:outerShdw>
                </a:effectLst>
              </a:endParaRPr>
            </a:p>
            <a:p>
              <a:pPr marL="0" lvl="0" indent="0" defTabSz="787400"/>
              <a:r>
                <a:rPr lang="zh-CN" altLang="en-US" sz="1600" b="1">
                  <a:solidFill>
                    <a:srgbClr val="FFFF99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rPr>
                <a:t>有效化</a:t>
              </a:r>
              <a:endParaRPr lang="zh-CN" altLang="en-US" sz="1600" b="1">
                <a:solidFill>
                  <a:srgbClr val="FFFF99"/>
                </a:solidFill>
                <a:effectLst>
                  <a:outerShdw blurRad="38100" dist="38100" dir="2700000">
                    <a:srgbClr val="C0C0C0"/>
                  </a:outerShdw>
                </a:effectLst>
              </a:endParaRPr>
            </a:p>
          </p:txBody>
        </p:sp>
        <p:sp>
          <p:nvSpPr>
            <p:cNvPr id="525328" name="矩形 525327"/>
            <p:cNvSpPr/>
            <p:nvPr/>
          </p:nvSpPr>
          <p:spPr>
            <a:xfrm>
              <a:off x="3944" y="3642"/>
              <a:ext cx="433" cy="278"/>
            </a:xfrm>
            <a:prstGeom prst="rect">
              <a:avLst/>
            </a:prstGeom>
            <a:noFill/>
            <a:ln w="9525">
              <a:noFill/>
            </a:ln>
          </p:spPr>
          <p:txBody>
            <a:bodyPr lIns="0" tIns="0" rIns="0" bIns="0" anchor="ctr" anchorCtr="1">
              <a:spAutoFit/>
            </a:bodyPr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32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8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20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defTabSz="787400"/>
              <a:r>
                <a:rPr lang="zh-CN" altLang="en-US" sz="1600" b="1">
                  <a:solidFill>
                    <a:srgbClr val="FFFF99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rPr>
                <a:t>组合</a:t>
              </a:r>
              <a:endParaRPr lang="zh-CN" altLang="en-US" sz="1600" b="1">
                <a:solidFill>
                  <a:srgbClr val="FFFF99"/>
                </a:solidFill>
                <a:effectLst>
                  <a:outerShdw blurRad="38100" dist="38100" dir="2700000">
                    <a:srgbClr val="C0C0C0"/>
                  </a:outerShdw>
                </a:effectLst>
              </a:endParaRPr>
            </a:p>
            <a:p>
              <a:pPr marL="0" lvl="0" indent="0" defTabSz="787400"/>
              <a:r>
                <a:rPr lang="zh-CN" altLang="en-US" sz="1600" b="1">
                  <a:solidFill>
                    <a:srgbClr val="FFFF99"/>
                  </a:solidFill>
                  <a:effectLst>
                    <a:outerShdw blurRad="38100" dist="38100" dir="2700000">
                      <a:srgbClr val="C0C0C0"/>
                    </a:outerShdw>
                  </a:effectLst>
                </a:rPr>
                <a:t>动态化</a:t>
              </a:r>
              <a:endParaRPr lang="zh-CN" altLang="en-US" sz="1600" b="1">
                <a:solidFill>
                  <a:srgbClr val="FFFF99"/>
                </a:solidFill>
                <a:effectLst>
                  <a:outerShdw blurRad="38100" dist="38100" dir="2700000">
                    <a:srgbClr val="C0C0C0"/>
                  </a:outerShdw>
                </a:effectLst>
              </a:endParaRPr>
            </a:p>
          </p:txBody>
        </p:sp>
      </p:grpSp>
      <p:sp>
        <p:nvSpPr>
          <p:cNvPr id="525329" name="文本框 525328"/>
          <p:cNvSpPr txBox="1"/>
          <p:nvPr/>
        </p:nvSpPr>
        <p:spPr>
          <a:xfrm>
            <a:off x="2987675" y="5445125"/>
            <a:ext cx="3959225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1800" b="1">
                <a:latin typeface="Arial" pitchFamily="34" charset="0"/>
              </a:rPr>
              <a:t>图：华润集团运行框架与发展模型</a:t>
            </a:r>
            <a:endParaRPr lang="zh-CN" altLang="en-US" sz="1800" b="1">
              <a:latin typeface="Arial" pitchFamily="34" charset="0"/>
            </a:endParaRPr>
          </a:p>
        </p:txBody>
      </p:sp>
      <p:sp>
        <p:nvSpPr>
          <p:cNvPr id="525330" name="矩形标注 525329"/>
          <p:cNvSpPr/>
          <p:nvPr/>
        </p:nvSpPr>
        <p:spPr>
          <a:xfrm>
            <a:off x="2627313" y="1484313"/>
            <a:ext cx="1223962" cy="431800"/>
          </a:xfrm>
          <a:prstGeom prst="wedgeRectCallout">
            <a:avLst>
              <a:gd name="adj1" fmla="val 38847"/>
              <a:gd name="adj2" fmla="val 125366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Arial" pitchFamily="34" charset="0"/>
              </a:rPr>
              <a:t>战略定位</a:t>
            </a:r>
            <a:endParaRPr lang="zh-CN" altLang="en-US" sz="1800">
              <a:latin typeface="Arial" pitchFamily="34" charset="0"/>
            </a:endParaRPr>
          </a:p>
        </p:txBody>
      </p:sp>
      <p:sp>
        <p:nvSpPr>
          <p:cNvPr id="525331" name="矩形标注 525330"/>
          <p:cNvSpPr/>
          <p:nvPr/>
        </p:nvSpPr>
        <p:spPr>
          <a:xfrm>
            <a:off x="6083300" y="1700213"/>
            <a:ext cx="1152525" cy="360362"/>
          </a:xfrm>
          <a:prstGeom prst="wedgeRectCallout">
            <a:avLst>
              <a:gd name="adj1" fmla="val -34435"/>
              <a:gd name="adj2" fmla="val 132380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Arial" pitchFamily="34" charset="0"/>
              </a:rPr>
              <a:t>市场地位</a:t>
            </a:r>
            <a:endParaRPr lang="zh-CN" altLang="en-US" sz="1800">
              <a:latin typeface="Arial" pitchFamily="34" charset="0"/>
            </a:endParaRPr>
          </a:p>
        </p:txBody>
      </p:sp>
      <p:sp>
        <p:nvSpPr>
          <p:cNvPr id="525332" name="矩形标注 525331"/>
          <p:cNvSpPr/>
          <p:nvPr/>
        </p:nvSpPr>
        <p:spPr>
          <a:xfrm>
            <a:off x="6732588" y="3860800"/>
            <a:ext cx="1150937" cy="465138"/>
          </a:xfrm>
          <a:prstGeom prst="wedgeRectCallout">
            <a:avLst>
              <a:gd name="adj1" fmla="val -78278"/>
              <a:gd name="adj2" fmla="val 36347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Arial" pitchFamily="34" charset="0"/>
              </a:rPr>
              <a:t>管理体制</a:t>
            </a:r>
            <a:endParaRPr lang="zh-CN" altLang="en-US" sz="1800">
              <a:latin typeface="Arial" pitchFamily="34" charset="0"/>
            </a:endParaRPr>
          </a:p>
        </p:txBody>
      </p:sp>
      <p:sp>
        <p:nvSpPr>
          <p:cNvPr id="525333" name="矩形标注 525332"/>
          <p:cNvSpPr/>
          <p:nvPr/>
        </p:nvSpPr>
        <p:spPr>
          <a:xfrm>
            <a:off x="2124075" y="4724400"/>
            <a:ext cx="1274763" cy="431800"/>
          </a:xfrm>
          <a:prstGeom prst="wedgeRectCallout">
            <a:avLst>
              <a:gd name="adj1" fmla="val 68931"/>
              <a:gd name="adj2" fmla="val 8088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Arial" pitchFamily="34" charset="0"/>
              </a:rPr>
              <a:t>资源配置</a:t>
            </a:r>
            <a:endParaRPr lang="zh-CN" altLang="en-US" sz="1800">
              <a:latin typeface="Arial" pitchFamily="34" charset="0"/>
            </a:endParaRPr>
          </a:p>
        </p:txBody>
      </p:sp>
      <p:sp>
        <p:nvSpPr>
          <p:cNvPr id="525334" name="矩形标注 525333"/>
          <p:cNvSpPr/>
          <p:nvPr/>
        </p:nvSpPr>
        <p:spPr>
          <a:xfrm>
            <a:off x="1619250" y="3284538"/>
            <a:ext cx="1203325" cy="431800"/>
          </a:xfrm>
          <a:prstGeom prst="wedgeRectCallout">
            <a:avLst>
              <a:gd name="adj1" fmla="val 79157"/>
              <a:gd name="adj2" fmla="val 34926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>
                <a:latin typeface="Arial" pitchFamily="34" charset="0"/>
              </a:rPr>
              <a:t>整体优势</a:t>
            </a:r>
            <a:endParaRPr lang="zh-CN" altLang="en-US" sz="180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25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25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25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25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253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253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253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253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5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5253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5253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5332" grpId="0"/>
      <p:bldP spid="525333" grpId="0"/>
      <p:bldP spid="5253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7362" name="直接连接符 527361"/>
          <p:cNvSpPr/>
          <p:nvPr/>
        </p:nvSpPr>
        <p:spPr>
          <a:xfrm>
            <a:off x="3851275" y="836613"/>
            <a:ext cx="4454525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27363" name="文本框 527362"/>
          <p:cNvSpPr txBox="1"/>
          <p:nvPr/>
        </p:nvSpPr>
        <p:spPr>
          <a:xfrm>
            <a:off x="381000" y="476250"/>
            <a:ext cx="3614738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华润发展模型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527364" name="对象 527363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3" imgW="769620" imgH="457200" progId="MSPhotoEd.3">
                  <p:embed/>
                </p:oleObj>
              </mc:Choice>
              <mc:Fallback>
                <p:oleObj r:id="rId3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7365" name="燕尾形 527364"/>
          <p:cNvSpPr/>
          <p:nvPr/>
        </p:nvSpPr>
        <p:spPr>
          <a:xfrm>
            <a:off x="1620838" y="2636838"/>
            <a:ext cx="1752600" cy="1081087"/>
          </a:xfrm>
          <a:prstGeom prst="chevron">
            <a:avLst>
              <a:gd name="adj" fmla="val 28174"/>
            </a:avLst>
          </a:prstGeom>
          <a:solidFill>
            <a:srgbClr val="FFCC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sz="1800">
              <a:latin typeface="Arial" pitchFamily="34" charset="0"/>
            </a:endParaRPr>
          </a:p>
        </p:txBody>
      </p:sp>
      <p:sp>
        <p:nvSpPr>
          <p:cNvPr id="527366" name="燕尾形 527365"/>
          <p:cNvSpPr/>
          <p:nvPr/>
        </p:nvSpPr>
        <p:spPr>
          <a:xfrm>
            <a:off x="3060700" y="2636838"/>
            <a:ext cx="1752600" cy="1081087"/>
          </a:xfrm>
          <a:prstGeom prst="chevron">
            <a:avLst>
              <a:gd name="adj" fmla="val 28174"/>
            </a:avLst>
          </a:prstGeom>
          <a:solidFill>
            <a:srgbClr val="FFCC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7367" name="燕尾形 527366"/>
          <p:cNvSpPr/>
          <p:nvPr/>
        </p:nvSpPr>
        <p:spPr>
          <a:xfrm>
            <a:off x="4500563" y="2636838"/>
            <a:ext cx="1752600" cy="1081087"/>
          </a:xfrm>
          <a:prstGeom prst="chevron">
            <a:avLst>
              <a:gd name="adj" fmla="val 28174"/>
            </a:avLst>
          </a:prstGeom>
          <a:solidFill>
            <a:srgbClr val="FF99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7368" name="燕尾形 527367"/>
          <p:cNvSpPr/>
          <p:nvPr/>
        </p:nvSpPr>
        <p:spPr>
          <a:xfrm>
            <a:off x="5940425" y="2636838"/>
            <a:ext cx="1752600" cy="1081087"/>
          </a:xfrm>
          <a:prstGeom prst="chevron">
            <a:avLst>
              <a:gd name="adj" fmla="val 28174"/>
            </a:avLst>
          </a:prstGeom>
          <a:solidFill>
            <a:srgbClr val="FF66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7369" name="文本框 527368"/>
          <p:cNvSpPr txBox="1"/>
          <p:nvPr/>
        </p:nvSpPr>
        <p:spPr>
          <a:xfrm>
            <a:off x="1908175" y="2997200"/>
            <a:ext cx="1104900" cy="3667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latin typeface="Arial" pitchFamily="34" charset="0"/>
              </a:rPr>
              <a:t>战略构建</a:t>
            </a:r>
            <a:endParaRPr lang="zh-CN" altLang="en-US" sz="1800" b="1">
              <a:latin typeface="Arial" pitchFamily="34" charset="0"/>
            </a:endParaRPr>
          </a:p>
        </p:txBody>
      </p:sp>
      <p:sp>
        <p:nvSpPr>
          <p:cNvPr id="527370" name="文本框 527369"/>
          <p:cNvSpPr txBox="1"/>
          <p:nvPr/>
        </p:nvSpPr>
        <p:spPr>
          <a:xfrm>
            <a:off x="3348038" y="2997200"/>
            <a:ext cx="1104900" cy="3667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latin typeface="Arial" pitchFamily="34" charset="0"/>
              </a:rPr>
              <a:t>战略落实</a:t>
            </a:r>
            <a:endParaRPr lang="zh-CN" altLang="en-US" sz="1800" b="1">
              <a:latin typeface="Arial" pitchFamily="34" charset="0"/>
            </a:endParaRPr>
          </a:p>
        </p:txBody>
      </p:sp>
      <p:sp>
        <p:nvSpPr>
          <p:cNvPr id="527371" name="文本框 527370"/>
          <p:cNvSpPr txBox="1"/>
          <p:nvPr/>
        </p:nvSpPr>
        <p:spPr>
          <a:xfrm>
            <a:off x="4789488" y="2997200"/>
            <a:ext cx="1104900" cy="3667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latin typeface="Arial" pitchFamily="34" charset="0"/>
              </a:rPr>
              <a:t>战略监控</a:t>
            </a:r>
            <a:endParaRPr lang="zh-CN" altLang="en-US" sz="1800" b="1">
              <a:latin typeface="Arial" pitchFamily="34" charset="0"/>
            </a:endParaRPr>
          </a:p>
        </p:txBody>
      </p:sp>
      <p:sp>
        <p:nvSpPr>
          <p:cNvPr id="527372" name="文本框 527371"/>
          <p:cNvSpPr txBox="1"/>
          <p:nvPr/>
        </p:nvSpPr>
        <p:spPr>
          <a:xfrm>
            <a:off x="6229350" y="2997200"/>
            <a:ext cx="1104900" cy="3667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latin typeface="Arial" pitchFamily="34" charset="0"/>
              </a:rPr>
              <a:t>战略执行</a:t>
            </a:r>
            <a:endParaRPr lang="zh-CN" altLang="en-US" sz="1800" b="1">
              <a:latin typeface="Arial" pitchFamily="34" charset="0"/>
            </a:endParaRPr>
          </a:p>
        </p:txBody>
      </p:sp>
      <p:sp>
        <p:nvSpPr>
          <p:cNvPr id="527374" name="文本框 527373"/>
          <p:cNvSpPr txBox="1"/>
          <p:nvPr/>
        </p:nvSpPr>
        <p:spPr>
          <a:xfrm>
            <a:off x="3276600" y="2133600"/>
            <a:ext cx="2519363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1800" b="1" u="sng">
                <a:latin typeface="楷体_GB2312" pitchFamily="49" charset="-122"/>
                <a:ea typeface="楷体_GB2312" pitchFamily="49" charset="-122"/>
              </a:rPr>
              <a:t>战略管理导向</a:t>
            </a:r>
            <a:r>
              <a:rPr lang="en-US" altLang="zh-CN" sz="1800" b="1" u="sng">
                <a:latin typeface="楷体_GB2312" pitchFamily="49" charset="-122"/>
                <a:ea typeface="楷体_GB2312" pitchFamily="49" charset="-122"/>
              </a:rPr>
              <a:t>(6S</a:t>
            </a:r>
            <a:r>
              <a:rPr lang="zh-CN" altLang="en-US" sz="1800" b="1" u="sng">
                <a:latin typeface="楷体_GB2312" pitchFamily="49" charset="-122"/>
                <a:ea typeface="楷体_GB2312" pitchFamily="49" charset="-122"/>
              </a:rPr>
              <a:t>体系</a:t>
            </a:r>
            <a:r>
              <a:rPr lang="en-US" altLang="zh-CN" sz="1800" b="1" u="sng">
                <a:latin typeface="楷体_GB2312" pitchFamily="49" charset="-122"/>
                <a:ea typeface="楷体_GB2312" pitchFamily="49" charset="-122"/>
              </a:rPr>
              <a:t>)</a:t>
            </a:r>
            <a:endParaRPr lang="en-US" altLang="zh-CN" sz="1800" b="1" u="sng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27375" name="文本框 527374"/>
          <p:cNvSpPr txBox="1"/>
          <p:nvPr/>
        </p:nvSpPr>
        <p:spPr>
          <a:xfrm>
            <a:off x="827088" y="1401763"/>
            <a:ext cx="52578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）战略定位</a:t>
            </a:r>
            <a:r>
              <a:rPr lang="en-US" altLang="zh-CN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管理专业化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27376" name="爆炸形 1 527375"/>
          <p:cNvSpPr/>
          <p:nvPr/>
        </p:nvSpPr>
        <p:spPr>
          <a:xfrm>
            <a:off x="2195513" y="3860800"/>
            <a:ext cx="4608512" cy="1871663"/>
          </a:xfrm>
          <a:prstGeom prst="irregularSeal1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7378" name="文本框 527377"/>
          <p:cNvSpPr txBox="1"/>
          <p:nvPr/>
        </p:nvSpPr>
        <p:spPr>
          <a:xfrm>
            <a:off x="3203575" y="4365625"/>
            <a:ext cx="2447925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战略推动的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</a:endParaRPr>
          </a:p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专业化管理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9410" name="直接连接符 529409"/>
          <p:cNvSpPr/>
          <p:nvPr/>
        </p:nvSpPr>
        <p:spPr>
          <a:xfrm>
            <a:off x="3851275" y="836613"/>
            <a:ext cx="4454525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29411" name="文本框 529410"/>
          <p:cNvSpPr txBox="1"/>
          <p:nvPr/>
        </p:nvSpPr>
        <p:spPr>
          <a:xfrm>
            <a:off x="381000" y="476250"/>
            <a:ext cx="37592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华润发展模型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529412" name="对象 529411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3" imgW="769620" imgH="457200" progId="MSPhotoEd.3">
                  <p:embed/>
                </p:oleObj>
              </mc:Choice>
              <mc:Fallback>
                <p:oleObj r:id="rId3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29413" name="对象 529412"/>
          <p:cNvGraphicFramePr>
            <a:graphicFrameLocks noChangeAspect="1"/>
          </p:cNvGraphicFramePr>
          <p:nvPr/>
        </p:nvGraphicFramePr>
        <p:xfrm>
          <a:off x="1187450" y="1773238"/>
          <a:ext cx="6511925" cy="4054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5" imgW="6185535" imgH="3855085" progId="MSGraph.Chart.8">
                  <p:embed/>
                </p:oleObj>
              </mc:Choice>
              <mc:Fallback>
                <p:oleObj r:id="rId5" imgW="6185535" imgH="385508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187450" y="1773238"/>
                        <a:ext cx="6511925" cy="40544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9415" name="文本框 529414"/>
          <p:cNvSpPr txBox="1"/>
          <p:nvPr/>
        </p:nvSpPr>
        <p:spPr>
          <a:xfrm>
            <a:off x="2484438" y="2060575"/>
            <a:ext cx="295275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1800" b="1" u="sng">
                <a:latin typeface="Arial" pitchFamily="34" charset="0"/>
                <a:ea typeface="楷体_GB2312" pitchFamily="49" charset="-122"/>
              </a:rPr>
              <a:t>企业经营获利能力影响要素</a:t>
            </a:r>
            <a:endParaRPr lang="zh-CN" altLang="en-US" sz="1800" b="1" u="sng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29416" name="文本框 529415"/>
          <p:cNvSpPr txBox="1"/>
          <p:nvPr/>
        </p:nvSpPr>
        <p:spPr>
          <a:xfrm>
            <a:off x="827088" y="1401763"/>
            <a:ext cx="52578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）市场地位</a:t>
            </a:r>
            <a:r>
              <a:rPr lang="en-US" altLang="zh-CN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经营规模化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29417" name="爆炸形 1 529416"/>
          <p:cNvSpPr/>
          <p:nvPr/>
        </p:nvSpPr>
        <p:spPr>
          <a:xfrm>
            <a:off x="2771775" y="4797425"/>
            <a:ext cx="4608513" cy="1871663"/>
          </a:xfrm>
          <a:prstGeom prst="irregularSeal1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29418" name="文本框 529417"/>
          <p:cNvSpPr txBox="1"/>
          <p:nvPr/>
        </p:nvSpPr>
        <p:spPr>
          <a:xfrm>
            <a:off x="3851275" y="5300663"/>
            <a:ext cx="2376488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管理整合的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</a:endParaRPr>
          </a:p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规模化经营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1458" name="直接连接符 531457"/>
          <p:cNvSpPr/>
          <p:nvPr/>
        </p:nvSpPr>
        <p:spPr>
          <a:xfrm>
            <a:off x="3708400" y="836613"/>
            <a:ext cx="4597400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31459" name="文本框 531458"/>
          <p:cNvSpPr txBox="1"/>
          <p:nvPr/>
        </p:nvSpPr>
        <p:spPr>
          <a:xfrm>
            <a:off x="381000" y="476250"/>
            <a:ext cx="3830638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华润发展模型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531460" name="对象 531459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3" imgW="769620" imgH="457200" progId="MSPhotoEd.3">
                  <p:embed/>
                </p:oleObj>
              </mc:Choice>
              <mc:Fallback>
                <p:oleObj r:id="rId3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1461" name="等腰三角形 531460"/>
          <p:cNvSpPr/>
          <p:nvPr/>
        </p:nvSpPr>
        <p:spPr>
          <a:xfrm>
            <a:off x="684213" y="2205038"/>
            <a:ext cx="3384550" cy="2735262"/>
          </a:xfrm>
          <a:prstGeom prst="triangle">
            <a:avLst>
              <a:gd name="adj" fmla="val 50000"/>
            </a:avLst>
          </a:prstGeom>
          <a:solidFill>
            <a:srgbClr val="00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1462" name="等腰三角形 531461"/>
          <p:cNvSpPr/>
          <p:nvPr/>
        </p:nvSpPr>
        <p:spPr>
          <a:xfrm>
            <a:off x="1116013" y="2205038"/>
            <a:ext cx="2519362" cy="2016125"/>
          </a:xfrm>
          <a:prstGeom prst="triangle">
            <a:avLst>
              <a:gd name="adj" fmla="val 50000"/>
            </a:avLst>
          </a:prstGeom>
          <a:solidFill>
            <a:srgbClr val="FFFF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1463" name="等腰三角形 531462"/>
          <p:cNvSpPr/>
          <p:nvPr/>
        </p:nvSpPr>
        <p:spPr>
          <a:xfrm>
            <a:off x="1549400" y="2205038"/>
            <a:ext cx="1654175" cy="1296987"/>
          </a:xfrm>
          <a:prstGeom prst="triangle">
            <a:avLst>
              <a:gd name="adj" fmla="val 50000"/>
            </a:avLst>
          </a:prstGeom>
          <a:solidFill>
            <a:srgbClr val="FF00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1464" name="文本框 531463"/>
          <p:cNvSpPr txBox="1"/>
          <p:nvPr/>
        </p:nvSpPr>
        <p:spPr>
          <a:xfrm>
            <a:off x="1404938" y="4508500"/>
            <a:ext cx="194468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成本中心</a:t>
            </a:r>
            <a:endParaRPr lang="zh-CN" altLang="en-US" sz="24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1465" name="文本框 531464"/>
          <p:cNvSpPr txBox="1"/>
          <p:nvPr/>
        </p:nvSpPr>
        <p:spPr>
          <a:xfrm>
            <a:off x="1549400" y="3500438"/>
            <a:ext cx="194468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9900"/>
                </a:solidFill>
                <a:latin typeface="Arial" pitchFamily="34" charset="0"/>
                <a:ea typeface="楷体_GB2312" pitchFamily="49" charset="-122"/>
              </a:rPr>
              <a:t>利润中心</a:t>
            </a:r>
            <a:endParaRPr lang="zh-CN" altLang="en-US" sz="2400" b="1">
              <a:solidFill>
                <a:srgbClr val="0099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1466" name="文本框 531465"/>
          <p:cNvSpPr txBox="1"/>
          <p:nvPr/>
        </p:nvSpPr>
        <p:spPr>
          <a:xfrm>
            <a:off x="1404938" y="2997200"/>
            <a:ext cx="194468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投资中心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1467" name="直接连接符 531466"/>
          <p:cNvSpPr/>
          <p:nvPr/>
        </p:nvSpPr>
        <p:spPr>
          <a:xfrm flipH="1">
            <a:off x="1189038" y="4221163"/>
            <a:ext cx="431800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31468" name="直接连接符 531467"/>
          <p:cNvSpPr/>
          <p:nvPr/>
        </p:nvSpPr>
        <p:spPr>
          <a:xfrm flipH="1">
            <a:off x="1765300" y="4221163"/>
            <a:ext cx="360363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31469" name="直接连接符 531468"/>
          <p:cNvSpPr/>
          <p:nvPr/>
        </p:nvSpPr>
        <p:spPr>
          <a:xfrm>
            <a:off x="2628900" y="4221163"/>
            <a:ext cx="287338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31470" name="直接连接符 531469"/>
          <p:cNvSpPr/>
          <p:nvPr/>
        </p:nvSpPr>
        <p:spPr>
          <a:xfrm>
            <a:off x="3132138" y="4221163"/>
            <a:ext cx="360362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31471" name="直接连接符 531470"/>
          <p:cNvSpPr/>
          <p:nvPr/>
        </p:nvSpPr>
        <p:spPr>
          <a:xfrm flipH="1">
            <a:off x="1836738" y="3500438"/>
            <a:ext cx="287337" cy="72072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31472" name="直接连接符 531471"/>
          <p:cNvSpPr/>
          <p:nvPr/>
        </p:nvSpPr>
        <p:spPr>
          <a:xfrm>
            <a:off x="2628900" y="3500438"/>
            <a:ext cx="287338" cy="72072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31473" name="直接连接符 531472"/>
          <p:cNvSpPr/>
          <p:nvPr/>
        </p:nvSpPr>
        <p:spPr>
          <a:xfrm flipH="1">
            <a:off x="3708400" y="3789363"/>
            <a:ext cx="1008063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31478" name="文本框 531477"/>
          <p:cNvSpPr txBox="1"/>
          <p:nvPr/>
        </p:nvSpPr>
        <p:spPr>
          <a:xfrm>
            <a:off x="827088" y="1401763"/>
            <a:ext cx="52578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）管理体制</a:t>
            </a:r>
            <a:r>
              <a:rPr lang="en-US" altLang="zh-CN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治理有效化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31480" name="文本框 531479"/>
          <p:cNvSpPr txBox="1"/>
          <p:nvPr/>
        </p:nvSpPr>
        <p:spPr>
          <a:xfrm>
            <a:off x="4787900" y="3068638"/>
            <a:ext cx="549275" cy="1439862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管理模式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531484" name="爆炸形 1 531483"/>
          <p:cNvSpPr/>
          <p:nvPr/>
        </p:nvSpPr>
        <p:spPr>
          <a:xfrm>
            <a:off x="2843213" y="4941888"/>
            <a:ext cx="4537075" cy="1655762"/>
          </a:xfrm>
          <a:prstGeom prst="irregularSeal1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1485" name="文本框 531484"/>
          <p:cNvSpPr txBox="1"/>
          <p:nvPr/>
        </p:nvSpPr>
        <p:spPr>
          <a:xfrm>
            <a:off x="4284663" y="5373688"/>
            <a:ext cx="1728787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</a:rPr>
              <a:t>体制创新的有效化治理</a:t>
            </a:r>
            <a:endParaRPr lang="zh-CN" altLang="en-US" sz="2400" b="1">
              <a:latin typeface="Arial" pitchFamily="34" charset="0"/>
            </a:endParaRPr>
          </a:p>
        </p:txBody>
      </p:sp>
      <p:sp>
        <p:nvSpPr>
          <p:cNvPr id="531486" name="直接连接符 531485"/>
          <p:cNvSpPr/>
          <p:nvPr/>
        </p:nvSpPr>
        <p:spPr>
          <a:xfrm>
            <a:off x="5364163" y="3789363"/>
            <a:ext cx="936625" cy="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pSp>
        <p:nvGrpSpPr>
          <p:cNvPr id="531488" name="组合 531487"/>
          <p:cNvGrpSpPr>
            <a:grpSpLocks noChangeAspect="1"/>
          </p:cNvGrpSpPr>
          <p:nvPr/>
        </p:nvGrpSpPr>
        <p:grpSpPr>
          <a:xfrm>
            <a:off x="5786438" y="2565400"/>
            <a:ext cx="3394075" cy="2413000"/>
            <a:chOff x="266" y="245"/>
            <a:chExt cx="5184" cy="3686"/>
          </a:xfrm>
        </p:grpSpPr>
        <p:sp>
          <p:nvSpPr>
            <p:cNvPr id="531487" name="矩形 531486"/>
            <p:cNvSpPr>
              <a:spLocks noChangeAspect="1" noTextEdit="1"/>
            </p:cNvSpPr>
            <p:nvPr/>
          </p:nvSpPr>
          <p:spPr>
            <a:xfrm>
              <a:off x="266" y="245"/>
              <a:ext cx="5184" cy="3686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1491" name="_s531491"/>
            <p:cNvSpPr>
              <a:spLocks noTextEdit="1"/>
            </p:cNvSpPr>
            <p:nvPr/>
          </p:nvSpPr>
          <p:spPr>
            <a:xfrm>
              <a:off x="1935" y="873"/>
              <a:ext cx="1847" cy="1847"/>
            </a:xfrm>
            <a:custGeom>
              <a:gdLst>
                <a:gd name="txL" fmla="*/ 3163 w 21600"/>
                <a:gd name="txT" fmla="*/ 3163 h 21600"/>
                <a:gd name="txR" fmla="*/ 18437 w 21600"/>
                <a:gd name="txB" fmla="*/ 18437 h 21600"/>
              </a:gdLst>
              <a:cxnLst>
                <a:cxn ang="270">
                  <a:pos x="8004" y="368"/>
                </a:cxn>
                <a:cxn ang="270">
                  <a:pos x="5014" y="3905"/>
                </a:cxn>
                <a:cxn ang="270">
                  <a:pos x="8936" y="3845"/>
                </a:cxn>
                <a:cxn ang="270">
                  <a:pos x="13144" y="-2494"/>
                </a:cxn>
                <a:cxn ang="270">
                  <a:pos x="16794" y="2718"/>
                </a:cxn>
                <a:cxn ang="270">
                  <a:pos x="11581" y="6368"/>
                </a:cxn>
              </a:cxnLst>
              <a:rect l="txL" t="txT" r="txR" b="txB"/>
              <a:pathLst>
                <a:path w="21600" h="21600">
                  <a:moveTo>
                    <a:pt x="12050" y="3709"/>
                  </a:moveTo>
                  <a:arcTo wR="7200" hR="7200" stAng="-4800000" swAng="-3000000"/>
                  <a:lnTo>
                    <a:pt x="3857" y="2526"/>
                  </a:lnTo>
                  <a:arcTo wR="10800" hR="10800" stAng="-7800000" swAng="3000000"/>
                  <a:lnTo>
                    <a:pt x="13144" y="-2494"/>
                  </a:lnTo>
                  <a:lnTo>
                    <a:pt x="16794" y="2718"/>
                  </a:lnTo>
                  <a:lnTo>
                    <a:pt x="11581" y="6368"/>
                  </a:lnTo>
                  <a:lnTo>
                    <a:pt x="12050" y="3709"/>
                  </a:lnTo>
                  <a:close/>
                </a:path>
              </a:pathLst>
            </a:cu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1492" name="_s531492"/>
            <p:cNvSpPr>
              <a:spLocks noTextEdit="1"/>
            </p:cNvSpPr>
            <p:nvPr/>
          </p:nvSpPr>
          <p:spPr>
            <a:xfrm rot="7200000">
              <a:off x="2188" y="1311"/>
              <a:ext cx="1847" cy="1847"/>
            </a:xfrm>
            <a:custGeom>
              <a:gdLst>
                <a:gd name="txL" fmla="*/ 3163 w 21600"/>
                <a:gd name="txT" fmla="*/ 3163 h 21600"/>
                <a:gd name="txR" fmla="*/ 18437 w 21600"/>
                <a:gd name="txB" fmla="*/ 18437 h 21600"/>
              </a:gdLst>
              <a:cxnLst>
                <a:cxn ang="270">
                  <a:pos x="8004" y="368"/>
                </a:cxn>
                <a:cxn ang="270">
                  <a:pos x="5014" y="3905"/>
                </a:cxn>
                <a:cxn ang="270">
                  <a:pos x="8936" y="3845"/>
                </a:cxn>
                <a:cxn ang="270">
                  <a:pos x="13144" y="-2494"/>
                </a:cxn>
                <a:cxn ang="270">
                  <a:pos x="16794" y="2718"/>
                </a:cxn>
                <a:cxn ang="270">
                  <a:pos x="11581" y="6368"/>
                </a:cxn>
              </a:cxnLst>
              <a:rect l="txL" t="txT" r="txR" b="txB"/>
              <a:pathLst>
                <a:path w="21600" h="21600">
                  <a:moveTo>
                    <a:pt x="12050" y="3709"/>
                  </a:moveTo>
                  <a:arcTo wR="7200" hR="7200" stAng="-4800000" swAng="-3000000"/>
                  <a:lnTo>
                    <a:pt x="3857" y="2526"/>
                  </a:lnTo>
                  <a:arcTo wR="10800" hR="10800" stAng="-7800000" swAng="3000000"/>
                  <a:lnTo>
                    <a:pt x="13144" y="-2494"/>
                  </a:lnTo>
                  <a:lnTo>
                    <a:pt x="16794" y="2718"/>
                  </a:lnTo>
                  <a:lnTo>
                    <a:pt x="11581" y="6368"/>
                  </a:lnTo>
                  <a:lnTo>
                    <a:pt x="12050" y="3709"/>
                  </a:lnTo>
                  <a:close/>
                </a:path>
              </a:pathLst>
            </a:cu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1494" name="_s531494"/>
            <p:cNvSpPr>
              <a:spLocks noTextEdit="1"/>
            </p:cNvSpPr>
            <p:nvPr/>
          </p:nvSpPr>
          <p:spPr>
            <a:xfrm rot="14400000">
              <a:off x="1682" y="1311"/>
              <a:ext cx="1847" cy="1847"/>
            </a:xfrm>
            <a:custGeom>
              <a:gdLst>
                <a:gd name="txL" fmla="*/ 3163 w 21600"/>
                <a:gd name="txT" fmla="*/ 3163 h 21600"/>
                <a:gd name="txR" fmla="*/ 18437 w 21600"/>
                <a:gd name="txB" fmla="*/ 18437 h 21600"/>
              </a:gdLst>
              <a:cxnLst>
                <a:cxn ang="270">
                  <a:pos x="8004" y="368"/>
                </a:cxn>
                <a:cxn ang="270">
                  <a:pos x="5014" y="3905"/>
                </a:cxn>
                <a:cxn ang="270">
                  <a:pos x="8936" y="3845"/>
                </a:cxn>
                <a:cxn ang="270">
                  <a:pos x="13144" y="-2494"/>
                </a:cxn>
                <a:cxn ang="270">
                  <a:pos x="16794" y="2718"/>
                </a:cxn>
                <a:cxn ang="270">
                  <a:pos x="11581" y="6368"/>
                </a:cxn>
              </a:cxnLst>
              <a:rect l="txL" t="txT" r="txR" b="txB"/>
              <a:pathLst>
                <a:path w="21600" h="21600">
                  <a:moveTo>
                    <a:pt x="12050" y="3709"/>
                  </a:moveTo>
                  <a:arcTo wR="7200" hR="7200" stAng="-4800000" swAng="-3000000"/>
                  <a:lnTo>
                    <a:pt x="3857" y="2526"/>
                  </a:lnTo>
                  <a:arcTo wR="10800" hR="10800" stAng="-7800000" swAng="3000000"/>
                  <a:lnTo>
                    <a:pt x="13144" y="-2494"/>
                  </a:lnTo>
                  <a:lnTo>
                    <a:pt x="16794" y="2718"/>
                  </a:lnTo>
                  <a:lnTo>
                    <a:pt x="11581" y="6368"/>
                  </a:lnTo>
                  <a:lnTo>
                    <a:pt x="12050" y="3709"/>
                  </a:lnTo>
                  <a:close/>
                </a:path>
              </a:pathLst>
            </a:custGeom>
            <a:solidFill>
              <a:srgbClr val="FF0000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1489" name="_s531489"/>
            <p:cNvSpPr/>
            <p:nvPr/>
          </p:nvSpPr>
          <p:spPr>
            <a:xfrm>
              <a:off x="3364" y="1211"/>
              <a:ext cx="741" cy="74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 b="1">
                  <a:latin typeface="Arial" pitchFamily="34" charset="0"/>
                  <a:ea typeface="楷体_GB2312" pitchFamily="49" charset="-122"/>
                </a:rPr>
                <a:t>集团</a:t>
              </a:r>
              <a:endParaRPr lang="zh-CN" altLang="en-US" sz="2800" b="1">
                <a:latin typeface="Arial" pitchFamily="34" charset="0"/>
                <a:ea typeface="楷体_GB2312" pitchFamily="49" charset="-122"/>
              </a:endParaRPr>
            </a:p>
          </p:txBody>
        </p:sp>
        <p:sp>
          <p:nvSpPr>
            <p:cNvPr id="531490" name="_s531490"/>
            <p:cNvSpPr/>
            <p:nvPr/>
          </p:nvSpPr>
          <p:spPr>
            <a:xfrm>
              <a:off x="2489" y="2730"/>
              <a:ext cx="741" cy="74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latin typeface="Arial" pitchFamily="34" charset="0"/>
                  <a:ea typeface="楷体_GB2312" pitchFamily="49" charset="-122"/>
                </a:rPr>
                <a:t>SBU</a:t>
              </a:r>
              <a:endParaRPr lang="en-US" altLang="zh-CN" sz="2800" b="1">
                <a:latin typeface="Arial" pitchFamily="34" charset="0"/>
                <a:ea typeface="楷体_GB2312" pitchFamily="49" charset="-122"/>
              </a:endParaRPr>
            </a:p>
          </p:txBody>
        </p:sp>
        <p:sp>
          <p:nvSpPr>
            <p:cNvPr id="531493" name="_s531493"/>
            <p:cNvSpPr/>
            <p:nvPr/>
          </p:nvSpPr>
          <p:spPr>
            <a:xfrm>
              <a:off x="1611" y="1212"/>
              <a:ext cx="741" cy="74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lIns="0" tIns="0" rIns="0" bIns="0" anchor="ctr" anchorCtr="0"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latin typeface="Arial" pitchFamily="34" charset="0"/>
                  <a:ea typeface="楷体_GB2312" pitchFamily="49" charset="-122"/>
                </a:rPr>
                <a:t>BU</a:t>
              </a:r>
              <a:endParaRPr lang="en-US" altLang="zh-CN" sz="2800" b="1">
                <a:latin typeface="Arial" pitchFamily="34" charset="0"/>
                <a:ea typeface="楷体_GB2312" pitchFamily="49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3506" name="直接连接符 533505"/>
          <p:cNvSpPr/>
          <p:nvPr/>
        </p:nvSpPr>
        <p:spPr>
          <a:xfrm>
            <a:off x="3708400" y="836613"/>
            <a:ext cx="4597400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33507" name="文本框 533506"/>
          <p:cNvSpPr txBox="1"/>
          <p:nvPr/>
        </p:nvSpPr>
        <p:spPr>
          <a:xfrm>
            <a:off x="381000" y="476250"/>
            <a:ext cx="35433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华润发展模型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533508" name="对象 533507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3" imgW="769620" imgH="457200" progId="MSPhotoEd.3">
                  <p:embed/>
                </p:oleObj>
              </mc:Choice>
              <mc:Fallback>
                <p:oleObj r:id="rId3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3509" name="矩形 533508"/>
          <p:cNvSpPr/>
          <p:nvPr/>
        </p:nvSpPr>
        <p:spPr>
          <a:xfrm>
            <a:off x="3635375" y="2492375"/>
            <a:ext cx="1366838" cy="1368425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3510" name="矩形 533509"/>
          <p:cNvSpPr/>
          <p:nvPr/>
        </p:nvSpPr>
        <p:spPr>
          <a:xfrm>
            <a:off x="2268538" y="2492375"/>
            <a:ext cx="1366837" cy="1368425"/>
          </a:xfrm>
          <a:prstGeom prst="rect">
            <a:avLst/>
          </a:prstGeom>
          <a:solidFill>
            <a:srgbClr val="00FF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3511" name="矩形 533510"/>
          <p:cNvSpPr/>
          <p:nvPr/>
        </p:nvSpPr>
        <p:spPr>
          <a:xfrm>
            <a:off x="2268538" y="3860800"/>
            <a:ext cx="1366837" cy="1368425"/>
          </a:xfrm>
          <a:prstGeom prst="rect">
            <a:avLst/>
          </a:prstGeom>
          <a:solidFill>
            <a:srgbClr val="FF00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3512" name="文本框 533511"/>
          <p:cNvSpPr txBox="1"/>
          <p:nvPr/>
        </p:nvSpPr>
        <p:spPr>
          <a:xfrm>
            <a:off x="3779838" y="2997200"/>
            <a:ext cx="10795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000" b="1">
                <a:latin typeface="Arial" pitchFamily="34" charset="0"/>
                <a:ea typeface="楷体_GB2312" pitchFamily="49" charset="-122"/>
              </a:rPr>
              <a:t>观察类</a:t>
            </a:r>
            <a:endParaRPr lang="zh-CN" altLang="en-US" sz="20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3513" name="文本框 533512"/>
          <p:cNvSpPr txBox="1"/>
          <p:nvPr/>
        </p:nvSpPr>
        <p:spPr>
          <a:xfrm>
            <a:off x="3779838" y="4365625"/>
            <a:ext cx="10795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000" b="1">
                <a:latin typeface="Arial" pitchFamily="34" charset="0"/>
                <a:ea typeface="楷体_GB2312" pitchFamily="49" charset="-122"/>
              </a:rPr>
              <a:t>调整类</a:t>
            </a:r>
            <a:endParaRPr lang="zh-CN" altLang="en-US" sz="20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3514" name="文本框 533513"/>
          <p:cNvSpPr txBox="1"/>
          <p:nvPr/>
        </p:nvSpPr>
        <p:spPr>
          <a:xfrm>
            <a:off x="2339975" y="4365625"/>
            <a:ext cx="1222375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000" b="1">
                <a:latin typeface="Arial" pitchFamily="34" charset="0"/>
                <a:ea typeface="楷体_GB2312" pitchFamily="49" charset="-122"/>
              </a:rPr>
              <a:t>现金牛类</a:t>
            </a:r>
            <a:endParaRPr lang="zh-CN" altLang="en-US" sz="20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3515" name="文本框 533514"/>
          <p:cNvSpPr txBox="1"/>
          <p:nvPr/>
        </p:nvSpPr>
        <p:spPr>
          <a:xfrm>
            <a:off x="2411413" y="2997200"/>
            <a:ext cx="10795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000" b="1">
                <a:latin typeface="Arial" pitchFamily="34" charset="0"/>
                <a:ea typeface="楷体_GB2312" pitchFamily="49" charset="-122"/>
              </a:rPr>
              <a:t>发展类</a:t>
            </a:r>
            <a:endParaRPr lang="zh-CN" altLang="en-US" sz="20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3516" name="文本框 533515"/>
          <p:cNvSpPr txBox="1"/>
          <p:nvPr/>
        </p:nvSpPr>
        <p:spPr>
          <a:xfrm>
            <a:off x="2268538" y="5229225"/>
            <a:ext cx="360362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1800">
                <a:latin typeface="Arial" pitchFamily="34" charset="0"/>
              </a:rPr>
              <a:t>高</a:t>
            </a:r>
            <a:endParaRPr lang="zh-CN" altLang="en-US" sz="1800">
              <a:latin typeface="Arial" pitchFamily="34" charset="0"/>
            </a:endParaRPr>
          </a:p>
        </p:txBody>
      </p:sp>
      <p:sp>
        <p:nvSpPr>
          <p:cNvPr id="533517" name="文本框 533516"/>
          <p:cNvSpPr txBox="1"/>
          <p:nvPr/>
        </p:nvSpPr>
        <p:spPr>
          <a:xfrm>
            <a:off x="1835150" y="4797425"/>
            <a:ext cx="360363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1800">
                <a:latin typeface="Arial" pitchFamily="34" charset="0"/>
              </a:rPr>
              <a:t>低</a:t>
            </a:r>
            <a:endParaRPr lang="zh-CN" altLang="en-US" sz="1800">
              <a:latin typeface="Arial" pitchFamily="34" charset="0"/>
            </a:endParaRPr>
          </a:p>
        </p:txBody>
      </p:sp>
      <p:sp>
        <p:nvSpPr>
          <p:cNvPr id="533518" name="文本框 533517"/>
          <p:cNvSpPr txBox="1"/>
          <p:nvPr/>
        </p:nvSpPr>
        <p:spPr>
          <a:xfrm>
            <a:off x="1835150" y="2492375"/>
            <a:ext cx="360363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1800">
                <a:latin typeface="Arial" pitchFamily="34" charset="0"/>
              </a:rPr>
              <a:t>高</a:t>
            </a:r>
            <a:endParaRPr lang="zh-CN" altLang="en-US" sz="1800">
              <a:latin typeface="Arial" pitchFamily="34" charset="0"/>
            </a:endParaRPr>
          </a:p>
        </p:txBody>
      </p:sp>
      <p:sp>
        <p:nvSpPr>
          <p:cNvPr id="533519" name="文本框 533518"/>
          <p:cNvSpPr txBox="1"/>
          <p:nvPr/>
        </p:nvSpPr>
        <p:spPr>
          <a:xfrm>
            <a:off x="4643438" y="5229225"/>
            <a:ext cx="360362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1800">
                <a:latin typeface="Arial" pitchFamily="34" charset="0"/>
              </a:rPr>
              <a:t>低</a:t>
            </a:r>
            <a:endParaRPr lang="zh-CN" altLang="en-US" sz="1800">
              <a:latin typeface="Arial" pitchFamily="34" charset="0"/>
            </a:endParaRPr>
          </a:p>
        </p:txBody>
      </p:sp>
      <p:sp>
        <p:nvSpPr>
          <p:cNvPr id="533520" name="文本框 533519"/>
          <p:cNvSpPr txBox="1"/>
          <p:nvPr/>
        </p:nvSpPr>
        <p:spPr>
          <a:xfrm>
            <a:off x="1835150" y="3284538"/>
            <a:ext cx="396875" cy="1008062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1400">
                <a:latin typeface="Arial" pitchFamily="34" charset="0"/>
                <a:ea typeface="楷体_GB2312" pitchFamily="49" charset="-122"/>
              </a:rPr>
              <a:t>市场增长率</a:t>
            </a:r>
            <a:endParaRPr lang="zh-CN" altLang="en-US" sz="1400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3521" name="文本框 533520"/>
          <p:cNvSpPr txBox="1"/>
          <p:nvPr/>
        </p:nvSpPr>
        <p:spPr>
          <a:xfrm>
            <a:off x="2987675" y="5300663"/>
            <a:ext cx="1250950" cy="304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400">
                <a:latin typeface="Arial" pitchFamily="34" charset="0"/>
                <a:ea typeface="楷体_GB2312" pitchFamily="49" charset="-122"/>
              </a:rPr>
              <a:t>相对市场份额</a:t>
            </a:r>
            <a:endParaRPr lang="zh-CN" altLang="en-US" sz="1400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3522" name="矩形 533521"/>
          <p:cNvSpPr/>
          <p:nvPr/>
        </p:nvSpPr>
        <p:spPr>
          <a:xfrm>
            <a:off x="3635375" y="3860800"/>
            <a:ext cx="1366838" cy="1368425"/>
          </a:xfrm>
          <a:prstGeom prst="rect">
            <a:avLst/>
          </a:prstGeom>
          <a:noFill/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3524" name="文本框 533523"/>
          <p:cNvSpPr txBox="1"/>
          <p:nvPr/>
        </p:nvSpPr>
        <p:spPr>
          <a:xfrm>
            <a:off x="2484438" y="1916113"/>
            <a:ext cx="2376487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000" b="1" u="sng">
                <a:latin typeface="Arial" pitchFamily="34" charset="0"/>
                <a:ea typeface="楷体_GB2312" pitchFamily="49" charset="-122"/>
              </a:rPr>
              <a:t>业务投资组合矩阵</a:t>
            </a:r>
            <a:endParaRPr lang="zh-CN" altLang="en-US" sz="2000" b="1" u="sng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3525" name="爆炸形 1 533524"/>
          <p:cNvSpPr/>
          <p:nvPr/>
        </p:nvSpPr>
        <p:spPr>
          <a:xfrm>
            <a:off x="6084888" y="1773238"/>
            <a:ext cx="1366837" cy="4537075"/>
          </a:xfrm>
          <a:prstGeom prst="irregularSeal1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3527" name="文本框 533526"/>
          <p:cNvSpPr txBox="1"/>
          <p:nvPr/>
        </p:nvSpPr>
        <p:spPr>
          <a:xfrm>
            <a:off x="827088" y="1196975"/>
            <a:ext cx="52578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4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）资源配置</a:t>
            </a:r>
            <a:r>
              <a:rPr lang="en-US" altLang="zh-CN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组合动态化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33528" name="文本框 533527"/>
          <p:cNvSpPr txBox="1"/>
          <p:nvPr/>
        </p:nvSpPr>
        <p:spPr>
          <a:xfrm>
            <a:off x="6300788" y="3068638"/>
            <a:ext cx="914400" cy="17272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价值提升的动态化组合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5554" name="直接连接符 535553"/>
          <p:cNvSpPr/>
          <p:nvPr/>
        </p:nvSpPr>
        <p:spPr>
          <a:xfrm>
            <a:off x="3708400" y="836613"/>
            <a:ext cx="4597400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35555" name="文本框 535554"/>
          <p:cNvSpPr txBox="1"/>
          <p:nvPr/>
        </p:nvSpPr>
        <p:spPr>
          <a:xfrm>
            <a:off x="381000" y="476250"/>
            <a:ext cx="3614738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华润发展模型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535556" name="对象 535555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3" imgW="769620" imgH="457200" progId="MSPhotoEd.3">
                  <p:embed/>
                </p:oleObj>
              </mc:Choice>
              <mc:Fallback>
                <p:oleObj r:id="rId3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35557" name="对象 535556"/>
          <p:cNvGraphicFramePr>
            <a:graphicFrameLocks noChangeAspect="1"/>
          </p:cNvGraphicFramePr>
          <p:nvPr/>
        </p:nvGraphicFramePr>
        <p:xfrm>
          <a:off x="611188" y="2205038"/>
          <a:ext cx="6086475" cy="40544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5" imgW="5746115" imgH="3836670" progId="MSGraph.Chart.8">
                  <p:embed/>
                </p:oleObj>
              </mc:Choice>
              <mc:Fallback>
                <p:oleObj r:id="rId5" imgW="5746115" imgH="383667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11188" y="2205038"/>
                        <a:ext cx="6086475" cy="405447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5558" name="文本框 535557"/>
          <p:cNvSpPr txBox="1"/>
          <p:nvPr/>
        </p:nvSpPr>
        <p:spPr>
          <a:xfrm rot="-2397453">
            <a:off x="2051050" y="3213100"/>
            <a:ext cx="15113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400" b="1">
                <a:solidFill>
                  <a:schemeClr val="tx2"/>
                </a:solidFill>
                <a:latin typeface="Arial" pitchFamily="34" charset="0"/>
                <a:ea typeface="楷体_GB2312" pitchFamily="49" charset="-122"/>
              </a:rPr>
              <a:t>文化协同</a:t>
            </a:r>
            <a:endParaRPr lang="zh-CN" altLang="en-US" sz="2400" b="1">
              <a:solidFill>
                <a:schemeClr val="tx2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5559" name="文本框 535558"/>
          <p:cNvSpPr txBox="1"/>
          <p:nvPr/>
        </p:nvSpPr>
        <p:spPr>
          <a:xfrm rot="3017333">
            <a:off x="3684588" y="3235325"/>
            <a:ext cx="15113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业务协同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5560" name="文本框 535559"/>
          <p:cNvSpPr txBox="1"/>
          <p:nvPr/>
        </p:nvSpPr>
        <p:spPr>
          <a:xfrm rot="7992935">
            <a:off x="3684588" y="4748213"/>
            <a:ext cx="15113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400" b="1">
                <a:latin typeface="Arial" pitchFamily="34" charset="0"/>
                <a:ea typeface="楷体_GB2312" pitchFamily="49" charset="-122"/>
              </a:rPr>
              <a:t>资源协同</a:t>
            </a:r>
            <a:endParaRPr lang="zh-CN" altLang="en-US" sz="2400" b="1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5561" name="文本框 535560"/>
          <p:cNvSpPr txBox="1"/>
          <p:nvPr/>
        </p:nvSpPr>
        <p:spPr>
          <a:xfrm rot="13489438">
            <a:off x="2051050" y="4797425"/>
            <a:ext cx="15113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管理协同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5563" name="文本框 535562"/>
          <p:cNvSpPr txBox="1"/>
          <p:nvPr/>
        </p:nvSpPr>
        <p:spPr>
          <a:xfrm>
            <a:off x="2195513" y="2060575"/>
            <a:ext cx="2879725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000" b="1" u="sng">
                <a:latin typeface="Arial" pitchFamily="34" charset="0"/>
                <a:ea typeface="楷体_GB2312" pitchFamily="49" charset="-122"/>
              </a:rPr>
              <a:t>企业组织内部协同功能</a:t>
            </a:r>
            <a:endParaRPr lang="zh-CN" altLang="en-US" sz="2000" b="1" u="sng"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35564" name="文本框 535563"/>
          <p:cNvSpPr txBox="1"/>
          <p:nvPr/>
        </p:nvSpPr>
        <p:spPr>
          <a:xfrm>
            <a:off x="827088" y="1401763"/>
            <a:ext cx="52578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5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）整体优势</a:t>
            </a:r>
            <a:r>
              <a:rPr lang="en-US" altLang="zh-CN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组织协同化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35565" name="爆炸形 1 535564"/>
          <p:cNvSpPr/>
          <p:nvPr/>
        </p:nvSpPr>
        <p:spPr>
          <a:xfrm>
            <a:off x="6084888" y="1773238"/>
            <a:ext cx="1366837" cy="4537075"/>
          </a:xfrm>
          <a:prstGeom prst="irregularSeal1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35566" name="文本框 535565"/>
          <p:cNvSpPr txBox="1"/>
          <p:nvPr/>
        </p:nvSpPr>
        <p:spPr>
          <a:xfrm>
            <a:off x="6300788" y="3068638"/>
            <a:ext cx="914400" cy="17272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</a:rPr>
              <a:t>整体一致的协同化组织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67970" name="对象 467969"/>
          <p:cNvGraphicFramePr>
            <a:graphicFrameLocks noChangeAspect="1"/>
          </p:cNvGraphicFramePr>
          <p:nvPr/>
        </p:nvGraphicFramePr>
        <p:xfrm>
          <a:off x="457200" y="55626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55626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7971" name="直接连接符 467970"/>
          <p:cNvSpPr/>
          <p:nvPr/>
        </p:nvSpPr>
        <p:spPr>
          <a:xfrm flipV="1">
            <a:off x="1547813" y="2276475"/>
            <a:ext cx="6127750" cy="9525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67972" name="文本框 467971"/>
          <p:cNvSpPr txBox="1"/>
          <p:nvPr/>
        </p:nvSpPr>
        <p:spPr>
          <a:xfrm>
            <a:off x="1979613" y="2659063"/>
            <a:ext cx="5256212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40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二、</a:t>
            </a:r>
            <a:r>
              <a:rPr lang="en-US" altLang="zh-CN" sz="40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6S</a:t>
            </a:r>
            <a:r>
              <a:rPr lang="zh-CN" altLang="en-US" sz="40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管理体系概要</a:t>
            </a:r>
            <a:endParaRPr lang="zh-CN" altLang="en-US" sz="40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67973" name="直接连接符 467972"/>
          <p:cNvSpPr/>
          <p:nvPr/>
        </p:nvSpPr>
        <p:spPr>
          <a:xfrm flipV="1">
            <a:off x="1619250" y="3789363"/>
            <a:ext cx="6056313" cy="2063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6930" name="标题 636929"/>
          <p:cNvSpPr>
            <a:spLocks noGrp="1"/>
          </p:cNvSpPr>
          <p:nvPr>
            <p:ph type="title"/>
          </p:nvPr>
        </p:nvSpPr>
        <p:spPr>
          <a:xfrm>
            <a:off x="34925" y="404813"/>
            <a:ext cx="5257800" cy="685800"/>
          </a:xfrm>
        </p:spPr>
        <p:txBody>
          <a:bodyPr anchor="ctr" anchorCtr="0"/>
          <a:lstStyle/>
          <a:p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6S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管理体系的基本理念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636932" name="直接连接符 636931"/>
          <p:cNvSpPr/>
          <p:nvPr/>
        </p:nvSpPr>
        <p:spPr>
          <a:xfrm>
            <a:off x="5148263" y="836613"/>
            <a:ext cx="3309937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636933" name="对象 636932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6939" name="文本框 636938"/>
          <p:cNvSpPr txBox="1"/>
          <p:nvPr/>
        </p:nvSpPr>
        <p:spPr>
          <a:xfrm>
            <a:off x="1476375" y="1989138"/>
            <a:ext cx="6767513" cy="28686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6S</a:t>
            </a:r>
            <a:r>
              <a:rPr lang="zh-CN" altLang="en-US" sz="28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从根本上是一种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思维方式</a:t>
            </a:r>
            <a:r>
              <a:rPr lang="zh-CN" altLang="en-US" sz="28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，是经理人和团队对业务战略和商业过程的一种思维方式。</a:t>
            </a:r>
            <a:endParaRPr lang="zh-CN" altLang="en-US" sz="2800" b="1">
              <a:solidFill>
                <a:srgbClr val="0000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pPr algn="l"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如果不能固化为经理人和团队的思维方式，</a:t>
            </a:r>
            <a:r>
              <a:rPr lang="en-US" altLang="zh-CN" sz="28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6S</a:t>
            </a:r>
            <a:r>
              <a:rPr lang="zh-CN" altLang="en-US" sz="28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将成为一件被动应付的差事，难以发挥其应有的作用。</a:t>
            </a:r>
            <a:endParaRPr lang="zh-CN" altLang="en-US" sz="2800" b="1">
              <a:solidFill>
                <a:srgbClr val="0000FF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082" name="标题 430081"/>
          <p:cNvSpPr>
            <a:spLocks noGrp="1"/>
          </p:cNvSpPr>
          <p:nvPr>
            <p:ph type="title"/>
          </p:nvPr>
        </p:nvSpPr>
        <p:spPr>
          <a:xfrm>
            <a:off x="34925" y="404813"/>
            <a:ext cx="5257800" cy="685800"/>
          </a:xfrm>
        </p:spPr>
        <p:txBody>
          <a:bodyPr anchor="ctr" anchorCtr="0"/>
          <a:lstStyle/>
          <a:p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6S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管理体系的基本理念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430083" name="文本占位符 430082"/>
          <p:cNvSpPr>
            <a:spLocks noGrp="1"/>
          </p:cNvSpPr>
          <p:nvPr>
            <p:ph type="body" idx="4294967295"/>
          </p:nvPr>
        </p:nvSpPr>
        <p:spPr>
          <a:xfrm>
            <a:off x="827088" y="1628775"/>
            <a:ext cx="7561262" cy="3527425"/>
          </a:xfrm>
        </p:spPr>
        <p:txBody>
          <a:bodyPr/>
          <a:lstStyle/>
          <a:p>
            <a:pPr marL="0" indent="0" algn="just">
              <a:lnSpc>
                <a:spcPct val="125000"/>
              </a:lnSpc>
              <a:buNone/>
            </a:pPr>
            <a:r>
              <a:rPr lang="en-US" altLang="zh-CN" sz="2800" b="1">
                <a:solidFill>
                  <a:srgbClr val="000066"/>
                </a:solidFill>
                <a:ea typeface="华文楷体" panose="02010600040101010101" pitchFamily="2" charset="-122"/>
              </a:rPr>
              <a:t>         </a:t>
            </a:r>
            <a:r>
              <a:rPr lang="en-US" altLang="zh-CN" sz="2800" b="1">
                <a:solidFill>
                  <a:srgbClr val="FF0000"/>
                </a:solidFill>
                <a:ea typeface="华文楷体" panose="02010600040101010101" pitchFamily="2" charset="-122"/>
              </a:rPr>
              <a:t> </a:t>
            </a:r>
            <a:r>
              <a:rPr lang="en-US" altLang="zh-CN" sz="3600">
                <a:solidFill>
                  <a:srgbClr val="000099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6S</a:t>
            </a:r>
            <a:r>
              <a:rPr lang="en-US" altLang="zh-CN" sz="3600" b="1">
                <a:solidFill>
                  <a:srgbClr val="0000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</a:t>
            </a:r>
            <a:r>
              <a:rPr lang="en-US" altLang="zh-CN" sz="2800" b="1">
                <a:solidFill>
                  <a:srgbClr val="000066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     </a:t>
            </a:r>
            <a:r>
              <a:rPr lang="zh-CN" altLang="en-US" sz="2800" b="1">
                <a:solidFill>
                  <a:srgbClr val="000099"/>
                </a:solidFill>
                <a:ea typeface="楷体_GB2312" pitchFamily="49" charset="-122"/>
              </a:rPr>
              <a:t>华润的核心管理体系</a:t>
            </a:r>
            <a:endParaRPr lang="zh-CN" altLang="en-US" sz="2800" b="1">
              <a:solidFill>
                <a:srgbClr val="000099"/>
              </a:solidFill>
              <a:ea typeface="楷体_GB2312" pitchFamily="49" charset="-122"/>
            </a:endParaRPr>
          </a:p>
          <a:p>
            <a:pPr marL="0" indent="0" algn="just">
              <a:lnSpc>
                <a:spcPct val="125000"/>
              </a:lnSpc>
              <a:spcBef>
                <a:spcPct val="50000"/>
              </a:spcBef>
              <a:buNone/>
            </a:pPr>
            <a:r>
              <a:rPr lang="zh-CN" altLang="en-US" sz="2800" b="1">
                <a:solidFill>
                  <a:srgbClr val="000066"/>
                </a:solidFill>
                <a:ea typeface="华文楷体" panose="02010600040101010101" pitchFamily="2" charset="-122"/>
              </a:rPr>
              <a:t>是将华润的多元化业务与资产划分为战略业务单元，并将其作为利润中心进行专业化管理，由此推进利润中心业务战略的构建、落实、监控和执行的一整套管理体系。</a:t>
            </a:r>
            <a:endParaRPr lang="zh-CN" altLang="en-US" sz="2800" b="1">
              <a:solidFill>
                <a:srgbClr val="000066"/>
              </a:solidFill>
              <a:ea typeface="华文楷体" panose="02010600040101010101" pitchFamily="2" charset="-122"/>
            </a:endParaRPr>
          </a:p>
        </p:txBody>
      </p:sp>
      <p:sp>
        <p:nvSpPr>
          <p:cNvPr id="430084" name="直接连接符 430083"/>
          <p:cNvSpPr/>
          <p:nvPr/>
        </p:nvSpPr>
        <p:spPr>
          <a:xfrm>
            <a:off x="5148263" y="836613"/>
            <a:ext cx="3309937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430085" name="对象 430084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086" name="直接连接符 430085"/>
          <p:cNvSpPr/>
          <p:nvPr/>
        </p:nvSpPr>
        <p:spPr>
          <a:xfrm>
            <a:off x="2484438" y="4221163"/>
            <a:ext cx="5759450" cy="0"/>
          </a:xfrm>
          <a:prstGeom prst="line">
            <a:avLst/>
          </a:prstGeom>
          <a:ln w="38100" cap="flat" cmpd="sng">
            <a:solidFill>
              <a:srgbClr val="FF66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30087" name="燕尾形箭头 430086"/>
          <p:cNvSpPr/>
          <p:nvPr/>
        </p:nvSpPr>
        <p:spPr>
          <a:xfrm>
            <a:off x="2555875" y="1773238"/>
            <a:ext cx="720725" cy="576262"/>
          </a:xfrm>
          <a:prstGeom prst="notchedRightArrow">
            <a:avLst>
              <a:gd name="adj1" fmla="val 50000"/>
              <a:gd name="adj2" fmla="val 31267"/>
            </a:avLst>
          </a:prstGeom>
          <a:solidFill>
            <a:srgbClr val="FFFF00"/>
          </a:solidFill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30088" name="直接连接符 430087"/>
          <p:cNvSpPr/>
          <p:nvPr/>
        </p:nvSpPr>
        <p:spPr>
          <a:xfrm>
            <a:off x="971550" y="4797425"/>
            <a:ext cx="1296988" cy="0"/>
          </a:xfrm>
          <a:prstGeom prst="line">
            <a:avLst/>
          </a:prstGeom>
          <a:ln w="38100" cap="flat" cmpd="sng">
            <a:solidFill>
              <a:srgbClr val="FF66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30089" name="直接连接符 430088"/>
          <p:cNvSpPr/>
          <p:nvPr/>
        </p:nvSpPr>
        <p:spPr>
          <a:xfrm>
            <a:off x="4572000" y="2420938"/>
            <a:ext cx="2087563" cy="0"/>
          </a:xfrm>
          <a:prstGeom prst="line">
            <a:avLst/>
          </a:prstGeom>
          <a:ln w="38100" cap="flat" cmpd="sng">
            <a:solidFill>
              <a:srgbClr val="FF66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30093" name="线形标注 2 430092"/>
          <p:cNvSpPr/>
          <p:nvPr/>
        </p:nvSpPr>
        <p:spPr>
          <a:xfrm>
            <a:off x="6659563" y="4941888"/>
            <a:ext cx="1657350" cy="792162"/>
          </a:xfrm>
          <a:prstGeom prst="borderCallout2">
            <a:avLst>
              <a:gd name="adj1" fmla="val 14431"/>
              <a:gd name="adj2" fmla="val -4597"/>
              <a:gd name="adj3" fmla="val 14431"/>
              <a:gd name="adj4" fmla="val -40806"/>
              <a:gd name="adj5" fmla="val -85569"/>
              <a:gd name="adj6" fmla="val -78449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430094" name="文本框 430093"/>
          <p:cNvSpPr txBox="1"/>
          <p:nvPr/>
        </p:nvSpPr>
        <p:spPr>
          <a:xfrm>
            <a:off x="6732588" y="4941888"/>
            <a:ext cx="1439862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4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6S</a:t>
            </a:r>
            <a:r>
              <a:rPr lang="zh-CN" altLang="en-US" sz="24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体系的核心功能</a:t>
            </a:r>
            <a:endParaRPr lang="zh-CN" altLang="en-US" sz="2400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1266" name="标题 651265"/>
          <p:cNvSpPr>
            <a:spLocks noGrp="1"/>
          </p:cNvSpPr>
          <p:nvPr>
            <p:ph type="title"/>
          </p:nvPr>
        </p:nvSpPr>
        <p:spPr>
          <a:xfrm>
            <a:off x="0" y="404813"/>
            <a:ext cx="5257800" cy="685800"/>
          </a:xfrm>
        </p:spPr>
        <p:txBody>
          <a:bodyPr anchor="ctr" anchorCtr="0"/>
          <a:lstStyle/>
          <a:p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6S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管理体系的基本理念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651267" name="直接连接符 651266"/>
          <p:cNvSpPr/>
          <p:nvPr/>
        </p:nvSpPr>
        <p:spPr>
          <a:xfrm>
            <a:off x="5148263" y="836613"/>
            <a:ext cx="3309937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651268" name="对象 651267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651269" name="图片 651268" descr="大象 拷贝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3925" y="1228725"/>
            <a:ext cx="5978525" cy="48641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51270" name="文本框 651269"/>
          <p:cNvSpPr txBox="1"/>
          <p:nvPr/>
        </p:nvSpPr>
        <p:spPr>
          <a:xfrm>
            <a:off x="5434013" y="1749425"/>
            <a:ext cx="151288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业务战略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幼圆" panose="02010509060101010101" pitchFamily="49" charset="-122"/>
            </a:endParaRPr>
          </a:p>
        </p:txBody>
      </p:sp>
      <p:sp>
        <p:nvSpPr>
          <p:cNvPr id="651271" name="文本框 651270"/>
          <p:cNvSpPr txBox="1"/>
          <p:nvPr/>
        </p:nvSpPr>
        <p:spPr>
          <a:xfrm>
            <a:off x="2913063" y="2108200"/>
            <a:ext cx="1081087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全面预算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幼圆" panose="02010509060101010101" pitchFamily="49" charset="-122"/>
            </a:endParaRPr>
          </a:p>
        </p:txBody>
      </p:sp>
      <p:sp>
        <p:nvSpPr>
          <p:cNvPr id="651272" name="文本框 651271"/>
          <p:cNvSpPr txBox="1"/>
          <p:nvPr/>
        </p:nvSpPr>
        <p:spPr>
          <a:xfrm>
            <a:off x="4210050" y="1965325"/>
            <a:ext cx="935038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管理报告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幼圆" panose="02010509060101010101" pitchFamily="49" charset="-122"/>
            </a:endParaRPr>
          </a:p>
        </p:txBody>
      </p:sp>
      <p:sp>
        <p:nvSpPr>
          <p:cNvPr id="651273" name="文本框 651272"/>
          <p:cNvSpPr txBox="1"/>
          <p:nvPr/>
        </p:nvSpPr>
        <p:spPr>
          <a:xfrm>
            <a:off x="5651500" y="3836988"/>
            <a:ext cx="549275" cy="1512887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内部审计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幼圆" panose="02010509060101010101" pitchFamily="49" charset="-122"/>
            </a:endParaRPr>
          </a:p>
        </p:txBody>
      </p:sp>
      <p:sp>
        <p:nvSpPr>
          <p:cNvPr id="651274" name="文本框 651273"/>
          <p:cNvSpPr txBox="1"/>
          <p:nvPr/>
        </p:nvSpPr>
        <p:spPr>
          <a:xfrm>
            <a:off x="4714875" y="4124325"/>
            <a:ext cx="549275" cy="1512888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业绩评价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幼圆" panose="02010509060101010101" pitchFamily="49" charset="-122"/>
            </a:endParaRPr>
          </a:p>
        </p:txBody>
      </p:sp>
      <p:sp>
        <p:nvSpPr>
          <p:cNvPr id="651275" name="文本框 651274"/>
          <p:cNvSpPr txBox="1"/>
          <p:nvPr/>
        </p:nvSpPr>
        <p:spPr>
          <a:xfrm>
            <a:off x="2698750" y="4052888"/>
            <a:ext cx="488950" cy="1512887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经理人考核</a:t>
            </a:r>
            <a:endParaRPr lang="zh-CN" altLang="en-US" sz="2000" b="1">
              <a:solidFill>
                <a:srgbClr val="FF0000"/>
              </a:solidFill>
              <a:latin typeface="Times New Roman" panose="02020603050405020304" pitchFamily="18" charset="0"/>
              <a:ea typeface="幼圆" panose="02010509060101010101" pitchFamily="49" charset="-122"/>
            </a:endParaRPr>
          </a:p>
        </p:txBody>
      </p:sp>
      <p:sp>
        <p:nvSpPr>
          <p:cNvPr id="651276" name="文本框 651275"/>
          <p:cNvSpPr txBox="1"/>
          <p:nvPr/>
        </p:nvSpPr>
        <p:spPr>
          <a:xfrm>
            <a:off x="7091363" y="1965325"/>
            <a:ext cx="935037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管理报告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幼圆" panose="02010509060101010101" pitchFamily="49" charset="-122"/>
            </a:endParaRPr>
          </a:p>
        </p:txBody>
      </p:sp>
      <p:sp>
        <p:nvSpPr>
          <p:cNvPr id="651277" name="矩形 651276"/>
          <p:cNvSpPr/>
          <p:nvPr/>
        </p:nvSpPr>
        <p:spPr>
          <a:xfrm>
            <a:off x="250825" y="1254125"/>
            <a:ext cx="3168650" cy="5191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69875" indent="-269875" algn="l" eaLnBrk="0" hangingPunct="0">
              <a:spcBef>
                <a:spcPct val="60000"/>
              </a:spcBef>
              <a:buSzPct val="60000"/>
              <a:buFont typeface="Wingdings" panose="05000000000000000000" pitchFamily="2" charset="2"/>
            </a:pPr>
            <a:r>
              <a:rPr lang="en-US" altLang="zh-CN" sz="2800" b="1">
                <a:latin typeface="黑体" panose="02010609060101010101" pitchFamily="2" charset="-122"/>
                <a:ea typeface="黑体" panose="02010609060101010101" pitchFamily="2" charset="-122"/>
              </a:rPr>
              <a:t>6S</a:t>
            </a: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管理体系的组成</a:t>
            </a:r>
            <a:endParaRPr lang="zh-CN" altLang="en-US" sz="28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5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5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5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5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5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5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5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5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5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5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51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5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65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65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1270" grpId="0"/>
      <p:bldP spid="651271" grpId="0"/>
      <p:bldP spid="651272" grpId="0"/>
      <p:bldP spid="651273" grpId="0"/>
      <p:bldP spid="651274" grpId="0"/>
      <p:bldP spid="651275" grpId="0"/>
      <p:bldP spid="65127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0610" name="直接连接符 580609"/>
          <p:cNvSpPr/>
          <p:nvPr/>
        </p:nvSpPr>
        <p:spPr>
          <a:xfrm>
            <a:off x="4500563" y="836613"/>
            <a:ext cx="3805237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0611" name="文本框 580610"/>
          <p:cNvSpPr txBox="1"/>
          <p:nvPr/>
        </p:nvSpPr>
        <p:spPr>
          <a:xfrm>
            <a:off x="381000" y="476250"/>
            <a:ext cx="44069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2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6S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管理体系的构成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580612" name="对象 580611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3" imgW="769620" imgH="457200" progId="MSPhotoEd.3">
                  <p:embed/>
                </p:oleObj>
              </mc:Choice>
              <mc:Fallback>
                <p:oleObj r:id="rId3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80613" name="文本占位符 580612"/>
          <p:cNvSpPr>
            <a:spLocks noGrp="1"/>
          </p:cNvSpPr>
          <p:nvPr>
            <p:ph type="body" idx="4294967295"/>
          </p:nvPr>
        </p:nvSpPr>
        <p:spPr>
          <a:xfrm>
            <a:off x="1930400" y="1484313"/>
            <a:ext cx="2992438" cy="396875"/>
          </a:xfrm>
        </p:spPr>
        <p:txBody>
          <a:bodyPr vert="horz" wrap="square" lIns="91440" tIns="45720" rIns="91440" bIns="45720" anchor="t" anchorCtr="0">
            <a:spAutoFit/>
          </a:bodyPr>
          <a:lstStyle/>
          <a:p>
            <a:pPr marL="0" indent="0" eaLnBrk="0" hangingPunct="0">
              <a:spcBef>
                <a:spcPct val="50000"/>
              </a:spcBef>
              <a:buNone/>
            </a:pPr>
            <a:r>
              <a:rPr lang="zh-CN" altLang="en-US" sz="20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利润中心业务战略体系</a:t>
            </a:r>
            <a:endParaRPr lang="zh-CN" altLang="en-US" sz="20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0614" name="文本框 580613"/>
          <p:cNvSpPr txBox="1"/>
          <p:nvPr/>
        </p:nvSpPr>
        <p:spPr>
          <a:xfrm>
            <a:off x="1919288" y="2060575"/>
            <a:ext cx="2852737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利润中心全面预算体系</a:t>
            </a:r>
            <a:endParaRPr lang="zh-CN" altLang="en-US" sz="20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0615" name="文本框 580614"/>
          <p:cNvSpPr txBox="1"/>
          <p:nvPr/>
        </p:nvSpPr>
        <p:spPr>
          <a:xfrm>
            <a:off x="1919288" y="2635250"/>
            <a:ext cx="2852737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利润中心管理报告体系</a:t>
            </a:r>
            <a:endParaRPr lang="zh-CN" altLang="en-US" sz="20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0616" name="文本框 580615"/>
          <p:cNvSpPr txBox="1"/>
          <p:nvPr/>
        </p:nvSpPr>
        <p:spPr>
          <a:xfrm>
            <a:off x="1919288" y="3211513"/>
            <a:ext cx="2852737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利润中心内部审计体系</a:t>
            </a:r>
            <a:endParaRPr lang="zh-CN" altLang="en-US" sz="20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0617" name="文本框 580616"/>
          <p:cNvSpPr txBox="1"/>
          <p:nvPr/>
        </p:nvSpPr>
        <p:spPr>
          <a:xfrm>
            <a:off x="1930400" y="3787775"/>
            <a:ext cx="2852738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利润中心业绩评价体系</a:t>
            </a:r>
            <a:endParaRPr lang="zh-CN" altLang="en-US" sz="20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0618" name="文本框 580617"/>
          <p:cNvSpPr txBox="1"/>
          <p:nvPr/>
        </p:nvSpPr>
        <p:spPr>
          <a:xfrm>
            <a:off x="1919288" y="4362450"/>
            <a:ext cx="3119437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利润中心经理人考核体系</a:t>
            </a:r>
            <a:endParaRPr lang="zh-CN" altLang="en-US" sz="20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0619" name="右箭头 580618"/>
          <p:cNvSpPr/>
          <p:nvPr/>
        </p:nvSpPr>
        <p:spPr>
          <a:xfrm>
            <a:off x="4872038" y="1627188"/>
            <a:ext cx="752475" cy="144462"/>
          </a:xfrm>
          <a:prstGeom prst="rightArrow">
            <a:avLst>
              <a:gd name="adj1" fmla="val 50000"/>
              <a:gd name="adj2" fmla="val 13022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0620" name="右箭头 580619"/>
          <p:cNvSpPr/>
          <p:nvPr/>
        </p:nvSpPr>
        <p:spPr>
          <a:xfrm>
            <a:off x="4872038" y="2203450"/>
            <a:ext cx="752475" cy="144463"/>
          </a:xfrm>
          <a:prstGeom prst="rightArrow">
            <a:avLst>
              <a:gd name="adj1" fmla="val 50000"/>
              <a:gd name="adj2" fmla="val 130219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0621" name="右箭头 580620"/>
          <p:cNvSpPr/>
          <p:nvPr/>
        </p:nvSpPr>
        <p:spPr>
          <a:xfrm>
            <a:off x="4870450" y="2779713"/>
            <a:ext cx="752475" cy="144462"/>
          </a:xfrm>
          <a:prstGeom prst="rightArrow">
            <a:avLst>
              <a:gd name="adj1" fmla="val 50000"/>
              <a:gd name="adj2" fmla="val 13022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0622" name="右箭头 580621"/>
          <p:cNvSpPr/>
          <p:nvPr/>
        </p:nvSpPr>
        <p:spPr>
          <a:xfrm>
            <a:off x="4870450" y="3355975"/>
            <a:ext cx="752475" cy="144463"/>
          </a:xfrm>
          <a:prstGeom prst="rightArrow">
            <a:avLst>
              <a:gd name="adj1" fmla="val 50000"/>
              <a:gd name="adj2" fmla="val 130219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0623" name="右箭头 580622"/>
          <p:cNvSpPr/>
          <p:nvPr/>
        </p:nvSpPr>
        <p:spPr>
          <a:xfrm>
            <a:off x="4870450" y="3860800"/>
            <a:ext cx="752475" cy="144463"/>
          </a:xfrm>
          <a:prstGeom prst="rightArrow">
            <a:avLst>
              <a:gd name="adj1" fmla="val 50000"/>
              <a:gd name="adj2" fmla="val 130219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0624" name="右箭头 580623"/>
          <p:cNvSpPr/>
          <p:nvPr/>
        </p:nvSpPr>
        <p:spPr>
          <a:xfrm>
            <a:off x="4870450" y="4508500"/>
            <a:ext cx="752475" cy="144463"/>
          </a:xfrm>
          <a:prstGeom prst="rightArrow">
            <a:avLst>
              <a:gd name="adj1" fmla="val 50000"/>
              <a:gd name="adj2" fmla="val 130219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0625" name="矩形 580624"/>
          <p:cNvSpPr/>
          <p:nvPr/>
        </p:nvSpPr>
        <p:spPr>
          <a:xfrm>
            <a:off x="5891213" y="1484313"/>
            <a:ext cx="1789112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0" hangingPunct="0">
              <a:spcBef>
                <a:spcPct val="50000"/>
              </a:spcBef>
              <a:buNone/>
            </a:pPr>
            <a:r>
              <a:rPr lang="zh-CN" altLang="en-US" sz="20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战略构建工具</a:t>
            </a:r>
            <a:endParaRPr lang="zh-CN" altLang="en-US" sz="20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0626" name="矩形 580625"/>
          <p:cNvSpPr/>
          <p:nvPr/>
        </p:nvSpPr>
        <p:spPr>
          <a:xfrm>
            <a:off x="5899150" y="2095500"/>
            <a:ext cx="1789113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0" hangingPunct="0">
              <a:spcBef>
                <a:spcPct val="50000"/>
              </a:spcBef>
              <a:buNone/>
            </a:pPr>
            <a:r>
              <a:rPr lang="zh-CN" altLang="en-US" sz="20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战略落实工具</a:t>
            </a:r>
            <a:endParaRPr lang="zh-CN" altLang="en-US" sz="20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0627" name="矩形 580626"/>
          <p:cNvSpPr/>
          <p:nvPr/>
        </p:nvSpPr>
        <p:spPr>
          <a:xfrm>
            <a:off x="5878513" y="2959100"/>
            <a:ext cx="1789112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0" hangingPunct="0">
              <a:spcBef>
                <a:spcPct val="50000"/>
              </a:spcBef>
              <a:buNone/>
            </a:pPr>
            <a:r>
              <a:rPr lang="zh-CN" altLang="en-US" sz="20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战略监控工具</a:t>
            </a:r>
            <a:endParaRPr lang="zh-CN" altLang="en-US" sz="20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0628" name="右大括号 580627"/>
          <p:cNvSpPr/>
          <p:nvPr/>
        </p:nvSpPr>
        <p:spPr>
          <a:xfrm>
            <a:off x="5662613" y="2708275"/>
            <a:ext cx="76200" cy="863600"/>
          </a:xfrm>
          <a:prstGeom prst="rightBrace">
            <a:avLst>
              <a:gd name="adj1" fmla="val 94444"/>
              <a:gd name="adj2" fmla="val 5000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0629" name="矩形 580628"/>
          <p:cNvSpPr/>
          <p:nvPr/>
        </p:nvSpPr>
        <p:spPr>
          <a:xfrm>
            <a:off x="5878513" y="4038600"/>
            <a:ext cx="1789112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0" hangingPunct="0">
              <a:spcBef>
                <a:spcPct val="50000"/>
              </a:spcBef>
              <a:buNone/>
            </a:pPr>
            <a:r>
              <a:rPr lang="zh-CN" altLang="en-US" sz="20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战略执行工具</a:t>
            </a:r>
            <a:endParaRPr lang="zh-CN" altLang="en-US" sz="20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0630" name="右大括号 580629"/>
          <p:cNvSpPr/>
          <p:nvPr/>
        </p:nvSpPr>
        <p:spPr>
          <a:xfrm>
            <a:off x="5662613" y="3789363"/>
            <a:ext cx="76200" cy="863600"/>
          </a:xfrm>
          <a:prstGeom prst="rightBrace">
            <a:avLst>
              <a:gd name="adj1" fmla="val 94444"/>
              <a:gd name="adj2" fmla="val 5000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0631" name="下箭头 580630"/>
          <p:cNvSpPr/>
          <p:nvPr/>
        </p:nvSpPr>
        <p:spPr>
          <a:xfrm>
            <a:off x="6445250" y="4816475"/>
            <a:ext cx="528638" cy="487363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0632" name="文本框 580631"/>
          <p:cNvSpPr txBox="1"/>
          <p:nvPr/>
        </p:nvSpPr>
        <p:spPr>
          <a:xfrm>
            <a:off x="5567363" y="5357813"/>
            <a:ext cx="2427287" cy="5191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战略管理工具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80633" name="下箭头 580632"/>
          <p:cNvSpPr/>
          <p:nvPr/>
        </p:nvSpPr>
        <p:spPr>
          <a:xfrm>
            <a:off x="3168650" y="4816475"/>
            <a:ext cx="528638" cy="4572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0634" name="文本框 580633"/>
          <p:cNvSpPr txBox="1"/>
          <p:nvPr/>
        </p:nvSpPr>
        <p:spPr>
          <a:xfrm>
            <a:off x="2330450" y="5349875"/>
            <a:ext cx="2436813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战略管理系统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2659" name="直接连接符 582658"/>
          <p:cNvSpPr/>
          <p:nvPr/>
        </p:nvSpPr>
        <p:spPr>
          <a:xfrm>
            <a:off x="4427538" y="836613"/>
            <a:ext cx="3954462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pSp>
        <p:nvGrpSpPr>
          <p:cNvPr id="582689" name="组合 582688"/>
          <p:cNvGrpSpPr/>
          <p:nvPr/>
        </p:nvGrpSpPr>
        <p:grpSpPr>
          <a:xfrm>
            <a:off x="1619250" y="2349500"/>
            <a:ext cx="6045200" cy="2519363"/>
            <a:chOff x="1020" y="1162"/>
            <a:chExt cx="3808" cy="1587"/>
          </a:xfrm>
        </p:grpSpPr>
        <p:sp>
          <p:nvSpPr>
            <p:cNvPr id="582660" name="文本框 582659"/>
            <p:cNvSpPr txBox="1"/>
            <p:nvPr/>
          </p:nvSpPr>
          <p:spPr>
            <a:xfrm>
              <a:off x="1020" y="1162"/>
              <a:ext cx="1543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993300"/>
                  </a:solidFill>
                  <a:latin typeface="Arial" pitchFamily="34" charset="0"/>
                  <a:ea typeface="楷体_GB2312" pitchFamily="49" charset="-122"/>
                </a:rPr>
                <a:t>一般管理模式</a:t>
              </a:r>
              <a:endParaRPr lang="zh-CN" altLang="en-US" sz="2400" b="1">
                <a:solidFill>
                  <a:srgbClr val="993300"/>
                </a:solidFill>
                <a:latin typeface="Arial" pitchFamily="34" charset="0"/>
                <a:ea typeface="楷体_GB2312" pitchFamily="49" charset="-122"/>
              </a:endParaRPr>
            </a:p>
          </p:txBody>
        </p:sp>
        <p:sp>
          <p:nvSpPr>
            <p:cNvPr id="582661" name="文本框 582660"/>
            <p:cNvSpPr txBox="1"/>
            <p:nvPr/>
          </p:nvSpPr>
          <p:spPr>
            <a:xfrm>
              <a:off x="1343" y="1479"/>
              <a:ext cx="884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0099"/>
                  </a:solidFill>
                  <a:latin typeface="Arial" pitchFamily="34" charset="0"/>
                  <a:ea typeface="楷体_GB2312" pitchFamily="49" charset="-122"/>
                </a:rPr>
                <a:t>子公司甲</a:t>
              </a:r>
              <a:endPara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endParaRPr>
            </a:p>
          </p:txBody>
        </p:sp>
        <p:sp>
          <p:nvSpPr>
            <p:cNvPr id="582662" name="文本框 582661"/>
            <p:cNvSpPr txBox="1"/>
            <p:nvPr/>
          </p:nvSpPr>
          <p:spPr>
            <a:xfrm>
              <a:off x="1343" y="1796"/>
              <a:ext cx="884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0099"/>
                  </a:solidFill>
                  <a:latin typeface="Arial" pitchFamily="34" charset="0"/>
                  <a:ea typeface="楷体_GB2312" pitchFamily="49" charset="-122"/>
                </a:rPr>
                <a:t>子公司乙</a:t>
              </a:r>
              <a:endPara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endParaRPr>
            </a:p>
          </p:txBody>
        </p:sp>
        <p:sp>
          <p:nvSpPr>
            <p:cNvPr id="582663" name="文本框 582662"/>
            <p:cNvSpPr txBox="1"/>
            <p:nvPr/>
          </p:nvSpPr>
          <p:spPr>
            <a:xfrm>
              <a:off x="1343" y="2143"/>
              <a:ext cx="884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0099"/>
                  </a:solidFill>
                  <a:latin typeface="Arial" pitchFamily="34" charset="0"/>
                  <a:ea typeface="楷体_GB2312" pitchFamily="49" charset="-122"/>
                </a:rPr>
                <a:t>子公司丙</a:t>
              </a:r>
              <a:endPara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endParaRPr>
            </a:p>
          </p:txBody>
        </p:sp>
        <p:sp>
          <p:nvSpPr>
            <p:cNvPr id="582664" name="文本框 582663"/>
            <p:cNvSpPr txBox="1"/>
            <p:nvPr/>
          </p:nvSpPr>
          <p:spPr>
            <a:xfrm>
              <a:off x="1431" y="2461"/>
              <a:ext cx="500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rgbClr val="000099"/>
                  </a:solidFill>
                  <a:latin typeface="Arial" pitchFamily="34" charset="0"/>
                  <a:ea typeface="楷体_GB2312" pitchFamily="49" charset="-122"/>
                </a:rPr>
                <a:t>……</a:t>
              </a:r>
              <a:endParaRPr lang="en-US" altLang="zh-CN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endParaRPr>
            </a:p>
          </p:txBody>
        </p:sp>
        <p:sp>
          <p:nvSpPr>
            <p:cNvPr id="582665" name="文本框 582664"/>
            <p:cNvSpPr txBox="1"/>
            <p:nvPr/>
          </p:nvSpPr>
          <p:spPr>
            <a:xfrm>
              <a:off x="3560" y="1162"/>
              <a:ext cx="1268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00FF"/>
                  </a:solidFill>
                  <a:latin typeface="Arial" pitchFamily="34" charset="0"/>
                  <a:ea typeface="楷体_GB2312" pitchFamily="49" charset="-122"/>
                </a:rPr>
                <a:t>创新管理模式</a:t>
              </a:r>
              <a:endParaRPr lang="zh-CN" altLang="en-US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endParaRPr>
            </a:p>
          </p:txBody>
        </p:sp>
        <p:sp>
          <p:nvSpPr>
            <p:cNvPr id="582666" name="文本框 582665"/>
            <p:cNvSpPr txBox="1"/>
            <p:nvPr/>
          </p:nvSpPr>
          <p:spPr>
            <a:xfrm>
              <a:off x="3607" y="1479"/>
              <a:ext cx="1076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0099"/>
                  </a:solidFill>
                  <a:latin typeface="Arial" pitchFamily="34" charset="0"/>
                  <a:ea typeface="楷体_GB2312" pitchFamily="49" charset="-122"/>
                </a:rPr>
                <a:t>利润中心甲</a:t>
              </a:r>
              <a:endPara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endParaRPr>
            </a:p>
          </p:txBody>
        </p:sp>
        <p:sp>
          <p:nvSpPr>
            <p:cNvPr id="582667" name="文本框 582666"/>
            <p:cNvSpPr txBox="1"/>
            <p:nvPr/>
          </p:nvSpPr>
          <p:spPr>
            <a:xfrm>
              <a:off x="3611" y="1781"/>
              <a:ext cx="1076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0099"/>
                  </a:solidFill>
                  <a:latin typeface="Arial" pitchFamily="34" charset="0"/>
                  <a:ea typeface="楷体_GB2312" pitchFamily="49" charset="-122"/>
                </a:rPr>
                <a:t>利润中心乙</a:t>
              </a:r>
              <a:endPara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endParaRPr>
            </a:p>
          </p:txBody>
        </p:sp>
        <p:sp>
          <p:nvSpPr>
            <p:cNvPr id="582668" name="文本框 582667"/>
            <p:cNvSpPr txBox="1"/>
            <p:nvPr/>
          </p:nvSpPr>
          <p:spPr>
            <a:xfrm>
              <a:off x="3611" y="2144"/>
              <a:ext cx="1076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400" b="1">
                  <a:solidFill>
                    <a:srgbClr val="000099"/>
                  </a:solidFill>
                  <a:latin typeface="Arial" pitchFamily="34" charset="0"/>
                  <a:ea typeface="楷体_GB2312" pitchFamily="49" charset="-122"/>
                </a:rPr>
                <a:t>利润中心丙</a:t>
              </a:r>
              <a:endPara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endParaRPr>
            </a:p>
          </p:txBody>
        </p:sp>
        <p:sp>
          <p:nvSpPr>
            <p:cNvPr id="582669" name="文本框 582668"/>
            <p:cNvSpPr txBox="1"/>
            <p:nvPr/>
          </p:nvSpPr>
          <p:spPr>
            <a:xfrm>
              <a:off x="3700" y="2461"/>
              <a:ext cx="500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rgbClr val="000099"/>
                  </a:solidFill>
                  <a:latin typeface="Arial" pitchFamily="34" charset="0"/>
                  <a:ea typeface="楷体_GB2312" pitchFamily="49" charset="-122"/>
                </a:rPr>
                <a:t>……</a:t>
              </a:r>
              <a:endParaRPr lang="en-US" altLang="zh-CN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endParaRPr>
            </a:p>
          </p:txBody>
        </p:sp>
      </p:grpSp>
      <p:sp>
        <p:nvSpPr>
          <p:cNvPr id="582670" name="等腰三角形 582669"/>
          <p:cNvSpPr/>
          <p:nvPr/>
        </p:nvSpPr>
        <p:spPr>
          <a:xfrm>
            <a:off x="2849563" y="3571875"/>
            <a:ext cx="3384550" cy="2735263"/>
          </a:xfrm>
          <a:prstGeom prst="triangle">
            <a:avLst>
              <a:gd name="adj" fmla="val 50000"/>
            </a:avLst>
          </a:prstGeom>
          <a:solidFill>
            <a:srgbClr val="00C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2671" name="等腰三角形 582670"/>
          <p:cNvSpPr/>
          <p:nvPr/>
        </p:nvSpPr>
        <p:spPr>
          <a:xfrm>
            <a:off x="3282950" y="3571875"/>
            <a:ext cx="2519363" cy="2016125"/>
          </a:xfrm>
          <a:prstGeom prst="triangle">
            <a:avLst>
              <a:gd name="adj" fmla="val 50000"/>
            </a:avLst>
          </a:prstGeom>
          <a:solidFill>
            <a:srgbClr val="FFFF99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2672" name="等腰三角形 582671"/>
          <p:cNvSpPr/>
          <p:nvPr/>
        </p:nvSpPr>
        <p:spPr>
          <a:xfrm>
            <a:off x="3714750" y="3571875"/>
            <a:ext cx="1654175" cy="1296988"/>
          </a:xfrm>
          <a:prstGeom prst="triangle">
            <a:avLst>
              <a:gd name="adj" fmla="val 50000"/>
            </a:avLst>
          </a:prstGeom>
          <a:solidFill>
            <a:srgbClr val="FF00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2673" name="文本框 582672"/>
          <p:cNvSpPr txBox="1"/>
          <p:nvPr/>
        </p:nvSpPr>
        <p:spPr>
          <a:xfrm>
            <a:off x="3568700" y="5732463"/>
            <a:ext cx="194468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成本中心</a:t>
            </a:r>
            <a:endParaRPr lang="zh-CN" altLang="en-US" sz="24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82674" name="文本框 582673"/>
          <p:cNvSpPr txBox="1"/>
          <p:nvPr/>
        </p:nvSpPr>
        <p:spPr>
          <a:xfrm>
            <a:off x="3568700" y="5013325"/>
            <a:ext cx="194468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9900"/>
                </a:solidFill>
                <a:latin typeface="Arial" pitchFamily="34" charset="0"/>
                <a:ea typeface="楷体_GB2312" pitchFamily="49" charset="-122"/>
              </a:rPr>
              <a:t>利润中心</a:t>
            </a:r>
            <a:endParaRPr lang="zh-CN" altLang="en-US" sz="2400" b="1">
              <a:solidFill>
                <a:srgbClr val="0099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82675" name="文本框 582674"/>
          <p:cNvSpPr txBox="1"/>
          <p:nvPr/>
        </p:nvSpPr>
        <p:spPr>
          <a:xfrm>
            <a:off x="3568700" y="4411663"/>
            <a:ext cx="194468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投资中心</a:t>
            </a:r>
            <a:endParaRPr lang="zh-CN" altLang="en-US" sz="2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82676" name="直接连接符 582675"/>
          <p:cNvSpPr/>
          <p:nvPr/>
        </p:nvSpPr>
        <p:spPr>
          <a:xfrm flipH="1">
            <a:off x="3425825" y="5589588"/>
            <a:ext cx="431800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2677" name="直接连接符 582676"/>
          <p:cNvSpPr/>
          <p:nvPr/>
        </p:nvSpPr>
        <p:spPr>
          <a:xfrm flipH="1">
            <a:off x="4000500" y="5589588"/>
            <a:ext cx="360363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2678" name="直接连接符 582677"/>
          <p:cNvSpPr/>
          <p:nvPr/>
        </p:nvSpPr>
        <p:spPr>
          <a:xfrm>
            <a:off x="4721225" y="5589588"/>
            <a:ext cx="287338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2679" name="直接连接符 582678"/>
          <p:cNvSpPr/>
          <p:nvPr/>
        </p:nvSpPr>
        <p:spPr>
          <a:xfrm>
            <a:off x="5297488" y="5589588"/>
            <a:ext cx="360362" cy="719137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2680" name="直接连接符 582679"/>
          <p:cNvSpPr/>
          <p:nvPr/>
        </p:nvSpPr>
        <p:spPr>
          <a:xfrm flipH="1">
            <a:off x="4073525" y="4868863"/>
            <a:ext cx="287338" cy="72072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2681" name="直接连接符 582680"/>
          <p:cNvSpPr/>
          <p:nvPr/>
        </p:nvSpPr>
        <p:spPr>
          <a:xfrm>
            <a:off x="4721225" y="4868863"/>
            <a:ext cx="287338" cy="72072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582682" name="对象 582681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82683" name="直接连接符 582682"/>
          <p:cNvSpPr/>
          <p:nvPr/>
        </p:nvSpPr>
        <p:spPr>
          <a:xfrm flipH="1">
            <a:off x="5770563" y="5189538"/>
            <a:ext cx="4572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2684" name="爆炸形 1 582683"/>
          <p:cNvSpPr/>
          <p:nvPr/>
        </p:nvSpPr>
        <p:spPr>
          <a:xfrm>
            <a:off x="6227763" y="4508500"/>
            <a:ext cx="2379662" cy="1435100"/>
          </a:xfrm>
          <a:prstGeom prst="irregularSeal1">
            <a:avLst/>
          </a:prstGeom>
          <a:solidFill>
            <a:srgbClr val="FFFF99"/>
          </a:solidFill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2685" name="文本框 582684"/>
          <p:cNvSpPr txBox="1"/>
          <p:nvPr/>
        </p:nvSpPr>
        <p:spPr>
          <a:xfrm>
            <a:off x="6588125" y="4797425"/>
            <a:ext cx="1512888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利润中心管理模式</a:t>
            </a:r>
            <a:endParaRPr lang="zh-CN" altLang="en-US" sz="24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82686" name="文本框 582685"/>
          <p:cNvSpPr txBox="1"/>
          <p:nvPr/>
        </p:nvSpPr>
        <p:spPr>
          <a:xfrm>
            <a:off x="250825" y="549275"/>
            <a:ext cx="44069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3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6S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管理体系的特点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82688" name="文本框 582687"/>
          <p:cNvSpPr txBox="1"/>
          <p:nvPr/>
        </p:nvSpPr>
        <p:spPr>
          <a:xfrm>
            <a:off x="611188" y="1052513"/>
            <a:ext cx="7345362" cy="1117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）实行利润中心管理模式，投资决策权高度集中，确保多元化控股企业的专业化管理。</a:t>
            </a:r>
            <a:endParaRPr lang="zh-CN" altLang="en-US" sz="24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682" name="爆炸形 1 583681"/>
          <p:cNvSpPr/>
          <p:nvPr/>
        </p:nvSpPr>
        <p:spPr>
          <a:xfrm>
            <a:off x="5940425" y="5229225"/>
            <a:ext cx="1728788" cy="936625"/>
          </a:xfrm>
          <a:prstGeom prst="irregularSeal1">
            <a:avLst/>
          </a:prstGeom>
          <a:solidFill>
            <a:srgbClr val="FFFF99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3684" name="直接连接符 583683"/>
          <p:cNvSpPr/>
          <p:nvPr/>
        </p:nvSpPr>
        <p:spPr>
          <a:xfrm>
            <a:off x="4427538" y="836613"/>
            <a:ext cx="3954462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583685" name="对象 583684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83687" name="文本框 583686"/>
          <p:cNvSpPr txBox="1"/>
          <p:nvPr/>
        </p:nvSpPr>
        <p:spPr>
          <a:xfrm>
            <a:off x="1042988" y="2971800"/>
            <a:ext cx="2665412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990000"/>
                </a:solidFill>
                <a:latin typeface="Times New Roman" panose="02020603050405020304" pitchFamily="18" charset="0"/>
                <a:ea typeface="楷体_GB2312" pitchFamily="49" charset="-122"/>
              </a:rPr>
              <a:t>集团管理法人企业</a:t>
            </a:r>
            <a:endParaRPr lang="zh-CN" altLang="en-US" sz="2400" b="1">
              <a:solidFill>
                <a:srgbClr val="99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83688" name="文本框 583687"/>
          <p:cNvSpPr txBox="1"/>
          <p:nvPr/>
        </p:nvSpPr>
        <p:spPr>
          <a:xfrm>
            <a:off x="1042988" y="3686175"/>
            <a:ext cx="2736850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990000"/>
                </a:solidFill>
                <a:latin typeface="Times New Roman" panose="02020603050405020304" pitchFamily="18" charset="0"/>
                <a:ea typeface="楷体_GB2312" pitchFamily="49" charset="-122"/>
              </a:rPr>
              <a:t>下属法人企业分别多元化管理</a:t>
            </a:r>
            <a:endParaRPr lang="zh-CN" altLang="en-US" sz="2400" b="1">
              <a:solidFill>
                <a:srgbClr val="99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83689" name="右箭头 583688"/>
          <p:cNvSpPr/>
          <p:nvPr/>
        </p:nvSpPr>
        <p:spPr>
          <a:xfrm>
            <a:off x="3851275" y="3068638"/>
            <a:ext cx="720725" cy="288925"/>
          </a:xfrm>
          <a:prstGeom prst="rightArrow">
            <a:avLst>
              <a:gd name="adj1" fmla="val 50000"/>
              <a:gd name="adj2" fmla="val 62362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3690" name="文本框 583689"/>
          <p:cNvSpPr txBox="1"/>
          <p:nvPr/>
        </p:nvSpPr>
        <p:spPr>
          <a:xfrm>
            <a:off x="5003800" y="2781300"/>
            <a:ext cx="2663825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0066FF"/>
                </a:solidFill>
                <a:latin typeface="Times New Roman" panose="02020603050405020304" pitchFamily="18" charset="0"/>
                <a:ea typeface="楷体_GB2312" pitchFamily="49" charset="-122"/>
              </a:rPr>
              <a:t>集团管理主要业务和资产</a:t>
            </a:r>
            <a:endParaRPr lang="zh-CN" altLang="en-US" sz="2400" b="1">
              <a:solidFill>
                <a:srgbClr val="0066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83691" name="右箭头 583690"/>
          <p:cNvSpPr/>
          <p:nvPr/>
        </p:nvSpPr>
        <p:spPr>
          <a:xfrm>
            <a:off x="3851275" y="3860800"/>
            <a:ext cx="720725" cy="288925"/>
          </a:xfrm>
          <a:prstGeom prst="rightArrow">
            <a:avLst>
              <a:gd name="adj1" fmla="val 50000"/>
              <a:gd name="adj2" fmla="val 62362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3692" name="文本框 583691"/>
          <p:cNvSpPr txBox="1"/>
          <p:nvPr/>
        </p:nvSpPr>
        <p:spPr>
          <a:xfrm>
            <a:off x="5003800" y="3644900"/>
            <a:ext cx="2808288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0066FF"/>
                </a:solidFill>
                <a:latin typeface="Times New Roman" panose="02020603050405020304" pitchFamily="18" charset="0"/>
                <a:ea typeface="楷体_GB2312" pitchFamily="49" charset="-122"/>
              </a:rPr>
              <a:t>利润中心各自专业化管理</a:t>
            </a:r>
            <a:endParaRPr lang="zh-CN" altLang="en-US" sz="2400" b="1">
              <a:solidFill>
                <a:srgbClr val="0066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83693" name="椭圆 583692"/>
          <p:cNvSpPr/>
          <p:nvPr/>
        </p:nvSpPr>
        <p:spPr>
          <a:xfrm>
            <a:off x="4572000" y="2565400"/>
            <a:ext cx="3529013" cy="2087563"/>
          </a:xfrm>
          <a:prstGeom prst="ellipse">
            <a:avLst/>
          </a:prstGeom>
          <a:noFill/>
          <a:ln w="9525" cap="flat" cmpd="sng">
            <a:solidFill>
              <a:srgbClr val="0033CC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3694" name="上下箭头 583693"/>
          <p:cNvSpPr/>
          <p:nvPr/>
        </p:nvSpPr>
        <p:spPr>
          <a:xfrm>
            <a:off x="5940425" y="4724400"/>
            <a:ext cx="792163" cy="720725"/>
          </a:xfrm>
          <a:prstGeom prst="upDownArrow">
            <a:avLst>
              <a:gd name="adj1" fmla="val 50000"/>
              <a:gd name="adj2" fmla="val 20000"/>
            </a:avLst>
          </a:prstGeom>
          <a:solidFill>
            <a:srgbClr val="CCFFCC"/>
          </a:solidFill>
          <a:ln w="9525" cap="flat" cmpd="sng">
            <a:solidFill>
              <a:srgbClr val="008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3695" name="文本框 583694"/>
          <p:cNvSpPr txBox="1"/>
          <p:nvPr/>
        </p:nvSpPr>
        <p:spPr>
          <a:xfrm>
            <a:off x="4211638" y="5445125"/>
            <a:ext cx="4176712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促进行业整合，推动战略实施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83697" name="文本框 583696"/>
          <p:cNvSpPr txBox="1"/>
          <p:nvPr/>
        </p:nvSpPr>
        <p:spPr>
          <a:xfrm>
            <a:off x="250825" y="549275"/>
            <a:ext cx="44069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3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6S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管理体系的特点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83698" name="文本框 583697"/>
          <p:cNvSpPr txBox="1"/>
          <p:nvPr/>
        </p:nvSpPr>
        <p:spPr>
          <a:xfrm>
            <a:off x="611188" y="1196975"/>
            <a:ext cx="7777162" cy="16303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3400" indent="-533400" algn="l" eaLnBrk="0" hangingPunct="0"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）打破和淡化法人架构，按业务及相关资产确立业务单元，划分利润中心，建立</a:t>
            </a: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6S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管理体系的组织基础</a:t>
            </a:r>
            <a:endParaRPr lang="zh-CN" altLang="en-US" sz="24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3810" name="直接连接符 503809"/>
          <p:cNvSpPr/>
          <p:nvPr/>
        </p:nvSpPr>
        <p:spPr>
          <a:xfrm>
            <a:off x="4427538" y="836613"/>
            <a:ext cx="3878262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03811" name="文本框 503810"/>
          <p:cNvSpPr txBox="1"/>
          <p:nvPr/>
        </p:nvSpPr>
        <p:spPr>
          <a:xfrm>
            <a:off x="381000" y="533400"/>
            <a:ext cx="44069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3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6S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管理体系的特点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aphicFrame>
        <p:nvGraphicFramePr>
          <p:cNvPr id="503812" name="对象 503811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3" imgW="769620" imgH="457200" progId="MSPhotoEd.3">
                  <p:embed/>
                </p:oleObj>
              </mc:Choice>
              <mc:Fallback>
                <p:oleObj r:id="rId3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3813" name="椭圆 503812"/>
          <p:cNvSpPr/>
          <p:nvPr/>
        </p:nvSpPr>
        <p:spPr>
          <a:xfrm>
            <a:off x="2363788" y="4959350"/>
            <a:ext cx="485775" cy="706438"/>
          </a:xfrm>
          <a:prstGeom prst="ellipse">
            <a:avLst/>
          </a:prstGeom>
          <a:solidFill>
            <a:srgbClr val="CCFFFF"/>
          </a:solidFill>
          <a:ln w="9525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en-US" altLang="x-none" sz="28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503814" name="直接连接符 503813"/>
          <p:cNvSpPr/>
          <p:nvPr/>
        </p:nvSpPr>
        <p:spPr>
          <a:xfrm>
            <a:off x="2182813" y="4406900"/>
            <a:ext cx="4849812" cy="0"/>
          </a:xfrm>
          <a:prstGeom prst="line">
            <a:avLst/>
          </a:prstGeom>
          <a:ln w="57150" cap="flat" cmpd="sng">
            <a:solidFill>
              <a:srgbClr val="FF0000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03815" name="文本框 503814"/>
          <p:cNvSpPr txBox="1"/>
          <p:nvPr/>
        </p:nvSpPr>
        <p:spPr>
          <a:xfrm>
            <a:off x="6643688" y="4721225"/>
            <a:ext cx="488950" cy="1300163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0033CC"/>
                </a:solidFill>
                <a:latin typeface="Times New Roman" panose="02020603050405020304" pitchFamily="18" charset="0"/>
                <a:ea typeface="楷体_GB2312" pitchFamily="49" charset="-122"/>
              </a:rPr>
              <a:t>预算管理</a:t>
            </a:r>
            <a:endParaRPr lang="zh-CN" altLang="en-US" sz="2000" b="1">
              <a:solidFill>
                <a:srgbClr val="0033CC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03816" name="文本框 503815"/>
          <p:cNvSpPr txBox="1"/>
          <p:nvPr/>
        </p:nvSpPr>
        <p:spPr>
          <a:xfrm>
            <a:off x="6696075" y="2978150"/>
            <a:ext cx="488950" cy="138747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0033CC"/>
                </a:solidFill>
                <a:latin typeface="Times New Roman" panose="02020603050405020304" pitchFamily="18" charset="0"/>
                <a:ea typeface="楷体_GB2312" pitchFamily="49" charset="-122"/>
              </a:rPr>
              <a:t>战略管理</a:t>
            </a:r>
            <a:endParaRPr lang="zh-CN" altLang="en-US" sz="2000" b="1">
              <a:solidFill>
                <a:srgbClr val="0033CC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03817" name="椭圆 503816"/>
          <p:cNvSpPr/>
          <p:nvPr/>
        </p:nvSpPr>
        <p:spPr>
          <a:xfrm>
            <a:off x="3819525" y="4778375"/>
            <a:ext cx="1576388" cy="1031875"/>
          </a:xfrm>
          <a:prstGeom prst="ellipse">
            <a:avLst/>
          </a:prstGeom>
          <a:noFill/>
          <a:ln w="12700" cap="flat" cmpd="sng">
            <a:solidFill>
              <a:srgbClr val="333333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3818" name="文本框 503817"/>
          <p:cNvSpPr txBox="1"/>
          <p:nvPr/>
        </p:nvSpPr>
        <p:spPr>
          <a:xfrm>
            <a:off x="3930650" y="5072063"/>
            <a:ext cx="1454150" cy="3968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en-US" altLang="zh-CN" sz="2000" b="1">
                <a:solidFill>
                  <a:srgbClr val="7E7E7E"/>
                </a:solidFill>
                <a:latin typeface="楷体_GB2312" pitchFamily="49" charset="-122"/>
                <a:ea typeface="楷体_GB2312" pitchFamily="49" charset="-122"/>
              </a:rPr>
              <a:t>6S</a:t>
            </a:r>
            <a:r>
              <a:rPr lang="zh-CN" altLang="en-US" sz="2000" b="1">
                <a:solidFill>
                  <a:srgbClr val="7E7E7E"/>
                </a:solidFill>
                <a:latin typeface="楷体_GB2312" pitchFamily="49" charset="-122"/>
                <a:ea typeface="楷体_GB2312" pitchFamily="49" charset="-122"/>
              </a:rPr>
              <a:t>管理体系</a:t>
            </a:r>
            <a:endParaRPr lang="zh-CN" altLang="en-US" sz="2000" b="1">
              <a:solidFill>
                <a:srgbClr val="7E7E7E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03819" name="右箭头 503818"/>
          <p:cNvSpPr/>
          <p:nvPr/>
        </p:nvSpPr>
        <p:spPr>
          <a:xfrm>
            <a:off x="2970213" y="5145088"/>
            <a:ext cx="606425" cy="284162"/>
          </a:xfrm>
          <a:prstGeom prst="rightArrow">
            <a:avLst>
              <a:gd name="adj1" fmla="val 50000"/>
              <a:gd name="adj2" fmla="val 53352"/>
            </a:avLst>
          </a:prstGeom>
          <a:solidFill>
            <a:srgbClr val="0000FF"/>
          </a:solidFill>
          <a:ln w="9525" cap="flat" cmpd="sng">
            <a:solidFill>
              <a:srgbClr val="00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3820" name="上箭头 503819"/>
          <p:cNvSpPr/>
          <p:nvPr/>
        </p:nvSpPr>
        <p:spPr>
          <a:xfrm>
            <a:off x="4122738" y="4037013"/>
            <a:ext cx="241300" cy="868362"/>
          </a:xfrm>
          <a:prstGeom prst="upArrow">
            <a:avLst>
              <a:gd name="adj1" fmla="val 50000"/>
              <a:gd name="adj2" fmla="val 89967"/>
            </a:avLst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3821" name="上箭头 503820"/>
          <p:cNvSpPr/>
          <p:nvPr/>
        </p:nvSpPr>
        <p:spPr>
          <a:xfrm>
            <a:off x="4243388" y="4046538"/>
            <a:ext cx="666750" cy="638175"/>
          </a:xfrm>
          <a:prstGeom prst="upArrow">
            <a:avLst>
              <a:gd name="adj1" fmla="val 50000"/>
              <a:gd name="adj2" fmla="val 2500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3822" name="矩形 503821"/>
          <p:cNvSpPr/>
          <p:nvPr/>
        </p:nvSpPr>
        <p:spPr>
          <a:xfrm>
            <a:off x="3087688" y="3030538"/>
            <a:ext cx="2936875" cy="1014412"/>
          </a:xfrm>
          <a:prstGeom prst="rect">
            <a:avLst/>
          </a:prstGeom>
          <a:solidFill>
            <a:srgbClr val="FFFF99"/>
          </a:solidFill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4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6S</a:t>
            </a:r>
            <a:r>
              <a:rPr lang="zh-CN" altLang="en-US" sz="24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管理体系</a:t>
            </a:r>
            <a:endParaRPr lang="zh-CN" altLang="en-US" sz="2400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（－－平衡计分卡）</a:t>
            </a:r>
            <a:endParaRPr lang="zh-CN" altLang="en-US" sz="24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03823" name="文本框 503822"/>
          <p:cNvSpPr txBox="1"/>
          <p:nvPr/>
        </p:nvSpPr>
        <p:spPr>
          <a:xfrm>
            <a:off x="755650" y="1412875"/>
            <a:ext cx="7345363" cy="14811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）以战略管理为主线</a:t>
            </a:r>
            <a:r>
              <a:rPr lang="en-US" altLang="zh-CN" sz="2400" b="1">
                <a:latin typeface="Times New Roman" panose="02020603050405020304" pitchFamily="18" charset="0"/>
                <a:ea typeface="楷体_GB2312" pitchFamily="49" charset="-122"/>
              </a:rPr>
              <a:t>——</a:t>
            </a:r>
            <a:r>
              <a:rPr lang="en-US" altLang="zh-CN" sz="2400" b="1">
                <a:latin typeface="楷体_GB2312" pitchFamily="49" charset="-122"/>
                <a:ea typeface="楷体_GB2312" pitchFamily="49" charset="-122"/>
              </a:rPr>
              <a:t>6S</a:t>
            </a:r>
            <a:r>
              <a:rPr lang="zh-CN" altLang="en-US" sz="2400" b="1">
                <a:latin typeface="楷体_GB2312" pitchFamily="49" charset="-122"/>
                <a:ea typeface="楷体_GB2312" pitchFamily="49" charset="-122"/>
              </a:rPr>
              <a:t>管理体系由预算管理或运营控制系统发展成为战略管理系统，涵盖战略构建、落实、监控和执行的各个环节。</a:t>
            </a:r>
            <a:endParaRPr lang="zh-CN" altLang="en-US" sz="24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03824" name="文本框 503823"/>
          <p:cNvSpPr txBox="1"/>
          <p:nvPr/>
        </p:nvSpPr>
        <p:spPr>
          <a:xfrm>
            <a:off x="2433638" y="4840288"/>
            <a:ext cx="428625" cy="91757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16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管理会计</a:t>
            </a:r>
            <a:endParaRPr lang="zh-CN" altLang="en-US" sz="1600" b="1">
              <a:solidFill>
                <a:schemeClr val="accent2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03825" name="椭圆 503824"/>
          <p:cNvSpPr/>
          <p:nvPr/>
        </p:nvSpPr>
        <p:spPr>
          <a:xfrm>
            <a:off x="2357438" y="3165475"/>
            <a:ext cx="485775" cy="706438"/>
          </a:xfrm>
          <a:prstGeom prst="ellipse">
            <a:avLst/>
          </a:prstGeom>
          <a:solidFill>
            <a:srgbClr val="CCFFFF"/>
          </a:solidFill>
          <a:ln w="9525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endParaRPr lang="en-US" altLang="x-none" sz="28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503826" name="文本框 503825"/>
          <p:cNvSpPr txBox="1"/>
          <p:nvPr/>
        </p:nvSpPr>
        <p:spPr>
          <a:xfrm>
            <a:off x="2427288" y="2859088"/>
            <a:ext cx="428625" cy="13716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16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战略管理会计</a:t>
            </a:r>
            <a:endParaRPr lang="zh-CN" altLang="en-US" sz="1600" b="1">
              <a:solidFill>
                <a:schemeClr val="accent2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03827" name="右箭头 503826"/>
          <p:cNvSpPr/>
          <p:nvPr/>
        </p:nvSpPr>
        <p:spPr>
          <a:xfrm>
            <a:off x="2967038" y="3468688"/>
            <a:ext cx="381000" cy="214312"/>
          </a:xfrm>
          <a:prstGeom prst="rightArrow">
            <a:avLst>
              <a:gd name="adj1" fmla="val 50000"/>
              <a:gd name="adj2" fmla="val 44444"/>
            </a:avLst>
          </a:prstGeom>
          <a:solidFill>
            <a:srgbClr val="0000FF"/>
          </a:solidFill>
          <a:ln w="9525" cap="flat" cmpd="sng">
            <a:solidFill>
              <a:srgbClr val="00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3378" name="文本框 613377"/>
          <p:cNvSpPr txBox="1"/>
          <p:nvPr/>
        </p:nvSpPr>
        <p:spPr>
          <a:xfrm>
            <a:off x="3635375" y="620713"/>
            <a:ext cx="1655763" cy="287337"/>
          </a:xfrm>
          <a:prstGeom prst="rect">
            <a:avLst/>
          </a:prstGeom>
          <a:solidFill>
            <a:srgbClr val="FF6600"/>
          </a:solidFill>
          <a:ln w="9525">
            <a:noFill/>
          </a:ln>
          <a:effectLst>
            <a:prstShdw prst="shdw17" dist="17961" dir="2699999">
              <a:srgbClr val="FF6600">
                <a:gamma/>
                <a:shade val="60000"/>
                <a:invGamma/>
              </a:srgbClr>
            </a:prstShdw>
          </a:effectLst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FFFFFF"/>
                </a:solidFill>
                <a:latin typeface="宋体" panose="02010600030101010101" pitchFamily="2" charset="-122"/>
              </a:rPr>
              <a:t>中国华润总公司</a:t>
            </a:r>
            <a:endParaRPr lang="zh-CN" altLang="en-US" sz="1200" b="1">
              <a:latin typeface="宋体" panose="02010600030101010101" pitchFamily="2" charset="-122"/>
            </a:endParaRPr>
          </a:p>
        </p:txBody>
      </p:sp>
      <p:sp>
        <p:nvSpPr>
          <p:cNvPr id="613379" name="文本框 613378"/>
          <p:cNvSpPr txBox="1"/>
          <p:nvPr/>
        </p:nvSpPr>
        <p:spPr>
          <a:xfrm>
            <a:off x="3635375" y="1125538"/>
            <a:ext cx="1655763" cy="288925"/>
          </a:xfrm>
          <a:prstGeom prst="rect">
            <a:avLst/>
          </a:prstGeom>
          <a:solidFill>
            <a:srgbClr val="FF6600"/>
          </a:solidFill>
          <a:ln w="9525">
            <a:noFill/>
          </a:ln>
          <a:effectLst>
            <a:prstShdw prst="shdw17" dist="17961" dir="2699999">
              <a:srgbClr val="FF6600">
                <a:gamma/>
                <a:shade val="60000"/>
                <a:invGamma/>
              </a:srgbClr>
            </a:prstShdw>
          </a:effectLst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FFFFFF"/>
                </a:solidFill>
                <a:latin typeface="宋体" panose="02010600030101010101" pitchFamily="2" charset="-122"/>
              </a:rPr>
              <a:t>华润股份有限公司</a:t>
            </a:r>
            <a:endParaRPr lang="zh-CN" altLang="en-US" sz="1200" b="1">
              <a:latin typeface="宋体" panose="02010600030101010101" pitchFamily="2" charset="-122"/>
            </a:endParaRPr>
          </a:p>
        </p:txBody>
      </p:sp>
      <p:sp>
        <p:nvSpPr>
          <p:cNvPr id="613380" name="文本框 613379"/>
          <p:cNvSpPr txBox="1"/>
          <p:nvPr/>
        </p:nvSpPr>
        <p:spPr>
          <a:xfrm>
            <a:off x="3635375" y="1628775"/>
            <a:ext cx="1655763" cy="287338"/>
          </a:xfrm>
          <a:prstGeom prst="rect">
            <a:avLst/>
          </a:prstGeom>
          <a:solidFill>
            <a:srgbClr val="FF6600"/>
          </a:solidFill>
          <a:ln w="9525">
            <a:noFill/>
          </a:ln>
          <a:effectLst>
            <a:prstShdw prst="shdw17" dist="17961" dir="2699999">
              <a:srgbClr val="FF6600">
                <a:gamma/>
                <a:shade val="60000"/>
                <a:invGamma/>
              </a:srgbClr>
            </a:prstShdw>
          </a:effectLst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FFFFFF"/>
                </a:solidFill>
                <a:latin typeface="宋体" panose="02010600030101010101" pitchFamily="2" charset="-122"/>
              </a:rPr>
              <a:t>华润</a:t>
            </a:r>
            <a:r>
              <a:rPr lang="en-US" altLang="zh-CN" sz="1200" b="1">
                <a:solidFill>
                  <a:srgbClr val="FFFFFF"/>
                </a:solidFill>
                <a:latin typeface="宋体" panose="02010600030101010101" pitchFamily="2" charset="-122"/>
              </a:rPr>
              <a:t>(</a:t>
            </a:r>
            <a:r>
              <a:rPr lang="zh-CN" altLang="en-US" sz="1200" b="1">
                <a:solidFill>
                  <a:srgbClr val="FFFFFF"/>
                </a:solidFill>
                <a:latin typeface="宋体" panose="02010600030101010101" pitchFamily="2" charset="-122"/>
              </a:rPr>
              <a:t>集团</a:t>
            </a:r>
            <a:r>
              <a:rPr lang="en-US" altLang="zh-CN" sz="1200" b="1">
                <a:solidFill>
                  <a:srgbClr val="FFFFFF"/>
                </a:solidFill>
                <a:latin typeface="宋体" panose="02010600030101010101" pitchFamily="2" charset="-122"/>
              </a:rPr>
              <a:t>)</a:t>
            </a:r>
            <a:r>
              <a:rPr lang="zh-CN" altLang="en-US" sz="1200" b="1">
                <a:solidFill>
                  <a:srgbClr val="FFFFFF"/>
                </a:solidFill>
                <a:latin typeface="宋体" panose="02010600030101010101" pitchFamily="2" charset="-122"/>
              </a:rPr>
              <a:t>有限公司</a:t>
            </a:r>
            <a:endParaRPr lang="zh-CN" altLang="en-US" sz="1200" b="1">
              <a:latin typeface="宋体" panose="02010600030101010101" pitchFamily="2" charset="-122"/>
            </a:endParaRPr>
          </a:p>
        </p:txBody>
      </p:sp>
      <p:sp>
        <p:nvSpPr>
          <p:cNvPr id="613382" name="文本框 613381"/>
          <p:cNvSpPr txBox="1"/>
          <p:nvPr/>
        </p:nvSpPr>
        <p:spPr>
          <a:xfrm>
            <a:off x="611188" y="5013325"/>
            <a:ext cx="1152525" cy="217488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德信行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83" name="文本框 613382"/>
          <p:cNvSpPr txBox="1"/>
          <p:nvPr/>
        </p:nvSpPr>
        <p:spPr>
          <a:xfrm>
            <a:off x="611188" y="3213100"/>
            <a:ext cx="1152525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华润物业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84" name="文本框 613383"/>
          <p:cNvSpPr txBox="1"/>
          <p:nvPr/>
        </p:nvSpPr>
        <p:spPr>
          <a:xfrm>
            <a:off x="611188" y="5373688"/>
            <a:ext cx="1295400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投资资产管理部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85" name="文本框 613384"/>
          <p:cNvSpPr txBox="1"/>
          <p:nvPr/>
        </p:nvSpPr>
        <p:spPr>
          <a:xfrm>
            <a:off x="611188" y="3573463"/>
            <a:ext cx="1152525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泰国长春置地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86" name="文本框 613385"/>
          <p:cNvSpPr txBox="1"/>
          <p:nvPr/>
        </p:nvSpPr>
        <p:spPr>
          <a:xfrm>
            <a:off x="611188" y="3933825"/>
            <a:ext cx="1152525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华润化工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87" name="文本框 613386"/>
          <p:cNvSpPr txBox="1"/>
          <p:nvPr/>
        </p:nvSpPr>
        <p:spPr>
          <a:xfrm>
            <a:off x="611188" y="4292600"/>
            <a:ext cx="1152525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华润燃气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88" name="文本框 613387"/>
          <p:cNvSpPr txBox="1"/>
          <p:nvPr/>
        </p:nvSpPr>
        <p:spPr>
          <a:xfrm>
            <a:off x="611188" y="4652963"/>
            <a:ext cx="1152525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华润水泥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89" name="文本框 613388"/>
          <p:cNvSpPr txBox="1"/>
          <p:nvPr/>
        </p:nvSpPr>
        <p:spPr>
          <a:xfrm>
            <a:off x="2268538" y="3213100"/>
            <a:ext cx="1150937" cy="217488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五丰行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90" name="文本框 613389"/>
          <p:cNvSpPr txBox="1"/>
          <p:nvPr/>
        </p:nvSpPr>
        <p:spPr>
          <a:xfrm>
            <a:off x="2268538" y="3933825"/>
            <a:ext cx="1150937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华润万家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91" name="文本框 613390"/>
          <p:cNvSpPr txBox="1"/>
          <p:nvPr/>
        </p:nvSpPr>
        <p:spPr>
          <a:xfrm>
            <a:off x="2268538" y="4292600"/>
            <a:ext cx="1150937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华润零售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92" name="文本框 613391"/>
          <p:cNvSpPr txBox="1"/>
          <p:nvPr/>
        </p:nvSpPr>
        <p:spPr>
          <a:xfrm>
            <a:off x="2268538" y="4652963"/>
            <a:ext cx="1150937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华创物业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93" name="文本框 613392"/>
          <p:cNvSpPr txBox="1"/>
          <p:nvPr/>
        </p:nvSpPr>
        <p:spPr>
          <a:xfrm>
            <a:off x="2268538" y="5013325"/>
            <a:ext cx="1150937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华润物流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94" name="文本框 613393"/>
          <p:cNvSpPr txBox="1"/>
          <p:nvPr/>
        </p:nvSpPr>
        <p:spPr>
          <a:xfrm>
            <a:off x="2268538" y="5373688"/>
            <a:ext cx="1150937" cy="217487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华润纺织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95" name="文本框 613394"/>
          <p:cNvSpPr txBox="1"/>
          <p:nvPr/>
        </p:nvSpPr>
        <p:spPr>
          <a:xfrm>
            <a:off x="2268538" y="3573463"/>
            <a:ext cx="1150937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华润啤酒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96" name="文本框 613395"/>
          <p:cNvSpPr txBox="1"/>
          <p:nvPr/>
        </p:nvSpPr>
        <p:spPr>
          <a:xfrm>
            <a:off x="3851275" y="2492375"/>
            <a:ext cx="1152525" cy="217488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华润微电子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97" name="文本框 613396"/>
          <p:cNvSpPr txBox="1"/>
          <p:nvPr/>
        </p:nvSpPr>
        <p:spPr>
          <a:xfrm>
            <a:off x="611188" y="2492375"/>
            <a:ext cx="1152525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华润医药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398" name="直接连接符 613397"/>
          <p:cNvSpPr/>
          <p:nvPr/>
        </p:nvSpPr>
        <p:spPr>
          <a:xfrm flipH="1">
            <a:off x="4427538" y="908050"/>
            <a:ext cx="0" cy="198438"/>
          </a:xfrm>
          <a:prstGeom prst="line">
            <a:avLst/>
          </a:prstGeom>
          <a:ln w="127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3399" name="直接连接符 613398"/>
          <p:cNvSpPr/>
          <p:nvPr/>
        </p:nvSpPr>
        <p:spPr>
          <a:xfrm flipH="1">
            <a:off x="4427538" y="1412875"/>
            <a:ext cx="0" cy="198438"/>
          </a:xfrm>
          <a:prstGeom prst="line">
            <a:avLst/>
          </a:prstGeom>
          <a:ln w="127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3400" name="直接连接符 613399"/>
          <p:cNvSpPr/>
          <p:nvPr/>
        </p:nvSpPr>
        <p:spPr>
          <a:xfrm flipH="1">
            <a:off x="4427538" y="1916113"/>
            <a:ext cx="0" cy="576262"/>
          </a:xfrm>
          <a:prstGeom prst="line">
            <a:avLst/>
          </a:prstGeom>
          <a:ln w="12700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3401" name="直接连接符 613400"/>
          <p:cNvSpPr/>
          <p:nvPr/>
        </p:nvSpPr>
        <p:spPr>
          <a:xfrm flipH="1">
            <a:off x="2843213" y="2708275"/>
            <a:ext cx="0" cy="50482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3403" name="直接连接符 613402"/>
          <p:cNvSpPr/>
          <p:nvPr/>
        </p:nvSpPr>
        <p:spPr>
          <a:xfrm>
            <a:off x="1187450" y="2133600"/>
            <a:ext cx="6048375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3404" name="直接连接符 613403"/>
          <p:cNvSpPr/>
          <p:nvPr/>
        </p:nvSpPr>
        <p:spPr>
          <a:xfrm flipH="1">
            <a:off x="2843213" y="2133600"/>
            <a:ext cx="0" cy="35877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3405" name="直接连接符 613404"/>
          <p:cNvSpPr/>
          <p:nvPr/>
        </p:nvSpPr>
        <p:spPr>
          <a:xfrm flipH="1">
            <a:off x="5795963" y="2133600"/>
            <a:ext cx="0" cy="35877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3406" name="文本框 613405"/>
          <p:cNvSpPr txBox="1"/>
          <p:nvPr/>
        </p:nvSpPr>
        <p:spPr>
          <a:xfrm>
            <a:off x="4067175" y="5734050"/>
            <a:ext cx="1439863" cy="296863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 sz="1200" b="1">
                <a:latin typeface="Times New Roman" panose="02020603050405020304" pitchFamily="18" charset="0"/>
              </a:rPr>
              <a:t>一级利润中心</a:t>
            </a:r>
            <a:endParaRPr lang="zh-CN" altLang="en-US" sz="1200" b="1">
              <a:latin typeface="Tahoma" panose="020b0604030504040204" pitchFamily="34" charset="0"/>
            </a:endParaRPr>
          </a:p>
        </p:txBody>
      </p:sp>
      <p:sp>
        <p:nvSpPr>
          <p:cNvPr id="613407" name="矩形 613406"/>
          <p:cNvSpPr/>
          <p:nvPr/>
        </p:nvSpPr>
        <p:spPr>
          <a:xfrm>
            <a:off x="3779838" y="5734050"/>
            <a:ext cx="215900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3408" name="文本框 613407"/>
          <p:cNvSpPr txBox="1"/>
          <p:nvPr/>
        </p:nvSpPr>
        <p:spPr>
          <a:xfrm>
            <a:off x="2268538" y="2492375"/>
            <a:ext cx="1128712" cy="231775"/>
          </a:xfrm>
          <a:prstGeom prst="rect">
            <a:avLst/>
          </a:prstGeom>
          <a:solidFill>
            <a:srgbClr val="0000FF"/>
          </a:solidFill>
          <a:ln w="9525">
            <a:noFill/>
          </a:ln>
          <a:effectLst>
            <a:prstShdw prst="shdw17" dist="17961" dir="2699999">
              <a:srgbClr val="0000FF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chemeClr val="bg1"/>
                </a:solidFill>
                <a:latin typeface="宋体" panose="02010600030101010101" pitchFamily="2" charset="-122"/>
              </a:rPr>
              <a:t>华润创业</a:t>
            </a:r>
            <a:endParaRPr lang="zh-CN" altLang="en-US" sz="12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  <p:sp>
        <p:nvSpPr>
          <p:cNvPr id="613409" name="文本框 613408"/>
          <p:cNvSpPr txBox="1"/>
          <p:nvPr/>
        </p:nvSpPr>
        <p:spPr>
          <a:xfrm>
            <a:off x="5292725" y="2492375"/>
            <a:ext cx="1079500" cy="225425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华润置地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410" name="文本框 613409"/>
          <p:cNvSpPr txBox="1"/>
          <p:nvPr/>
        </p:nvSpPr>
        <p:spPr>
          <a:xfrm>
            <a:off x="457200" y="0"/>
            <a:ext cx="28194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endParaRPr lang="en-US" altLang="x-none" sz="2400">
              <a:latin typeface="Times New Roman" panose="02020603050405020304" pitchFamily="18" charset="0"/>
            </a:endParaRPr>
          </a:p>
        </p:txBody>
      </p:sp>
      <p:sp>
        <p:nvSpPr>
          <p:cNvPr id="613411" name="文本框 613410"/>
          <p:cNvSpPr txBox="1"/>
          <p:nvPr/>
        </p:nvSpPr>
        <p:spPr>
          <a:xfrm>
            <a:off x="395288" y="476250"/>
            <a:ext cx="252095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华润集团战略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pPr algn="l"/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业务单元划分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613412" name="文本框 613411"/>
          <p:cNvSpPr txBox="1"/>
          <p:nvPr/>
        </p:nvSpPr>
        <p:spPr>
          <a:xfrm>
            <a:off x="611188" y="2852738"/>
            <a:ext cx="1152525" cy="215900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华润压缩机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413" name="直接连接符 613412"/>
          <p:cNvSpPr/>
          <p:nvPr/>
        </p:nvSpPr>
        <p:spPr>
          <a:xfrm flipH="1">
            <a:off x="7235825" y="2133600"/>
            <a:ext cx="0" cy="35877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3414" name="文本框 613413"/>
          <p:cNvSpPr txBox="1"/>
          <p:nvPr/>
        </p:nvSpPr>
        <p:spPr>
          <a:xfrm>
            <a:off x="6732588" y="2492375"/>
            <a:ext cx="1081087" cy="217488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华润电力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  <p:sp>
        <p:nvSpPr>
          <p:cNvPr id="613415" name="直接连接符 613414"/>
          <p:cNvSpPr/>
          <p:nvPr/>
        </p:nvSpPr>
        <p:spPr>
          <a:xfrm flipH="1">
            <a:off x="1187450" y="2133600"/>
            <a:ext cx="0" cy="358775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13418" name="椭圆 613417"/>
          <p:cNvSpPr/>
          <p:nvPr/>
        </p:nvSpPr>
        <p:spPr>
          <a:xfrm>
            <a:off x="5292725" y="3213100"/>
            <a:ext cx="3024188" cy="1655763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3419" name="文本框 613418"/>
          <p:cNvSpPr txBox="1"/>
          <p:nvPr/>
        </p:nvSpPr>
        <p:spPr>
          <a:xfrm>
            <a:off x="5724525" y="3357563"/>
            <a:ext cx="2160588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</a:rPr>
              <a:t>华润集团目前共有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</a:rPr>
              <a:t>20</a:t>
            </a: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</a:rPr>
              <a:t>个一级利润中心（暂未包括华源和三九）</a:t>
            </a:r>
            <a:endParaRPr lang="zh-CN" altLang="en-US" sz="20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613420" name="椭圆 613419"/>
          <p:cNvSpPr/>
          <p:nvPr/>
        </p:nvSpPr>
        <p:spPr>
          <a:xfrm>
            <a:off x="5292725" y="4868863"/>
            <a:ext cx="3024188" cy="1655762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3421" name="文本框 613420"/>
          <p:cNvSpPr txBox="1"/>
          <p:nvPr/>
        </p:nvSpPr>
        <p:spPr>
          <a:xfrm>
            <a:off x="5795963" y="5013325"/>
            <a:ext cx="2160587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</a:rPr>
              <a:t>利润中心需要根据业务变动情况和集团管理需要进行动态调整</a:t>
            </a:r>
            <a:endParaRPr lang="zh-CN" altLang="en-US" sz="20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613422" name="文本框 613421"/>
          <p:cNvSpPr txBox="1"/>
          <p:nvPr/>
        </p:nvSpPr>
        <p:spPr>
          <a:xfrm>
            <a:off x="2268538" y="5734050"/>
            <a:ext cx="1150937" cy="217488"/>
          </a:xfrm>
          <a:prstGeom prst="rect">
            <a:avLst/>
          </a:prstGeom>
          <a:solidFill>
            <a:srgbClr val="FFFF00"/>
          </a:solidFill>
          <a:ln w="9525">
            <a:noFill/>
          </a:ln>
          <a:effectLst>
            <a:prstShdw prst="shdw17" dist="17961" dir="2699999">
              <a:srgbClr val="FFFF00">
                <a:gamma/>
                <a:shade val="60000"/>
                <a:invGamma/>
              </a:srgbClr>
            </a:prstShdw>
          </a:effectLst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333333"/>
                </a:solidFill>
                <a:latin typeface="宋体" panose="02010600030101010101" pitchFamily="2" charset="-122"/>
              </a:rPr>
              <a:t>怡宝水</a:t>
            </a:r>
            <a:endParaRPr lang="zh-CN" altLang="en-US" sz="1200" b="1">
              <a:solidFill>
                <a:srgbClr val="333333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4711" name="直接连接符 584710"/>
          <p:cNvSpPr/>
          <p:nvPr/>
        </p:nvSpPr>
        <p:spPr>
          <a:xfrm>
            <a:off x="4500563" y="4437063"/>
            <a:ext cx="7620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pSp>
        <p:nvGrpSpPr>
          <p:cNvPr id="584722" name="组合 584721"/>
          <p:cNvGrpSpPr/>
          <p:nvPr/>
        </p:nvGrpSpPr>
        <p:grpSpPr>
          <a:xfrm>
            <a:off x="2339975" y="2430463"/>
            <a:ext cx="5610225" cy="4094162"/>
            <a:chOff x="1474" y="1350"/>
            <a:chExt cx="3534" cy="2579"/>
          </a:xfrm>
        </p:grpSpPr>
        <p:sp>
          <p:nvSpPr>
            <p:cNvPr id="584706" name="椭圆 584705"/>
            <p:cNvSpPr/>
            <p:nvPr/>
          </p:nvSpPr>
          <p:spPr>
            <a:xfrm>
              <a:off x="1474" y="1350"/>
              <a:ext cx="1776" cy="1536"/>
            </a:xfrm>
            <a:prstGeom prst="ellipse">
              <a:avLst/>
            </a:prstGeom>
            <a:noFill/>
            <a:ln w="38100" cap="flat" cmpd="sng">
              <a:solidFill>
                <a:srgbClr val="FF66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4707" name="文本框 584706"/>
            <p:cNvSpPr txBox="1"/>
            <p:nvPr/>
          </p:nvSpPr>
          <p:spPr>
            <a:xfrm>
              <a:off x="1973" y="2478"/>
              <a:ext cx="886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zh-CN" altLang="en-US" sz="18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战略管理</a:t>
              </a:r>
              <a:endParaRPr lang="zh-CN" altLang="en-US" sz="18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84708" name="文本框 584707"/>
            <p:cNvSpPr txBox="1"/>
            <p:nvPr/>
          </p:nvSpPr>
          <p:spPr>
            <a:xfrm>
              <a:off x="1746" y="1570"/>
              <a:ext cx="1296" cy="75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US" altLang="zh-CN" sz="18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1.</a:t>
              </a:r>
              <a:r>
                <a:rPr lang="zh-CN" altLang="en-US" sz="18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确定公司目标</a:t>
              </a:r>
              <a:endParaRPr lang="zh-CN" altLang="en-US" sz="18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  <a:p>
              <a:pPr algn="l">
                <a:spcBef>
                  <a:spcPct val="50000"/>
                </a:spcBef>
              </a:pPr>
              <a:r>
                <a:rPr lang="en-US" altLang="zh-CN" sz="18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2.</a:t>
              </a:r>
              <a:r>
                <a:rPr lang="zh-CN" altLang="en-US" sz="18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界定经理人权责</a:t>
              </a:r>
              <a:endParaRPr lang="zh-CN" altLang="en-US" sz="18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  <a:p>
              <a:pPr algn="l">
                <a:spcBef>
                  <a:spcPct val="50000"/>
                </a:spcBef>
              </a:pPr>
              <a:r>
                <a:rPr lang="en-US" altLang="zh-CN" sz="18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3.</a:t>
              </a:r>
              <a:r>
                <a:rPr lang="zh-CN" altLang="en-US" sz="18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有效的监督</a:t>
              </a:r>
              <a:endParaRPr lang="zh-CN" altLang="en-US" sz="18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84709" name="文本框 584708"/>
            <p:cNvSpPr txBox="1"/>
            <p:nvPr/>
          </p:nvSpPr>
          <p:spPr>
            <a:xfrm>
              <a:off x="1791" y="2931"/>
              <a:ext cx="1296" cy="664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en-US" altLang="zh-CN" sz="18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1.</a:t>
              </a:r>
              <a:r>
                <a:rPr lang="zh-CN" altLang="en-US" sz="18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经理人行使决策权和控制权</a:t>
              </a:r>
              <a:endParaRPr lang="zh-CN" altLang="en-US" sz="18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  <a:p>
              <a:pPr algn="l">
                <a:spcBef>
                  <a:spcPct val="50000"/>
                </a:spcBef>
              </a:pPr>
              <a:r>
                <a:rPr lang="en-US" altLang="zh-CN" sz="18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2.</a:t>
              </a:r>
              <a:r>
                <a:rPr lang="zh-CN" altLang="en-US" sz="18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公司经营管理</a:t>
              </a:r>
              <a:endParaRPr lang="zh-CN" altLang="en-US" sz="18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84710" name="文本框 584709"/>
            <p:cNvSpPr txBox="1"/>
            <p:nvPr/>
          </p:nvSpPr>
          <p:spPr>
            <a:xfrm>
              <a:off x="3379" y="1979"/>
              <a:ext cx="1536" cy="21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zh-CN" altLang="en-US" sz="16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公司治理：集团控股层面</a:t>
              </a:r>
              <a:endParaRPr lang="zh-CN" altLang="en-US" sz="16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84712" name="文本框 584711"/>
            <p:cNvSpPr txBox="1"/>
            <p:nvPr/>
          </p:nvSpPr>
          <p:spPr>
            <a:xfrm>
              <a:off x="3379" y="2478"/>
              <a:ext cx="1629" cy="294"/>
            </a:xfrm>
            <a:prstGeom prst="rect">
              <a:avLst/>
            </a:prstGeom>
            <a:solidFill>
              <a:srgbClr val="FF0000"/>
            </a:solidFill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>
                  <a:solidFill>
                    <a:schemeClr val="bg1"/>
                  </a:solidFill>
                  <a:latin typeface="Times New Roman" panose="02020603050405020304" pitchFamily="18" charset="0"/>
                </a:rPr>
                <a:t>6S</a:t>
              </a:r>
              <a:r>
                <a:rPr lang="zh-CN" altLang="en-US" sz="2400" b="1">
                  <a:solidFill>
                    <a:schemeClr val="bg1"/>
                  </a:solidFill>
                  <a:latin typeface="Times New Roman" panose="02020603050405020304" pitchFamily="18" charset="0"/>
                </a:rPr>
                <a:t>战略管理系统</a:t>
              </a:r>
              <a:endParaRPr lang="zh-CN" altLang="en-US" sz="2400" b="1">
                <a:solidFill>
                  <a:schemeClr val="bg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84713" name="左箭头 584712"/>
            <p:cNvSpPr/>
            <p:nvPr/>
          </p:nvSpPr>
          <p:spPr>
            <a:xfrm>
              <a:off x="3334" y="1842"/>
              <a:ext cx="1632" cy="528"/>
            </a:xfrm>
            <a:prstGeom prst="leftArrow">
              <a:avLst>
                <a:gd name="adj1" fmla="val 50000"/>
                <a:gd name="adj2" fmla="val 77272"/>
              </a:avLst>
            </a:prstGeom>
            <a:noFill/>
            <a:ln w="38100" cap="flat" cmpd="sng">
              <a:solidFill>
                <a:srgbClr val="FF99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4714" name="左箭头 584713"/>
            <p:cNvSpPr/>
            <p:nvPr/>
          </p:nvSpPr>
          <p:spPr>
            <a:xfrm>
              <a:off x="3379" y="2931"/>
              <a:ext cx="1584" cy="528"/>
            </a:xfrm>
            <a:prstGeom prst="leftArrow">
              <a:avLst>
                <a:gd name="adj1" fmla="val 50000"/>
                <a:gd name="adj2" fmla="val 75000"/>
              </a:avLst>
            </a:prstGeom>
            <a:noFill/>
            <a:ln w="38100" cap="flat" cmpd="sng">
              <a:solidFill>
                <a:srgbClr val="008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84715" name="文本框 584714"/>
            <p:cNvSpPr txBox="1"/>
            <p:nvPr/>
          </p:nvSpPr>
          <p:spPr>
            <a:xfrm>
              <a:off x="3424" y="3067"/>
              <a:ext cx="1536" cy="21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>
                <a:spcBef>
                  <a:spcPct val="50000"/>
                </a:spcBef>
              </a:pPr>
              <a:r>
                <a:rPr lang="zh-CN" altLang="en-US" sz="1600" b="1">
                  <a:solidFill>
                    <a:srgbClr val="000099"/>
                  </a:solidFill>
                  <a:latin typeface="Times New Roman" panose="02020603050405020304" pitchFamily="18" charset="0"/>
                </a:rPr>
                <a:t>公司管理：利润中心层面</a:t>
              </a:r>
              <a:endParaRPr lang="zh-CN" altLang="en-US" sz="1600" b="1">
                <a:solidFill>
                  <a:srgbClr val="000099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84716" name="椭圆 584715"/>
            <p:cNvSpPr/>
            <p:nvPr/>
          </p:nvSpPr>
          <p:spPr>
            <a:xfrm>
              <a:off x="1519" y="2393"/>
              <a:ext cx="1776" cy="1536"/>
            </a:xfrm>
            <a:prstGeom prst="ellipse">
              <a:avLst/>
            </a:prstGeom>
            <a:noFill/>
            <a:ln w="38100" cap="flat" cmpd="sng">
              <a:solidFill>
                <a:srgbClr val="008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aphicFrame>
        <p:nvGraphicFramePr>
          <p:cNvPr id="584717" name="对象 584716"/>
          <p:cNvGraphicFramePr>
            <a:graphicFrameLocks noChangeAspect="1"/>
          </p:cNvGraphicFramePr>
          <p:nvPr/>
        </p:nvGraphicFramePr>
        <p:xfrm>
          <a:off x="457200" y="55626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55626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84719" name="直接连接符 584718"/>
          <p:cNvSpPr/>
          <p:nvPr/>
        </p:nvSpPr>
        <p:spPr>
          <a:xfrm>
            <a:off x="4427538" y="836613"/>
            <a:ext cx="3954462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4720" name="文本框 584719"/>
          <p:cNvSpPr txBox="1"/>
          <p:nvPr/>
        </p:nvSpPr>
        <p:spPr>
          <a:xfrm>
            <a:off x="250825" y="549275"/>
            <a:ext cx="44069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3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6S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管理体系的特点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84721" name="文本框 584720"/>
          <p:cNvSpPr txBox="1"/>
          <p:nvPr/>
        </p:nvSpPr>
        <p:spPr>
          <a:xfrm>
            <a:off x="611188" y="1268413"/>
            <a:ext cx="7848600" cy="16303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4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）实行集团与利润中心不同层面的分层次管理，聚焦战略，并细化到财务、客户、流程和学习等几个方面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5730" name="椭圆 585729"/>
          <p:cNvSpPr/>
          <p:nvPr/>
        </p:nvSpPr>
        <p:spPr>
          <a:xfrm>
            <a:off x="4191000" y="2362200"/>
            <a:ext cx="2668588" cy="2590800"/>
          </a:xfrm>
          <a:prstGeom prst="ellipse">
            <a:avLst/>
          </a:prstGeom>
          <a:noFill/>
          <a:ln w="762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5732" name="直接连接符 585731"/>
          <p:cNvSpPr/>
          <p:nvPr/>
        </p:nvSpPr>
        <p:spPr>
          <a:xfrm flipV="1">
            <a:off x="4356100" y="762000"/>
            <a:ext cx="4394200" cy="3175"/>
          </a:xfrm>
          <a:prstGeom prst="line">
            <a:avLst/>
          </a:prstGeom>
          <a:ln w="50800" cap="flat" cmpd="sng">
            <a:solidFill>
              <a:srgbClr val="FF6600"/>
            </a:solidFill>
            <a:prstDash val="solid"/>
            <a:headEnd type="none" w="sm" len="sm"/>
            <a:tailEnd type="none" w="sm" len="sm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585733" name="对象 585732"/>
          <p:cNvGraphicFramePr>
            <a:graphicFrameLocks noChangeAspect="1"/>
          </p:cNvGraphicFramePr>
          <p:nvPr/>
        </p:nvGraphicFramePr>
        <p:xfrm>
          <a:off x="609600" y="5616575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616575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85734" name="矩形 585733"/>
          <p:cNvSpPr/>
          <p:nvPr/>
        </p:nvSpPr>
        <p:spPr>
          <a:xfrm>
            <a:off x="4724400" y="2133600"/>
            <a:ext cx="1647825" cy="406400"/>
          </a:xfrm>
          <a:prstGeom prst="rect">
            <a:avLst/>
          </a:prstGeom>
          <a:solidFill>
            <a:srgbClr val="FFFF99"/>
          </a:solidFill>
          <a:ln w="9525" cap="flat" cmpd="sng">
            <a:solidFill>
              <a:srgbClr val="FF66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000099"/>
                </a:solidFill>
                <a:latin typeface="楷体_GB2312" pitchFamily="49" charset="-122"/>
                <a:ea typeface="楷体_GB2312" pitchFamily="49" charset="-122"/>
              </a:rPr>
              <a:t>选聘经理人</a:t>
            </a:r>
            <a:endParaRPr lang="zh-CN" altLang="en-US" sz="2000" b="1">
              <a:solidFill>
                <a:srgbClr val="000099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5735" name="矩形 585734"/>
          <p:cNvSpPr/>
          <p:nvPr/>
        </p:nvSpPr>
        <p:spPr>
          <a:xfrm>
            <a:off x="3500438" y="3124200"/>
            <a:ext cx="1431925" cy="406400"/>
          </a:xfrm>
          <a:prstGeom prst="rect">
            <a:avLst/>
          </a:prstGeom>
          <a:solidFill>
            <a:srgbClr val="CCFFCC"/>
          </a:solidFill>
          <a:ln w="9525" cap="flat" cmpd="sng">
            <a:solidFill>
              <a:srgbClr val="008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  <a:ea typeface="楷体_GB2312" pitchFamily="49" charset="-122"/>
              </a:rPr>
              <a:t>考评业绩</a:t>
            </a:r>
            <a:endParaRPr lang="zh-CN" altLang="en-US" sz="2000" b="1">
              <a:solidFill>
                <a:srgbClr val="000099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85736" name="矩形 585735"/>
          <p:cNvSpPr/>
          <p:nvPr/>
        </p:nvSpPr>
        <p:spPr>
          <a:xfrm>
            <a:off x="6096000" y="3200400"/>
            <a:ext cx="1355725" cy="406400"/>
          </a:xfrm>
          <a:prstGeom prst="rect">
            <a:avLst/>
          </a:prstGeom>
          <a:solidFill>
            <a:srgbClr val="CCFFCC"/>
          </a:solidFill>
          <a:ln w="9525" cap="flat" cmpd="sng">
            <a:solidFill>
              <a:srgbClr val="339966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  <a:ea typeface="楷体_GB2312" pitchFamily="49" charset="-122"/>
              </a:rPr>
              <a:t>组建团队</a:t>
            </a:r>
            <a:endParaRPr lang="zh-CN" altLang="en-US" sz="2000" b="1">
              <a:solidFill>
                <a:srgbClr val="000099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85737" name="矩形 585736"/>
          <p:cNvSpPr/>
          <p:nvPr/>
        </p:nvSpPr>
        <p:spPr>
          <a:xfrm>
            <a:off x="3708400" y="4267200"/>
            <a:ext cx="1565275" cy="406400"/>
          </a:xfrm>
          <a:prstGeom prst="rect">
            <a:avLst/>
          </a:prstGeom>
          <a:solidFill>
            <a:srgbClr val="99CCFF"/>
          </a:solidFill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rgbClr val="000099"/>
                </a:solidFill>
                <a:latin typeface="Times New Roman" panose="02020603050405020304" pitchFamily="18" charset="0"/>
                <a:ea typeface="楷体_GB2312" pitchFamily="49" charset="-122"/>
              </a:rPr>
              <a:t>培育竞争力</a:t>
            </a:r>
            <a:endParaRPr lang="zh-CN" altLang="en-US" sz="2000" b="1">
              <a:solidFill>
                <a:srgbClr val="000099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85738" name="矩形 585737"/>
          <p:cNvSpPr/>
          <p:nvPr/>
        </p:nvSpPr>
        <p:spPr>
          <a:xfrm>
            <a:off x="6019800" y="4343400"/>
            <a:ext cx="1289050" cy="406400"/>
          </a:xfrm>
          <a:prstGeom prst="rect">
            <a:avLst/>
          </a:prstGeom>
          <a:solidFill>
            <a:srgbClr val="99CCFF"/>
          </a:solidFill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确定战略</a:t>
            </a:r>
            <a:endParaRPr lang="zh-CN" altLang="en-US" sz="2000" b="1">
              <a:solidFill>
                <a:schemeClr val="accent2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85739" name="直接连接符 585738"/>
          <p:cNvSpPr/>
          <p:nvPr/>
        </p:nvSpPr>
        <p:spPr>
          <a:xfrm flipH="1">
            <a:off x="6705600" y="4114800"/>
            <a:ext cx="76200" cy="152400"/>
          </a:xfrm>
          <a:prstGeom prst="line">
            <a:avLst/>
          </a:prstGeom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5740" name="直接连接符 585739"/>
          <p:cNvSpPr/>
          <p:nvPr/>
        </p:nvSpPr>
        <p:spPr>
          <a:xfrm flipH="1" flipV="1">
            <a:off x="4724400" y="4648200"/>
            <a:ext cx="228600" cy="228600"/>
          </a:xfrm>
          <a:prstGeom prst="line">
            <a:avLst/>
          </a:prstGeom>
          <a:ln w="762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5741" name="直接连接符 585740"/>
          <p:cNvSpPr/>
          <p:nvPr/>
        </p:nvSpPr>
        <p:spPr>
          <a:xfrm flipH="1">
            <a:off x="6629400" y="4114800"/>
            <a:ext cx="152400" cy="228600"/>
          </a:xfrm>
          <a:prstGeom prst="line">
            <a:avLst/>
          </a:prstGeom>
          <a:ln w="762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5742" name="直接连接符 585741"/>
          <p:cNvSpPr/>
          <p:nvPr/>
        </p:nvSpPr>
        <p:spPr>
          <a:xfrm flipH="1">
            <a:off x="4191000" y="3505200"/>
            <a:ext cx="76200" cy="152400"/>
          </a:xfrm>
          <a:prstGeom prst="line">
            <a:avLst/>
          </a:prstGeom>
          <a:ln w="76200" cap="flat" cmpd="sng">
            <a:solidFill>
              <a:srgbClr val="FF0000"/>
            </a:solidFill>
            <a:prstDash val="solid"/>
            <a:headEnd type="triangl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5743" name="直接连接符 585742"/>
          <p:cNvSpPr/>
          <p:nvPr/>
        </p:nvSpPr>
        <p:spPr>
          <a:xfrm flipV="1">
            <a:off x="4572000" y="2514600"/>
            <a:ext cx="304800" cy="228600"/>
          </a:xfrm>
          <a:prstGeom prst="line">
            <a:avLst/>
          </a:prstGeom>
          <a:ln w="762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5744" name="直接连接符 585743"/>
          <p:cNvSpPr/>
          <p:nvPr/>
        </p:nvSpPr>
        <p:spPr>
          <a:xfrm>
            <a:off x="6705600" y="3048000"/>
            <a:ext cx="152400" cy="152400"/>
          </a:xfrm>
          <a:prstGeom prst="line">
            <a:avLst/>
          </a:prstGeom>
          <a:ln w="762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5745" name="文本框 585744"/>
          <p:cNvSpPr txBox="1"/>
          <p:nvPr/>
        </p:nvSpPr>
        <p:spPr>
          <a:xfrm>
            <a:off x="3352800" y="1219200"/>
            <a:ext cx="4038600" cy="388938"/>
          </a:xfrm>
          <a:prstGeom prst="rect">
            <a:avLst/>
          </a:prstGeom>
          <a:solidFill>
            <a:srgbClr val="FFFF99"/>
          </a:solidFill>
          <a:ln w="9525" cap="rnd" cmpd="sng">
            <a:solidFill>
              <a:srgbClr val="FF0000"/>
            </a:solidFill>
            <a:prstDash val="sysDot"/>
            <a:miter/>
            <a:headEnd type="none" w="med" len="med"/>
            <a:tailEnd type="none" w="med" len="med"/>
          </a:ln>
        </p:spPr>
        <p:txBody>
          <a:bodyPr lIns="55778" tIns="27889" rIns="55778" bIns="27889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>
              <a:spcBef>
                <a:spcPct val="50000"/>
              </a:spcBef>
            </a:pPr>
            <a:r>
              <a:rPr lang="zh-CN" altLang="en-US" sz="1400" b="1">
                <a:solidFill>
                  <a:srgbClr val="000000"/>
                </a:solidFill>
                <a:latin typeface="Arial" pitchFamily="34" charset="0"/>
              </a:rPr>
              <a:t>战略执行工具：业绩评价体系、经理人考核体系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585746" name="直接连接符 585745"/>
          <p:cNvSpPr/>
          <p:nvPr/>
        </p:nvSpPr>
        <p:spPr>
          <a:xfrm flipH="1" flipV="1">
            <a:off x="5486400" y="1676400"/>
            <a:ext cx="0" cy="45720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5747" name="直接连接符 585746"/>
          <p:cNvSpPr/>
          <p:nvPr/>
        </p:nvSpPr>
        <p:spPr>
          <a:xfrm flipH="1" flipV="1">
            <a:off x="4114800" y="1676400"/>
            <a:ext cx="0" cy="129540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5748" name="直接连接符 585747"/>
          <p:cNvSpPr/>
          <p:nvPr/>
        </p:nvSpPr>
        <p:spPr>
          <a:xfrm flipH="1" flipV="1">
            <a:off x="6858000" y="1676400"/>
            <a:ext cx="0" cy="1295400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5749" name="矩形 585748"/>
          <p:cNvSpPr/>
          <p:nvPr/>
        </p:nvSpPr>
        <p:spPr>
          <a:xfrm>
            <a:off x="2133600" y="5334000"/>
            <a:ext cx="3744913" cy="762000"/>
          </a:xfrm>
          <a:prstGeom prst="rect">
            <a:avLst/>
          </a:prstGeom>
          <a:solidFill>
            <a:srgbClr val="FFFF99"/>
          </a:solidFill>
          <a:ln w="9525" cap="rnd" cmpd="sng">
            <a:solidFill>
              <a:srgbClr val="FF0000"/>
            </a:solidFill>
            <a:prstDash val="sysDot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5750" name="文本框 585749"/>
          <p:cNvSpPr txBox="1"/>
          <p:nvPr/>
        </p:nvSpPr>
        <p:spPr>
          <a:xfrm>
            <a:off x="2209800" y="5410200"/>
            <a:ext cx="2905125" cy="288925"/>
          </a:xfrm>
          <a:prstGeom prst="rect">
            <a:avLst/>
          </a:prstGeom>
          <a:noFill/>
          <a:ln w="9525">
            <a:noFill/>
          </a:ln>
        </p:spPr>
        <p:txBody>
          <a:bodyPr lIns="55778" tIns="27889" rIns="55778" bIns="27889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>
              <a:spcBef>
                <a:spcPct val="50000"/>
              </a:spcBef>
            </a:pPr>
            <a:r>
              <a:rPr lang="zh-CN" altLang="en-US" sz="1400" b="1">
                <a:solidFill>
                  <a:srgbClr val="000000"/>
                </a:solidFill>
                <a:latin typeface="Arial" pitchFamily="34" charset="0"/>
              </a:rPr>
              <a:t>战略落实工具：全面预算体系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585751" name="文本框 585750"/>
          <p:cNvSpPr txBox="1"/>
          <p:nvPr/>
        </p:nvSpPr>
        <p:spPr>
          <a:xfrm>
            <a:off x="2209800" y="5791200"/>
            <a:ext cx="3754438" cy="358775"/>
          </a:xfrm>
          <a:prstGeom prst="rect">
            <a:avLst/>
          </a:prstGeom>
          <a:noFill/>
          <a:ln w="9525">
            <a:noFill/>
          </a:ln>
        </p:spPr>
        <p:txBody>
          <a:bodyPr lIns="55778" tIns="27889" rIns="55778" bIns="27889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>
              <a:spcBef>
                <a:spcPct val="50000"/>
              </a:spcBef>
            </a:pPr>
            <a:r>
              <a:rPr lang="zh-CN" altLang="en-US" sz="1400" b="1">
                <a:solidFill>
                  <a:srgbClr val="000000"/>
                </a:solidFill>
                <a:latin typeface="Arial" pitchFamily="34" charset="0"/>
              </a:rPr>
              <a:t>战略监控工具：管理报告体系、内部审计体系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585752" name="文本框 585751"/>
          <p:cNvSpPr txBox="1"/>
          <p:nvPr/>
        </p:nvSpPr>
        <p:spPr>
          <a:xfrm>
            <a:off x="6096000" y="5329238"/>
            <a:ext cx="2446338" cy="758825"/>
          </a:xfrm>
          <a:prstGeom prst="rect">
            <a:avLst/>
          </a:prstGeom>
          <a:solidFill>
            <a:srgbClr val="FFFF99"/>
          </a:solidFill>
          <a:ln w="9525" cap="rnd" cmpd="sng">
            <a:solidFill>
              <a:srgbClr val="FF0000"/>
            </a:solidFill>
            <a:prstDash val="sysDot"/>
            <a:miter/>
            <a:headEnd type="none" w="med" len="med"/>
            <a:tailEnd type="none" w="med" len="med"/>
          </a:ln>
        </p:spPr>
        <p:txBody>
          <a:bodyPr lIns="55778" tIns="27889" rIns="55778" bIns="27889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>
              <a:spcBef>
                <a:spcPct val="50000"/>
              </a:spcBef>
            </a:pPr>
            <a:r>
              <a:rPr lang="zh-CN" altLang="en-US" sz="1400" b="1">
                <a:solidFill>
                  <a:srgbClr val="000000"/>
                </a:solidFill>
                <a:latin typeface="Arial" pitchFamily="34" charset="0"/>
              </a:rPr>
              <a:t>战略构建工具：业务战略体系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585753" name="直接连接符 585752"/>
          <p:cNvSpPr/>
          <p:nvPr/>
        </p:nvSpPr>
        <p:spPr>
          <a:xfrm flipH="1">
            <a:off x="4343400" y="4876800"/>
            <a:ext cx="0" cy="388938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5754" name="直接连接符 585753"/>
          <p:cNvSpPr/>
          <p:nvPr/>
        </p:nvSpPr>
        <p:spPr>
          <a:xfrm flipH="1">
            <a:off x="6500813" y="4876800"/>
            <a:ext cx="0" cy="388938"/>
          </a:xfrm>
          <a:prstGeom prst="line">
            <a:avLst/>
          </a:prstGeom>
          <a:ln w="19050" cap="flat" cmpd="sng">
            <a:solidFill>
              <a:srgbClr val="00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5756" name="文本框 585755"/>
          <p:cNvSpPr txBox="1"/>
          <p:nvPr/>
        </p:nvSpPr>
        <p:spPr>
          <a:xfrm>
            <a:off x="250825" y="476250"/>
            <a:ext cx="44069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3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、</a:t>
            </a:r>
            <a:r>
              <a:rPr lang="en-US" altLang="zh-CN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6S</a:t>
            </a:r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管理体系的特点</a:t>
            </a:r>
            <a:endParaRPr lang="zh-CN" altLang="en-US" sz="3200" b="1">
              <a:solidFill>
                <a:schemeClr val="accent2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85757" name="文本框 585756"/>
          <p:cNvSpPr txBox="1"/>
          <p:nvPr/>
        </p:nvSpPr>
        <p:spPr>
          <a:xfrm>
            <a:off x="611188" y="1412875"/>
            <a:ext cx="2305050" cy="3508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5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）与华润企业管理理念（五步组合）相辅相成，强调完整的管理循环，形成一体化系统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72066" name="对象 472065"/>
          <p:cNvGraphicFramePr>
            <a:graphicFrameLocks noChangeAspect="1"/>
          </p:cNvGraphicFramePr>
          <p:nvPr/>
        </p:nvGraphicFramePr>
        <p:xfrm>
          <a:off x="457200" y="55626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55626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2067" name="直接连接符 472066"/>
          <p:cNvSpPr/>
          <p:nvPr/>
        </p:nvSpPr>
        <p:spPr>
          <a:xfrm>
            <a:off x="1258888" y="2276475"/>
            <a:ext cx="6626225" cy="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72068" name="文本框 472067"/>
          <p:cNvSpPr txBox="1"/>
          <p:nvPr/>
        </p:nvSpPr>
        <p:spPr>
          <a:xfrm>
            <a:off x="1403350" y="2659063"/>
            <a:ext cx="6481763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40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三、</a:t>
            </a:r>
            <a:r>
              <a:rPr lang="en-US" altLang="zh-CN" sz="40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6S</a:t>
            </a:r>
            <a:r>
              <a:rPr lang="zh-CN" altLang="en-US" sz="40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管理体系综述</a:t>
            </a:r>
            <a:endParaRPr lang="zh-CN" altLang="en-US" sz="40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72069" name="直接连接符 472068"/>
          <p:cNvSpPr/>
          <p:nvPr/>
        </p:nvSpPr>
        <p:spPr>
          <a:xfrm>
            <a:off x="1258888" y="3789363"/>
            <a:ext cx="6626225" cy="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88802" name="对象 588801"/>
          <p:cNvGraphicFramePr>
            <a:graphicFrameLocks noChangeAspect="1"/>
          </p:cNvGraphicFramePr>
          <p:nvPr/>
        </p:nvGraphicFramePr>
        <p:xfrm>
          <a:off x="457200" y="55626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55626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88803" name="直接连接符 588802"/>
          <p:cNvSpPr/>
          <p:nvPr/>
        </p:nvSpPr>
        <p:spPr>
          <a:xfrm>
            <a:off x="1258888" y="2276475"/>
            <a:ext cx="6626225" cy="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8804" name="文本框 588803"/>
          <p:cNvSpPr txBox="1"/>
          <p:nvPr/>
        </p:nvSpPr>
        <p:spPr>
          <a:xfrm>
            <a:off x="1187450" y="2659063"/>
            <a:ext cx="6840538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40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（一）利润中心业务战略体系</a:t>
            </a:r>
            <a:endParaRPr lang="zh-CN" altLang="en-US" sz="40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88805" name="直接连接符 588804"/>
          <p:cNvSpPr/>
          <p:nvPr/>
        </p:nvSpPr>
        <p:spPr>
          <a:xfrm>
            <a:off x="1258888" y="3789363"/>
            <a:ext cx="6626225" cy="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338" name="标题 142337"/>
          <p:cNvSpPr>
            <a:spLocks noGrp="1"/>
          </p:cNvSpPr>
          <p:nvPr>
            <p:ph type="title"/>
          </p:nvPr>
        </p:nvSpPr>
        <p:spPr>
          <a:xfrm>
            <a:off x="0" y="304800"/>
            <a:ext cx="3995738" cy="914400"/>
          </a:xfrm>
        </p:spPr>
        <p:txBody>
          <a:bodyPr anchor="ctr" anchorCtr="0"/>
          <a:lstStyle/>
          <a:p>
            <a:r>
              <a:rPr lang="zh-CN" altLang="en-US" sz="3200" b="1">
                <a:solidFill>
                  <a:schemeClr val="accent2"/>
                </a:solidFill>
                <a:ea typeface="黑体" panose="02010609060101010101" pitchFamily="2" charset="-122"/>
              </a:rPr>
              <a:t>业务战略体系</a:t>
            </a:r>
            <a:endParaRPr lang="zh-CN" altLang="en-US" sz="3200">
              <a:solidFill>
                <a:schemeClr val="accent2"/>
              </a:solidFill>
              <a:ea typeface="黑体" panose="02010609060101010101" pitchFamily="2" charset="-122"/>
            </a:endParaRPr>
          </a:p>
        </p:txBody>
      </p:sp>
      <p:sp>
        <p:nvSpPr>
          <p:cNvPr id="142339" name="直接连接符 142338"/>
          <p:cNvSpPr/>
          <p:nvPr/>
        </p:nvSpPr>
        <p:spPr>
          <a:xfrm>
            <a:off x="3419475" y="836613"/>
            <a:ext cx="4886325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142341" name="对象 142340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2351" name="椭圆 142350"/>
          <p:cNvSpPr/>
          <p:nvPr/>
        </p:nvSpPr>
        <p:spPr>
          <a:xfrm>
            <a:off x="6156325" y="2997200"/>
            <a:ext cx="1828800" cy="2598738"/>
          </a:xfrm>
          <a:prstGeom prst="ellipse">
            <a:avLst/>
          </a:prstGeom>
          <a:solidFill>
            <a:srgbClr val="FFFF99"/>
          </a:solidFill>
          <a:ln w="9525" cap="flat" cmpd="sng">
            <a:solidFill>
              <a:srgbClr val="FF66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2352" name="文本框 142351"/>
          <p:cNvSpPr txBox="1"/>
          <p:nvPr/>
        </p:nvSpPr>
        <p:spPr>
          <a:xfrm>
            <a:off x="6659563" y="3284538"/>
            <a:ext cx="822325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18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集团</a:t>
            </a:r>
            <a:endParaRPr lang="zh-CN" altLang="en-US" sz="18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2353" name="文本框 142352"/>
          <p:cNvSpPr txBox="1"/>
          <p:nvPr/>
        </p:nvSpPr>
        <p:spPr>
          <a:xfrm>
            <a:off x="6300788" y="3933825"/>
            <a:ext cx="1565275" cy="3667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18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一级利润中心</a:t>
            </a:r>
            <a:endParaRPr lang="zh-CN" altLang="en-US" sz="1800" b="1">
              <a:solidFill>
                <a:schemeClr val="accent2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2354" name="文本框 142353"/>
          <p:cNvSpPr txBox="1"/>
          <p:nvPr/>
        </p:nvSpPr>
        <p:spPr>
          <a:xfrm>
            <a:off x="6300788" y="4581525"/>
            <a:ext cx="1565275" cy="3667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18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二级利润中心</a:t>
            </a:r>
            <a:endParaRPr lang="zh-CN" altLang="en-US" sz="1800" b="1">
              <a:solidFill>
                <a:schemeClr val="accent2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2355" name="直接连接符 142354"/>
          <p:cNvSpPr/>
          <p:nvPr/>
        </p:nvSpPr>
        <p:spPr>
          <a:xfrm flipH="1">
            <a:off x="7092950" y="3716338"/>
            <a:ext cx="0" cy="304800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headEnd type="triangl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2356" name="直接连接符 142355"/>
          <p:cNvSpPr/>
          <p:nvPr/>
        </p:nvSpPr>
        <p:spPr>
          <a:xfrm flipH="1">
            <a:off x="7092950" y="4365625"/>
            <a:ext cx="0" cy="304800"/>
          </a:xfrm>
          <a:prstGeom prst="line">
            <a:avLst/>
          </a:prstGeom>
          <a:ln w="28575" cap="flat" cmpd="sng">
            <a:solidFill>
              <a:srgbClr val="FF0000"/>
            </a:solidFill>
            <a:prstDash val="solid"/>
            <a:headEnd type="triangl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2357" name="文本框 142356"/>
          <p:cNvSpPr txBox="1"/>
          <p:nvPr/>
        </p:nvSpPr>
        <p:spPr>
          <a:xfrm>
            <a:off x="1116013" y="2133600"/>
            <a:ext cx="6881812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/>
            <a:r>
              <a:rPr lang="zh-CN" altLang="en-US" sz="2800" b="1">
                <a:solidFill>
                  <a:srgbClr val="000066"/>
                </a:solidFill>
                <a:latin typeface="Times New Roman" panose="02020603050405020304" pitchFamily="18" charset="0"/>
                <a:ea typeface="楷体_GB2312" pitchFamily="49" charset="-122"/>
              </a:rPr>
              <a:t>集团整体战略：</a:t>
            </a:r>
            <a:r>
              <a:rPr lang="zh-CN" altLang="en-US" sz="2400" b="1">
                <a:solidFill>
                  <a:srgbClr val="000066"/>
                </a:solidFill>
                <a:latin typeface="Times New Roman" panose="02020603050405020304" pitchFamily="18" charset="0"/>
                <a:ea typeface="楷体_GB2312" pitchFamily="49" charset="-122"/>
              </a:rPr>
              <a:t>集团多元化、利润中心专业化</a:t>
            </a:r>
            <a:endParaRPr lang="zh-CN" altLang="en-US" sz="2400" b="1">
              <a:solidFill>
                <a:srgbClr val="00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2358" name="文本框 142357"/>
          <p:cNvSpPr txBox="1"/>
          <p:nvPr/>
        </p:nvSpPr>
        <p:spPr>
          <a:xfrm>
            <a:off x="1187450" y="2781300"/>
            <a:ext cx="4103688" cy="1187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n-US" altLang="zh-CN" sz="24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 </a:t>
            </a:r>
            <a:r>
              <a:rPr lang="zh-CN" altLang="en-US" sz="24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确立华润的行业战略、地域战略、人才战略、组织战略、财务战略等</a:t>
            </a:r>
            <a:endParaRPr lang="zh-CN" altLang="en-US" sz="2400" b="1">
              <a:solidFill>
                <a:schemeClr val="accent2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2363" name="文本框 142362"/>
          <p:cNvSpPr txBox="1"/>
          <p:nvPr/>
        </p:nvSpPr>
        <p:spPr>
          <a:xfrm>
            <a:off x="1116013" y="4076700"/>
            <a:ext cx="388937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/>
            <a:r>
              <a:rPr lang="zh-CN" altLang="en-US" sz="2800" b="1">
                <a:solidFill>
                  <a:srgbClr val="000066"/>
                </a:solidFill>
                <a:latin typeface="Times New Roman" panose="02020603050405020304" pitchFamily="18" charset="0"/>
                <a:ea typeface="楷体_GB2312" pitchFamily="49" charset="-122"/>
              </a:rPr>
              <a:t>利润中心业务战略：</a:t>
            </a:r>
            <a:endParaRPr lang="zh-CN" altLang="en-US" sz="2800" b="1">
              <a:solidFill>
                <a:srgbClr val="00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2364" name="文本框 142363"/>
          <p:cNvSpPr txBox="1"/>
          <p:nvPr/>
        </p:nvSpPr>
        <p:spPr>
          <a:xfrm>
            <a:off x="1187450" y="4724400"/>
            <a:ext cx="4608513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n-US" altLang="zh-CN" sz="24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 </a:t>
            </a:r>
            <a:r>
              <a:rPr lang="zh-CN" altLang="en-US" sz="24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分财务、客户、流程、学习等四个层面细化业务战略</a:t>
            </a:r>
            <a:endParaRPr lang="zh-CN" altLang="en-US" sz="2400" b="1">
              <a:solidFill>
                <a:schemeClr val="accent2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2365" name="文本框 142364"/>
          <p:cNvSpPr txBox="1"/>
          <p:nvPr/>
        </p:nvSpPr>
        <p:spPr>
          <a:xfrm>
            <a:off x="6372225" y="4941888"/>
            <a:ext cx="1335088" cy="3667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18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（利润点）</a:t>
            </a:r>
            <a:endParaRPr lang="zh-CN" altLang="en-US" sz="1800" b="1">
              <a:solidFill>
                <a:schemeClr val="accent2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2367" name="文本框 142366"/>
          <p:cNvSpPr txBox="1"/>
          <p:nvPr/>
        </p:nvSpPr>
        <p:spPr>
          <a:xfrm>
            <a:off x="8172450" y="3933825"/>
            <a:ext cx="360363" cy="1368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rgbClr val="000066"/>
                </a:solidFill>
                <a:latin typeface="Arial" pitchFamily="34" charset="0"/>
              </a:rPr>
              <a:t>战略业务单元</a:t>
            </a:r>
            <a:endParaRPr lang="zh-CN" altLang="en-US" sz="1400" b="1">
              <a:solidFill>
                <a:srgbClr val="000066"/>
              </a:solidFill>
              <a:latin typeface="Arial" pitchFamily="34" charset="0"/>
            </a:endParaRPr>
          </a:p>
        </p:txBody>
      </p:sp>
      <p:sp>
        <p:nvSpPr>
          <p:cNvPr id="142368" name="右大括号 142367"/>
          <p:cNvSpPr/>
          <p:nvPr/>
        </p:nvSpPr>
        <p:spPr>
          <a:xfrm>
            <a:off x="7956550" y="4076700"/>
            <a:ext cx="152400" cy="1079500"/>
          </a:xfrm>
          <a:prstGeom prst="rightBrace">
            <a:avLst>
              <a:gd name="adj1" fmla="val 59027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2370" name="文本框 142369"/>
          <p:cNvSpPr txBox="1"/>
          <p:nvPr/>
        </p:nvSpPr>
        <p:spPr>
          <a:xfrm>
            <a:off x="611188" y="1268413"/>
            <a:ext cx="7848600" cy="6048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lnSpc>
                <a:spcPct val="120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、</a:t>
            </a: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6S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管理的战略框架</a:t>
            </a:r>
            <a:endParaRPr lang="zh-CN" altLang="en-US" sz="24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442" name="直接连接符 445441"/>
          <p:cNvSpPr/>
          <p:nvPr/>
        </p:nvSpPr>
        <p:spPr>
          <a:xfrm>
            <a:off x="3132138" y="692150"/>
            <a:ext cx="5554662" cy="11113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5443" name="文本框 445442"/>
          <p:cNvSpPr txBox="1"/>
          <p:nvPr/>
        </p:nvSpPr>
        <p:spPr>
          <a:xfrm>
            <a:off x="323850" y="333375"/>
            <a:ext cx="46799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业务战略体系</a:t>
            </a:r>
            <a:endParaRPr lang="zh-CN" altLang="en-US" sz="3200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graphicFrame>
        <p:nvGraphicFramePr>
          <p:cNvPr id="445444" name="对象 445443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5445" name="文本框 445444"/>
          <p:cNvSpPr txBox="1"/>
          <p:nvPr/>
        </p:nvSpPr>
        <p:spPr>
          <a:xfrm>
            <a:off x="900113" y="1268413"/>
            <a:ext cx="7272337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、集团与利润中心在业务战略构建中的分工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445446" name="椭圆 445445"/>
          <p:cNvSpPr/>
          <p:nvPr/>
        </p:nvSpPr>
        <p:spPr>
          <a:xfrm>
            <a:off x="2216150" y="2292350"/>
            <a:ext cx="3600450" cy="3241675"/>
          </a:xfrm>
          <a:prstGeom prst="ellipse">
            <a:avLst/>
          </a:prstGeom>
          <a:noFill/>
          <a:ln w="381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5447" name="椭圆 445446"/>
          <p:cNvSpPr/>
          <p:nvPr/>
        </p:nvSpPr>
        <p:spPr>
          <a:xfrm>
            <a:off x="3871913" y="2363788"/>
            <a:ext cx="3529012" cy="3168650"/>
          </a:xfrm>
          <a:prstGeom prst="ellipse">
            <a:avLst/>
          </a:prstGeom>
          <a:noFill/>
          <a:ln w="381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5448" name="文本框 445447"/>
          <p:cNvSpPr txBox="1"/>
          <p:nvPr/>
        </p:nvSpPr>
        <p:spPr>
          <a:xfrm>
            <a:off x="3511550" y="2513013"/>
            <a:ext cx="700088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集团</a:t>
            </a:r>
            <a:endParaRPr lang="zh-CN" altLang="en-US" sz="18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445449" name="文本框 445448"/>
          <p:cNvSpPr txBox="1"/>
          <p:nvPr/>
        </p:nvSpPr>
        <p:spPr>
          <a:xfrm>
            <a:off x="5362575" y="2501900"/>
            <a:ext cx="1154113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利润中心</a:t>
            </a:r>
            <a:endParaRPr lang="zh-CN" altLang="en-US" sz="18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445450" name="文本框 445449"/>
          <p:cNvSpPr txBox="1"/>
          <p:nvPr/>
        </p:nvSpPr>
        <p:spPr>
          <a:xfrm>
            <a:off x="3052763" y="3013075"/>
            <a:ext cx="458787" cy="1855788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业务战略的核准</a:t>
            </a:r>
            <a:endParaRPr lang="zh-CN" altLang="en-US" sz="1800" b="1">
              <a:solidFill>
                <a:srgbClr val="FF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445451" name="文本框 445450"/>
          <p:cNvSpPr txBox="1"/>
          <p:nvPr/>
        </p:nvSpPr>
        <p:spPr>
          <a:xfrm>
            <a:off x="4637088" y="2652713"/>
            <a:ext cx="458787" cy="2808287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战略的制定、审议、调整</a:t>
            </a:r>
            <a:endParaRPr lang="zh-CN" altLang="en-US" sz="1800" b="1">
              <a:solidFill>
                <a:srgbClr val="FF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445452" name="文本框 445451"/>
          <p:cNvSpPr txBox="1"/>
          <p:nvPr/>
        </p:nvSpPr>
        <p:spPr>
          <a:xfrm>
            <a:off x="6076950" y="3155950"/>
            <a:ext cx="458788" cy="1785938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业务战略的细化</a:t>
            </a:r>
            <a:endParaRPr lang="zh-CN" altLang="en-US" sz="1800" b="1">
              <a:solidFill>
                <a:srgbClr val="FF0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2370" name="直接连接符 442369"/>
          <p:cNvSpPr/>
          <p:nvPr/>
        </p:nvSpPr>
        <p:spPr>
          <a:xfrm>
            <a:off x="3132138" y="692150"/>
            <a:ext cx="5554662" cy="11113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2371" name="文本框 442370"/>
          <p:cNvSpPr txBox="1"/>
          <p:nvPr/>
        </p:nvSpPr>
        <p:spPr>
          <a:xfrm>
            <a:off x="323850" y="404813"/>
            <a:ext cx="360045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业务战略体系</a:t>
            </a:r>
            <a:endParaRPr lang="zh-CN" altLang="en-US" sz="3200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442372" name="文本框 442371"/>
          <p:cNvSpPr txBox="1"/>
          <p:nvPr/>
        </p:nvSpPr>
        <p:spPr>
          <a:xfrm>
            <a:off x="971550" y="1412875"/>
            <a:ext cx="561657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3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、构建业务战略的基本思路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442373" name="文本框 442372"/>
          <p:cNvSpPr txBox="1"/>
          <p:nvPr/>
        </p:nvSpPr>
        <p:spPr>
          <a:xfrm>
            <a:off x="1619250" y="2205038"/>
            <a:ext cx="6615113" cy="19177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战略构建的多维度细化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  <a:p>
            <a:pPr algn="l"/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  <a:p>
            <a:pPr algn="l"/>
            <a:r>
              <a:rPr lang="en-US" altLang="zh-CN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战略执行的因果关系链和相互驱动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  <a:p>
            <a:pPr algn="l"/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  <a:p>
            <a:pPr algn="l"/>
            <a:r>
              <a:rPr lang="en-US" altLang="zh-CN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财务、客户、流程、学习层面的战略一致性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  <p:graphicFrame>
        <p:nvGraphicFramePr>
          <p:cNvPr id="442374" name="对象 442373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395" name="椭圆 443394"/>
          <p:cNvSpPr/>
          <p:nvPr/>
        </p:nvSpPr>
        <p:spPr>
          <a:xfrm>
            <a:off x="1187450" y="1916113"/>
            <a:ext cx="1295400" cy="609600"/>
          </a:xfrm>
          <a:prstGeom prst="ellipse">
            <a:avLst/>
          </a:prstGeom>
          <a:noFill/>
          <a:ln w="9525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396" name="椭圆 443395"/>
          <p:cNvSpPr/>
          <p:nvPr/>
        </p:nvSpPr>
        <p:spPr>
          <a:xfrm>
            <a:off x="2700338" y="1916113"/>
            <a:ext cx="1295400" cy="609600"/>
          </a:xfrm>
          <a:prstGeom prst="ellipse">
            <a:avLst/>
          </a:prstGeom>
          <a:noFill/>
          <a:ln w="9525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397" name="椭圆 443396"/>
          <p:cNvSpPr/>
          <p:nvPr/>
        </p:nvSpPr>
        <p:spPr>
          <a:xfrm>
            <a:off x="5940425" y="1916113"/>
            <a:ext cx="1295400" cy="609600"/>
          </a:xfrm>
          <a:prstGeom prst="ellipse">
            <a:avLst/>
          </a:prstGeom>
          <a:noFill/>
          <a:ln w="9525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398" name="椭圆 443397"/>
          <p:cNvSpPr/>
          <p:nvPr/>
        </p:nvSpPr>
        <p:spPr>
          <a:xfrm>
            <a:off x="7380288" y="1916113"/>
            <a:ext cx="1295400" cy="609600"/>
          </a:xfrm>
          <a:prstGeom prst="ellipse">
            <a:avLst/>
          </a:prstGeom>
          <a:noFill/>
          <a:ln w="9525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399" name="直接连接符 443398"/>
          <p:cNvSpPr/>
          <p:nvPr/>
        </p:nvSpPr>
        <p:spPr>
          <a:xfrm>
            <a:off x="250825" y="2636838"/>
            <a:ext cx="8686800" cy="0"/>
          </a:xfrm>
          <a:prstGeom prst="line">
            <a:avLst/>
          </a:prstGeom>
          <a:ln w="9525" cap="rnd" cmpd="sng">
            <a:solidFill>
              <a:schemeClr val="tx1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3400" name="椭圆 443399"/>
          <p:cNvSpPr/>
          <p:nvPr/>
        </p:nvSpPr>
        <p:spPr>
          <a:xfrm>
            <a:off x="3886200" y="1125538"/>
            <a:ext cx="2209800" cy="762000"/>
          </a:xfrm>
          <a:prstGeom prst="ellipse">
            <a:avLst/>
          </a:prstGeom>
          <a:noFill/>
          <a:ln w="12700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401" name="文本框 443400"/>
          <p:cNvSpPr txBox="1"/>
          <p:nvPr/>
        </p:nvSpPr>
        <p:spPr>
          <a:xfrm>
            <a:off x="4140200" y="1341438"/>
            <a:ext cx="16764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长期股东价值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02" name="文本框 443401"/>
          <p:cNvSpPr txBox="1"/>
          <p:nvPr/>
        </p:nvSpPr>
        <p:spPr>
          <a:xfrm>
            <a:off x="1187450" y="1989138"/>
            <a:ext cx="12192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新收入来源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03" name="文本框 443402"/>
          <p:cNvSpPr txBox="1"/>
          <p:nvPr/>
        </p:nvSpPr>
        <p:spPr>
          <a:xfrm>
            <a:off x="2771775" y="1989138"/>
            <a:ext cx="1219200" cy="517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原有客户挖潜收入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04" name="文本框 443403"/>
          <p:cNvSpPr txBox="1"/>
          <p:nvPr/>
        </p:nvSpPr>
        <p:spPr>
          <a:xfrm>
            <a:off x="5940425" y="2060575"/>
            <a:ext cx="12954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改善成本结构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05" name="文本框 443404"/>
          <p:cNvSpPr txBox="1"/>
          <p:nvPr/>
        </p:nvSpPr>
        <p:spPr>
          <a:xfrm>
            <a:off x="7467600" y="1963738"/>
            <a:ext cx="1219200" cy="517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改善资产营运效率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06" name="直接连接符 443405"/>
          <p:cNvSpPr/>
          <p:nvPr/>
        </p:nvSpPr>
        <p:spPr>
          <a:xfrm>
            <a:off x="250825" y="4005263"/>
            <a:ext cx="8686800" cy="0"/>
          </a:xfrm>
          <a:prstGeom prst="line">
            <a:avLst/>
          </a:prstGeom>
          <a:ln w="9525" cap="rnd" cmpd="sng">
            <a:solidFill>
              <a:schemeClr val="tx1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3407" name="直接连接符 443406"/>
          <p:cNvSpPr/>
          <p:nvPr/>
        </p:nvSpPr>
        <p:spPr>
          <a:xfrm>
            <a:off x="179388" y="5516563"/>
            <a:ext cx="8686800" cy="0"/>
          </a:xfrm>
          <a:prstGeom prst="line">
            <a:avLst/>
          </a:prstGeom>
          <a:ln w="9525" cap="rnd" cmpd="sng">
            <a:solidFill>
              <a:schemeClr val="tx1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3408" name="椭圆 443407"/>
          <p:cNvSpPr/>
          <p:nvPr/>
        </p:nvSpPr>
        <p:spPr>
          <a:xfrm>
            <a:off x="2268538" y="2781300"/>
            <a:ext cx="5410200" cy="1150938"/>
          </a:xfrm>
          <a:prstGeom prst="ellipse">
            <a:avLst/>
          </a:prstGeom>
          <a:noFill/>
          <a:ln w="12700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443409" name="曲线连接符 443408"/>
          <p:cNvCxnSpPr>
            <a:stCxn id="443395" idx="0"/>
            <a:endCxn id="443400" idx="2"/>
          </p:cNvCxnSpPr>
          <p:nvPr/>
        </p:nvCxnSpPr>
        <p:spPr>
          <a:xfrm rot="16200000">
            <a:off x="2655888" y="685800"/>
            <a:ext cx="409575" cy="2051050"/>
          </a:xfrm>
          <a:prstGeom prst="curvedConnector2">
            <a:avLst/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443410" name="曲线连接符 443409"/>
          <p:cNvCxnSpPr>
            <a:stCxn id="443397" idx="0"/>
            <a:endCxn id="443400" idx="6"/>
          </p:cNvCxnSpPr>
          <p:nvPr/>
        </p:nvCxnSpPr>
        <p:spPr>
          <a:xfrm rot="-16200000" flipH="1">
            <a:off x="6137275" y="1465263"/>
            <a:ext cx="409575" cy="492125"/>
          </a:xfrm>
          <a:prstGeom prst="curvedConnector2">
            <a:avLst/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443411" name="曲线连接符 443410"/>
          <p:cNvCxnSpPr>
            <a:stCxn id="443398" idx="0"/>
            <a:endCxn id="443400" idx="6"/>
          </p:cNvCxnSpPr>
          <p:nvPr/>
        </p:nvCxnSpPr>
        <p:spPr>
          <a:xfrm rot="-16200000" flipH="1">
            <a:off x="6856413" y="744538"/>
            <a:ext cx="409575" cy="1931987"/>
          </a:xfrm>
          <a:prstGeom prst="curvedConnector2">
            <a:avLst/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443412" name="直接连接符 443411"/>
          <p:cNvSpPr/>
          <p:nvPr/>
        </p:nvSpPr>
        <p:spPr>
          <a:xfrm>
            <a:off x="2916238" y="3213100"/>
            <a:ext cx="42672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cxnSp>
        <p:nvCxnSpPr>
          <p:cNvPr id="443413" name="曲线连接符 443412"/>
          <p:cNvCxnSpPr>
            <a:stCxn id="443408" idx="2"/>
            <a:endCxn id="443402" idx="2"/>
          </p:cNvCxnSpPr>
          <p:nvPr/>
        </p:nvCxnSpPr>
        <p:spPr>
          <a:xfrm rot="10800000">
            <a:off x="1797050" y="2293938"/>
            <a:ext cx="471488" cy="1063625"/>
          </a:xfrm>
          <a:prstGeom prst="curvedConnector2">
            <a:avLst/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443414" name="曲线连接符 443413"/>
          <p:cNvCxnSpPr>
            <a:stCxn id="443408" idx="1"/>
            <a:endCxn id="443396" idx="4"/>
          </p:cNvCxnSpPr>
          <p:nvPr/>
        </p:nvCxnSpPr>
        <p:spPr>
          <a:xfrm rot="16200000">
            <a:off x="2992438" y="2593975"/>
            <a:ext cx="423862" cy="287338"/>
          </a:xfrm>
          <a:prstGeom prst="curvedConnector3">
            <a:avLst>
              <a:gd name="adj1" fmla="val 69662"/>
            </a:avLst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443415" name="曲线连接符 443414"/>
          <p:cNvCxnSpPr>
            <a:stCxn id="443408" idx="7"/>
            <a:endCxn id="443404" idx="2"/>
          </p:cNvCxnSpPr>
          <p:nvPr/>
        </p:nvCxnSpPr>
        <p:spPr>
          <a:xfrm rot="-16200000" flipH="1">
            <a:off x="6445250" y="2508250"/>
            <a:ext cx="584200" cy="298450"/>
          </a:xfrm>
          <a:prstGeom prst="curvedConnector3">
            <a:avLst>
              <a:gd name="adj1" fmla="val 64403"/>
            </a:avLst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443416" name="曲线连接符 443415"/>
          <p:cNvCxnSpPr/>
          <p:nvPr/>
        </p:nvCxnSpPr>
        <p:spPr>
          <a:xfrm rot="16200000">
            <a:off x="7491413" y="2811463"/>
            <a:ext cx="639762" cy="288925"/>
          </a:xfrm>
          <a:prstGeom prst="curvedConnector3">
            <a:avLst>
              <a:gd name="adj1" fmla="val 49875"/>
            </a:avLst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443417" name="椭圆 443416"/>
          <p:cNvSpPr/>
          <p:nvPr/>
        </p:nvSpPr>
        <p:spPr>
          <a:xfrm>
            <a:off x="1042988" y="4292600"/>
            <a:ext cx="1905000" cy="1143000"/>
          </a:xfrm>
          <a:prstGeom prst="ellipse">
            <a:avLst/>
          </a:prstGeom>
          <a:noFill/>
          <a:ln w="12700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418" name="直接连接符 443417"/>
          <p:cNvSpPr/>
          <p:nvPr/>
        </p:nvSpPr>
        <p:spPr>
          <a:xfrm>
            <a:off x="1187450" y="4797425"/>
            <a:ext cx="16764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3419" name="文本框 443418"/>
          <p:cNvSpPr txBox="1"/>
          <p:nvPr/>
        </p:nvSpPr>
        <p:spPr>
          <a:xfrm>
            <a:off x="1116013" y="4437063"/>
            <a:ext cx="16764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开发新产品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20" name="文本框 443419"/>
          <p:cNvSpPr txBox="1"/>
          <p:nvPr/>
        </p:nvSpPr>
        <p:spPr>
          <a:xfrm>
            <a:off x="1187450" y="4868863"/>
            <a:ext cx="17526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 i="1">
                <a:solidFill>
                  <a:schemeClr val="accent2"/>
                </a:solidFill>
                <a:latin typeface="Times New Roman" panose="02020603050405020304" pitchFamily="18" charset="0"/>
              </a:rPr>
              <a:t>创新程序</a:t>
            </a:r>
            <a:endParaRPr lang="zh-CN" altLang="en-US" sz="1400" b="1" i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21" name="椭圆 443420"/>
          <p:cNvSpPr/>
          <p:nvPr/>
        </p:nvSpPr>
        <p:spPr>
          <a:xfrm>
            <a:off x="2987675" y="4292600"/>
            <a:ext cx="1905000" cy="1143000"/>
          </a:xfrm>
          <a:prstGeom prst="ellipse">
            <a:avLst/>
          </a:prstGeom>
          <a:noFill/>
          <a:ln w="12700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422" name="直接连接符 443421"/>
          <p:cNvSpPr/>
          <p:nvPr/>
        </p:nvSpPr>
        <p:spPr>
          <a:xfrm>
            <a:off x="3203575" y="4797425"/>
            <a:ext cx="16764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3423" name="文本框 443422"/>
          <p:cNvSpPr txBox="1"/>
          <p:nvPr/>
        </p:nvSpPr>
        <p:spPr>
          <a:xfrm>
            <a:off x="3132138" y="4437063"/>
            <a:ext cx="16764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增加客户价值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24" name="文本框 443423"/>
          <p:cNvSpPr txBox="1"/>
          <p:nvPr/>
        </p:nvSpPr>
        <p:spPr>
          <a:xfrm>
            <a:off x="2987675" y="4797425"/>
            <a:ext cx="19812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 i="1">
                <a:solidFill>
                  <a:schemeClr val="accent2"/>
                </a:solidFill>
                <a:latin typeface="Times New Roman" panose="02020603050405020304" pitchFamily="18" charset="0"/>
              </a:rPr>
              <a:t>客户管理程序</a:t>
            </a:r>
            <a:endParaRPr lang="zh-CN" altLang="en-US" sz="1400" b="1" i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25" name="椭圆 443424"/>
          <p:cNvSpPr/>
          <p:nvPr/>
        </p:nvSpPr>
        <p:spPr>
          <a:xfrm>
            <a:off x="5076825" y="4221163"/>
            <a:ext cx="1905000" cy="1143000"/>
          </a:xfrm>
          <a:prstGeom prst="ellipse">
            <a:avLst/>
          </a:prstGeom>
          <a:noFill/>
          <a:ln w="12700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426" name="直接连接符 443425"/>
          <p:cNvSpPr/>
          <p:nvPr/>
        </p:nvSpPr>
        <p:spPr>
          <a:xfrm>
            <a:off x="5219700" y="4797425"/>
            <a:ext cx="16764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3427" name="文本框 443426"/>
          <p:cNvSpPr txBox="1"/>
          <p:nvPr/>
        </p:nvSpPr>
        <p:spPr>
          <a:xfrm>
            <a:off x="5003800" y="4437063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提升营运效率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28" name="文本框 443427"/>
          <p:cNvSpPr txBox="1"/>
          <p:nvPr/>
        </p:nvSpPr>
        <p:spPr>
          <a:xfrm>
            <a:off x="5003800" y="4868863"/>
            <a:ext cx="19812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 i="1">
                <a:solidFill>
                  <a:schemeClr val="accent2"/>
                </a:solidFill>
                <a:latin typeface="Times New Roman" panose="02020603050405020304" pitchFamily="18" charset="0"/>
              </a:rPr>
              <a:t>优化营运程序</a:t>
            </a:r>
            <a:endParaRPr lang="zh-CN" altLang="en-US" sz="1400" b="1" i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29" name="椭圆 443428"/>
          <p:cNvSpPr/>
          <p:nvPr/>
        </p:nvSpPr>
        <p:spPr>
          <a:xfrm>
            <a:off x="7019925" y="4221163"/>
            <a:ext cx="1905000" cy="1143000"/>
          </a:xfrm>
          <a:prstGeom prst="ellipse">
            <a:avLst/>
          </a:prstGeom>
          <a:noFill/>
          <a:ln w="12700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430" name="直接连接符 443429"/>
          <p:cNvSpPr/>
          <p:nvPr/>
        </p:nvSpPr>
        <p:spPr>
          <a:xfrm>
            <a:off x="7164388" y="4797425"/>
            <a:ext cx="16764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3431" name="文本框 443430"/>
          <p:cNvSpPr txBox="1"/>
          <p:nvPr/>
        </p:nvSpPr>
        <p:spPr>
          <a:xfrm>
            <a:off x="7092950" y="4437063"/>
            <a:ext cx="16764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树立好市民形象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32" name="文本框 443431"/>
          <p:cNvSpPr txBox="1"/>
          <p:nvPr/>
        </p:nvSpPr>
        <p:spPr>
          <a:xfrm>
            <a:off x="7019925" y="4797425"/>
            <a:ext cx="19050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 i="1">
                <a:solidFill>
                  <a:schemeClr val="accent2"/>
                </a:solidFill>
                <a:latin typeface="Times New Roman" panose="02020603050405020304" pitchFamily="18" charset="0"/>
              </a:rPr>
              <a:t>法律规章制度</a:t>
            </a:r>
            <a:endParaRPr lang="zh-CN" altLang="en-US" sz="1400" b="1" i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cxnSp>
        <p:nvCxnSpPr>
          <p:cNvPr id="443433" name="曲线连接符 443432"/>
          <p:cNvCxnSpPr>
            <a:stCxn id="443417" idx="0"/>
            <a:endCxn id="443408" idx="2"/>
          </p:cNvCxnSpPr>
          <p:nvPr/>
        </p:nvCxnSpPr>
        <p:spPr>
          <a:xfrm rot="16200000">
            <a:off x="1663700" y="3687763"/>
            <a:ext cx="935038" cy="273050"/>
          </a:xfrm>
          <a:prstGeom prst="curvedConnector2">
            <a:avLst/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443434" name="曲线连接符 443433"/>
          <p:cNvCxnSpPr>
            <a:stCxn id="443421" idx="0"/>
            <a:endCxn id="443408" idx="3"/>
          </p:cNvCxnSpPr>
          <p:nvPr/>
        </p:nvCxnSpPr>
        <p:spPr>
          <a:xfrm rot="-16200000" flipH="1">
            <a:off x="3235325" y="3587750"/>
            <a:ext cx="528638" cy="879475"/>
          </a:xfrm>
          <a:prstGeom prst="curvedConnector3">
            <a:avLst>
              <a:gd name="adj1" fmla="val 33935"/>
            </a:avLst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443435" name="曲线连接符 443434"/>
          <p:cNvCxnSpPr>
            <a:stCxn id="443425" idx="0"/>
            <a:endCxn id="443408" idx="5"/>
          </p:cNvCxnSpPr>
          <p:nvPr/>
        </p:nvCxnSpPr>
        <p:spPr>
          <a:xfrm rot="16200000">
            <a:off x="6229350" y="3563938"/>
            <a:ext cx="457200" cy="857250"/>
          </a:xfrm>
          <a:prstGeom prst="curvedConnector3">
            <a:avLst>
              <a:gd name="adj1" fmla="val 31597"/>
            </a:avLst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443436" name="曲线连接符 443435"/>
          <p:cNvCxnSpPr>
            <a:stCxn id="443429" idx="0"/>
            <a:endCxn id="443408" idx="6"/>
          </p:cNvCxnSpPr>
          <p:nvPr/>
        </p:nvCxnSpPr>
        <p:spPr>
          <a:xfrm rot="-16200000" flipH="1">
            <a:off x="7392988" y="3641725"/>
            <a:ext cx="863600" cy="293688"/>
          </a:xfrm>
          <a:prstGeom prst="curvedConnector2">
            <a:avLst/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443437" name="椭圆 443436"/>
          <p:cNvSpPr/>
          <p:nvPr/>
        </p:nvSpPr>
        <p:spPr>
          <a:xfrm>
            <a:off x="2339975" y="5661025"/>
            <a:ext cx="1600200" cy="838200"/>
          </a:xfrm>
          <a:prstGeom prst="ellipse">
            <a:avLst/>
          </a:prstGeom>
          <a:noFill/>
          <a:ln w="9525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438" name="文本框 443437"/>
          <p:cNvSpPr txBox="1"/>
          <p:nvPr/>
        </p:nvSpPr>
        <p:spPr>
          <a:xfrm>
            <a:off x="2484438" y="5876925"/>
            <a:ext cx="12954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人力资本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39" name="椭圆 443438"/>
          <p:cNvSpPr/>
          <p:nvPr/>
        </p:nvSpPr>
        <p:spPr>
          <a:xfrm>
            <a:off x="4356100" y="5661025"/>
            <a:ext cx="1600200" cy="838200"/>
          </a:xfrm>
          <a:prstGeom prst="ellipse">
            <a:avLst/>
          </a:prstGeom>
          <a:noFill/>
          <a:ln w="9525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440" name="文本框 443439"/>
          <p:cNvSpPr txBox="1"/>
          <p:nvPr/>
        </p:nvSpPr>
        <p:spPr>
          <a:xfrm>
            <a:off x="4500563" y="5805488"/>
            <a:ext cx="12954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信息资本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41" name="椭圆 443440"/>
          <p:cNvSpPr/>
          <p:nvPr/>
        </p:nvSpPr>
        <p:spPr>
          <a:xfrm>
            <a:off x="6516688" y="5661025"/>
            <a:ext cx="1600200" cy="838200"/>
          </a:xfrm>
          <a:prstGeom prst="ellipse">
            <a:avLst/>
          </a:prstGeom>
          <a:noFill/>
          <a:ln w="9525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442" name="文本框 443441"/>
          <p:cNvSpPr txBox="1"/>
          <p:nvPr/>
        </p:nvSpPr>
        <p:spPr>
          <a:xfrm>
            <a:off x="6659563" y="5805488"/>
            <a:ext cx="12954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组织资本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cxnSp>
        <p:nvCxnSpPr>
          <p:cNvPr id="443443" name="曲线连接符 443442"/>
          <p:cNvCxnSpPr/>
          <p:nvPr/>
        </p:nvCxnSpPr>
        <p:spPr>
          <a:xfrm rot="-16200000" flipH="1">
            <a:off x="2663825" y="5265738"/>
            <a:ext cx="762000" cy="114300"/>
          </a:xfrm>
          <a:prstGeom prst="curvedConnector3">
            <a:avLst>
              <a:gd name="adj1" fmla="val 50000"/>
            </a:avLst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443444" name="曲线连接符 443443"/>
          <p:cNvCxnSpPr>
            <a:stCxn id="443439" idx="0"/>
            <a:endCxn id="443424" idx="3"/>
          </p:cNvCxnSpPr>
          <p:nvPr/>
        </p:nvCxnSpPr>
        <p:spPr>
          <a:xfrm rot="-16200000" flipH="1">
            <a:off x="4706938" y="5211763"/>
            <a:ext cx="711200" cy="187325"/>
          </a:xfrm>
          <a:prstGeom prst="curvedConnector2">
            <a:avLst/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cxnSp>
        <p:nvCxnSpPr>
          <p:cNvPr id="443445" name="曲线连接符 443444"/>
          <p:cNvCxnSpPr/>
          <p:nvPr/>
        </p:nvCxnSpPr>
        <p:spPr>
          <a:xfrm rot="16200000">
            <a:off x="6548438" y="5341938"/>
            <a:ext cx="838200" cy="38100"/>
          </a:xfrm>
          <a:prstGeom prst="curvedConnector3">
            <a:avLst>
              <a:gd name="adj1" fmla="val 50000"/>
            </a:avLst>
          </a:prstGeom>
          <a:ln w="25400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</p:cxnSp>
      <p:sp>
        <p:nvSpPr>
          <p:cNvPr id="443446" name="文本框 443445"/>
          <p:cNvSpPr txBox="1"/>
          <p:nvPr/>
        </p:nvSpPr>
        <p:spPr>
          <a:xfrm>
            <a:off x="0" y="1916113"/>
            <a:ext cx="1258888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财务方面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47" name="文本框 443446"/>
          <p:cNvSpPr txBox="1"/>
          <p:nvPr/>
        </p:nvSpPr>
        <p:spPr>
          <a:xfrm>
            <a:off x="0" y="3068638"/>
            <a:ext cx="12192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客户方面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48" name="文本框 443447"/>
          <p:cNvSpPr txBox="1"/>
          <p:nvPr/>
        </p:nvSpPr>
        <p:spPr>
          <a:xfrm>
            <a:off x="0" y="4437063"/>
            <a:ext cx="12954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内部流程方面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49" name="文本框 443448"/>
          <p:cNvSpPr txBox="1"/>
          <p:nvPr/>
        </p:nvSpPr>
        <p:spPr>
          <a:xfrm>
            <a:off x="0" y="5949950"/>
            <a:ext cx="1476375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学习成长方面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50" name="椭圆 443449"/>
          <p:cNvSpPr/>
          <p:nvPr/>
        </p:nvSpPr>
        <p:spPr>
          <a:xfrm>
            <a:off x="4130675" y="188913"/>
            <a:ext cx="1584325" cy="719137"/>
          </a:xfrm>
          <a:prstGeom prst="ellipse">
            <a:avLst/>
          </a:prstGeom>
          <a:noFill/>
          <a:ln w="12700" cap="flat" cmpd="sng">
            <a:solidFill>
              <a:srgbClr val="00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3451" name="文本框 443450"/>
          <p:cNvSpPr txBox="1"/>
          <p:nvPr/>
        </p:nvSpPr>
        <p:spPr>
          <a:xfrm>
            <a:off x="3749675" y="2781300"/>
            <a:ext cx="23622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客户价值驱动因素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52" name="文本框 443451"/>
          <p:cNvSpPr txBox="1"/>
          <p:nvPr/>
        </p:nvSpPr>
        <p:spPr>
          <a:xfrm>
            <a:off x="5121275" y="3243263"/>
            <a:ext cx="914400" cy="3063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服务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53" name="文本框 443452"/>
          <p:cNvSpPr txBox="1"/>
          <p:nvPr/>
        </p:nvSpPr>
        <p:spPr>
          <a:xfrm>
            <a:off x="3978275" y="3243263"/>
            <a:ext cx="914400" cy="3063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及时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54" name="文本框 443453"/>
          <p:cNvSpPr txBox="1"/>
          <p:nvPr/>
        </p:nvSpPr>
        <p:spPr>
          <a:xfrm>
            <a:off x="6035675" y="3243263"/>
            <a:ext cx="914400" cy="3063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品牌形象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55" name="文本框 443454"/>
          <p:cNvSpPr txBox="1"/>
          <p:nvPr/>
        </p:nvSpPr>
        <p:spPr>
          <a:xfrm>
            <a:off x="4932363" y="3573463"/>
            <a:ext cx="12192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关系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56" name="文本框 443455"/>
          <p:cNvSpPr txBox="1"/>
          <p:nvPr/>
        </p:nvSpPr>
        <p:spPr>
          <a:xfrm>
            <a:off x="3790950" y="3570288"/>
            <a:ext cx="1296988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性能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57" name="文本框 443456"/>
          <p:cNvSpPr txBox="1"/>
          <p:nvPr/>
        </p:nvSpPr>
        <p:spPr>
          <a:xfrm>
            <a:off x="2998788" y="3206750"/>
            <a:ext cx="914400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价格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58" name="文本框 443457"/>
          <p:cNvSpPr txBox="1"/>
          <p:nvPr/>
        </p:nvSpPr>
        <p:spPr>
          <a:xfrm>
            <a:off x="2987675" y="3573463"/>
            <a:ext cx="914400" cy="3063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accent2"/>
                </a:solidFill>
                <a:latin typeface="Times New Roman" panose="02020603050405020304" pitchFamily="18" charset="0"/>
              </a:rPr>
              <a:t>质量</a:t>
            </a:r>
            <a:endParaRPr lang="zh-CN" altLang="en-US" sz="14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59" name="文本框 443458"/>
          <p:cNvSpPr txBox="1"/>
          <p:nvPr/>
        </p:nvSpPr>
        <p:spPr>
          <a:xfrm>
            <a:off x="4427538" y="404813"/>
            <a:ext cx="1008062" cy="336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 b="1">
                <a:solidFill>
                  <a:schemeClr val="accent2"/>
                </a:solidFill>
                <a:latin typeface="Times New Roman" panose="02020603050405020304" pitchFamily="18" charset="0"/>
              </a:rPr>
              <a:t>战略</a:t>
            </a:r>
            <a:endParaRPr lang="zh-CN" altLang="en-US" sz="1600" b="1">
              <a:solidFill>
                <a:schemeClr val="accent2"/>
              </a:solidFill>
              <a:latin typeface="Times New Roman" panose="02020603050405020304" pitchFamily="18" charset="0"/>
            </a:endParaRPr>
          </a:p>
        </p:txBody>
      </p:sp>
      <p:sp>
        <p:nvSpPr>
          <p:cNvPr id="443460" name="直接连接符 443459"/>
          <p:cNvSpPr/>
          <p:nvPr/>
        </p:nvSpPr>
        <p:spPr>
          <a:xfrm flipH="1">
            <a:off x="4932363" y="908050"/>
            <a:ext cx="0" cy="217488"/>
          </a:xfrm>
          <a:prstGeom prst="line">
            <a:avLst/>
          </a:prstGeom>
          <a:ln w="9525" cap="flat" cmpd="sng">
            <a:solidFill>
              <a:srgbClr val="FF33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43461" name="文本框 443460"/>
          <p:cNvSpPr txBox="1"/>
          <p:nvPr/>
        </p:nvSpPr>
        <p:spPr>
          <a:xfrm>
            <a:off x="323850" y="333375"/>
            <a:ext cx="3455988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4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、利用战略图构建业务战略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5074" name="标题 515073"/>
          <p:cNvSpPr>
            <a:spLocks noGrp="1"/>
          </p:cNvSpPr>
          <p:nvPr>
            <p:ph type="title"/>
          </p:nvPr>
        </p:nvSpPr>
        <p:spPr>
          <a:xfrm>
            <a:off x="323850" y="404813"/>
            <a:ext cx="4032250" cy="685800"/>
          </a:xfrm>
        </p:spPr>
        <p:txBody>
          <a:bodyPr anchor="ctr" anchorCtr="0"/>
          <a:lstStyle/>
          <a:p>
            <a:pPr algn="l"/>
            <a:r>
              <a:rPr lang="zh-CN" altLang="en-US" sz="3200" b="1">
                <a:solidFill>
                  <a:schemeClr val="accent2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业务战略体系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15075" name="直接连接符 515074"/>
          <p:cNvSpPr/>
          <p:nvPr/>
        </p:nvSpPr>
        <p:spPr>
          <a:xfrm>
            <a:off x="3132138" y="836613"/>
            <a:ext cx="5249862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515076" name="对象 515075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5077" name="矩形 515076"/>
          <p:cNvSpPr/>
          <p:nvPr/>
        </p:nvSpPr>
        <p:spPr>
          <a:xfrm>
            <a:off x="1219200" y="1319213"/>
            <a:ext cx="5513388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000099"/>
                </a:solidFill>
                <a:latin typeface="楷体_GB2312" pitchFamily="49" charset="-122"/>
                <a:ea typeface="楷体_GB2312" pitchFamily="49" charset="-122"/>
              </a:rPr>
              <a:t>战略图规划行动方案的</a:t>
            </a:r>
            <a:r>
              <a:rPr lang="en-US" altLang="zh-CN" sz="2800" b="1">
                <a:solidFill>
                  <a:srgbClr val="000099"/>
                </a:solidFill>
                <a:latin typeface="楷体_GB2312" pitchFamily="49" charset="-122"/>
                <a:ea typeface="楷体_GB2312" pitchFamily="49" charset="-122"/>
              </a:rPr>
              <a:t>6</a:t>
            </a:r>
            <a:r>
              <a:rPr lang="zh-CN" altLang="en-US" sz="2800" b="1">
                <a:solidFill>
                  <a:srgbClr val="000099"/>
                </a:solidFill>
                <a:latin typeface="楷体_GB2312" pitchFamily="49" charset="-122"/>
                <a:ea typeface="楷体_GB2312" pitchFamily="49" charset="-122"/>
              </a:rPr>
              <a:t>个步骤</a:t>
            </a:r>
            <a:endParaRPr lang="zh-CN" altLang="en-US" sz="2800" b="1">
              <a:solidFill>
                <a:srgbClr val="000099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15078" name="文本框 515077"/>
          <p:cNvSpPr txBox="1"/>
          <p:nvPr/>
        </p:nvSpPr>
        <p:spPr>
          <a:xfrm>
            <a:off x="1752600" y="2057400"/>
            <a:ext cx="6172200" cy="31956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algn="l">
              <a:spcBef>
                <a:spcPct val="50000"/>
              </a:spcBef>
              <a:buAutoNum type="arabicPeriod"/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定义股东价值增长差距</a:t>
            </a:r>
            <a:endParaRPr lang="zh-CN" altLang="en-US" sz="24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  <a:p>
            <a:pPr marL="342900" indent="-342900" algn="l">
              <a:spcBef>
                <a:spcPct val="50000"/>
              </a:spcBef>
              <a:buAutoNum type="arabicPeriod"/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校准客户价值取向</a:t>
            </a:r>
            <a:endParaRPr lang="zh-CN" altLang="en-US" sz="24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  <a:p>
            <a:pPr marL="342900" indent="-342900" algn="l">
              <a:spcBef>
                <a:spcPct val="50000"/>
              </a:spcBef>
              <a:buAutoNum type="arabicPeriod"/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建立实现成效的时间计划</a:t>
            </a:r>
            <a:endParaRPr lang="zh-CN" altLang="en-US" sz="24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  <a:p>
            <a:pPr marL="342900" indent="-342900" algn="l">
              <a:spcBef>
                <a:spcPct val="50000"/>
              </a:spcBef>
              <a:buAutoNum type="arabicPeriod"/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确定战略主题（关键少数流程）</a:t>
            </a:r>
            <a:endParaRPr lang="zh-CN" altLang="en-US" sz="24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  <a:p>
            <a:pPr marL="342900" indent="-342900" algn="l">
              <a:spcBef>
                <a:spcPct val="50000"/>
              </a:spcBef>
              <a:buAutoNum type="arabicPeriod"/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确定无形资产并使之一致性</a:t>
            </a:r>
            <a:endParaRPr lang="zh-CN" altLang="en-US" sz="24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  <a:p>
            <a:pPr marL="342900" indent="-342900" algn="l">
              <a:spcBef>
                <a:spcPct val="50000"/>
              </a:spcBef>
              <a:buAutoNum type="arabicPeriod"/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明确执行战略的行动方案并提供资金支持</a:t>
            </a:r>
            <a:endParaRPr lang="zh-CN" altLang="en-US" sz="24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7778" name="直接连接符 587777"/>
          <p:cNvSpPr/>
          <p:nvPr/>
        </p:nvSpPr>
        <p:spPr>
          <a:xfrm flipV="1">
            <a:off x="3132138" y="685800"/>
            <a:ext cx="5630862" cy="635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87779" name="文本框 587778"/>
          <p:cNvSpPr txBox="1"/>
          <p:nvPr/>
        </p:nvSpPr>
        <p:spPr>
          <a:xfrm>
            <a:off x="1116013" y="1341438"/>
            <a:ext cx="67691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3400" indent="-533400" algn="l"/>
            <a:r>
              <a:rPr lang="en-US" altLang="zh-CN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5</a:t>
            </a: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、业务战略实施的基本步骤</a:t>
            </a:r>
            <a:endParaRPr lang="zh-CN" altLang="en-US" sz="28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87780" name="等腰三角形 587779"/>
          <p:cNvSpPr/>
          <p:nvPr/>
        </p:nvSpPr>
        <p:spPr>
          <a:xfrm>
            <a:off x="3348038" y="2349500"/>
            <a:ext cx="4248150" cy="3743325"/>
          </a:xfrm>
          <a:prstGeom prst="triangle">
            <a:avLst>
              <a:gd name="adj" fmla="val 50000"/>
            </a:avLst>
          </a:prstGeom>
          <a:solidFill>
            <a:srgbClr val="CCFFCC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7781" name="等腰三角形 587780"/>
          <p:cNvSpPr/>
          <p:nvPr/>
        </p:nvSpPr>
        <p:spPr>
          <a:xfrm>
            <a:off x="3995738" y="2349500"/>
            <a:ext cx="2952750" cy="2663825"/>
          </a:xfrm>
          <a:prstGeom prst="triangle">
            <a:avLst>
              <a:gd name="adj" fmla="val 50000"/>
            </a:avLst>
          </a:prstGeom>
          <a:solidFill>
            <a:srgbClr val="CCFF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7782" name="等腰三角形 587781"/>
          <p:cNvSpPr/>
          <p:nvPr/>
        </p:nvSpPr>
        <p:spPr>
          <a:xfrm>
            <a:off x="4643438" y="2349500"/>
            <a:ext cx="1657350" cy="1511300"/>
          </a:xfrm>
          <a:prstGeom prst="triangle">
            <a:avLst>
              <a:gd name="adj" fmla="val 50000"/>
            </a:avLst>
          </a:prstGeom>
          <a:solidFill>
            <a:srgbClr val="FFFF00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战略细化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87783" name="文本框 587782"/>
          <p:cNvSpPr txBox="1"/>
          <p:nvPr/>
        </p:nvSpPr>
        <p:spPr>
          <a:xfrm>
            <a:off x="4356100" y="4149725"/>
            <a:ext cx="22320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长期规划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87784" name="文本框 587783"/>
          <p:cNvSpPr txBox="1"/>
          <p:nvPr/>
        </p:nvSpPr>
        <p:spPr>
          <a:xfrm>
            <a:off x="4211638" y="5337175"/>
            <a:ext cx="2592387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行动计划、年度预算</a:t>
            </a:r>
            <a:endParaRPr lang="zh-CN" altLang="en-US" sz="20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87785" name="下箭头 587784"/>
          <p:cNvSpPr/>
          <p:nvPr/>
        </p:nvSpPr>
        <p:spPr>
          <a:xfrm>
            <a:off x="5219700" y="3644900"/>
            <a:ext cx="504825" cy="4318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7786" name="下箭头 587785"/>
          <p:cNvSpPr/>
          <p:nvPr/>
        </p:nvSpPr>
        <p:spPr>
          <a:xfrm>
            <a:off x="5219700" y="4724400"/>
            <a:ext cx="504825" cy="431800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7787" name="椭圆 587786"/>
          <p:cNvSpPr/>
          <p:nvPr/>
        </p:nvSpPr>
        <p:spPr>
          <a:xfrm>
            <a:off x="3995738" y="2924175"/>
            <a:ext cx="3097212" cy="2520950"/>
          </a:xfrm>
          <a:prstGeom prst="ellipse">
            <a:avLst/>
          </a:prstGeom>
          <a:noFill/>
          <a:ln w="381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87788" name="文本框 587787"/>
          <p:cNvSpPr txBox="1"/>
          <p:nvPr/>
        </p:nvSpPr>
        <p:spPr>
          <a:xfrm>
            <a:off x="323850" y="404813"/>
            <a:ext cx="3527425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业务战略体系</a:t>
            </a:r>
            <a:endParaRPr lang="zh-CN" altLang="en-US" sz="3200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graphicFrame>
        <p:nvGraphicFramePr>
          <p:cNvPr id="587789" name="对象 587788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7122" name="文本框 517121"/>
          <p:cNvSpPr txBox="1"/>
          <p:nvPr/>
        </p:nvSpPr>
        <p:spPr>
          <a:xfrm>
            <a:off x="250825" y="206375"/>
            <a:ext cx="36004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业务战略体系</a:t>
            </a:r>
            <a:endParaRPr lang="zh-CN" altLang="en-US" sz="3200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graphicFrame>
        <p:nvGraphicFramePr>
          <p:cNvPr id="517123" name="表格 517122"/>
          <p:cNvGraphicFramePr>
            <a:graphicFrameLocks noGrp="1"/>
          </p:cNvGraphicFramePr>
          <p:nvPr/>
        </p:nvGraphicFramePr>
        <p:xfrm>
          <a:off x="323850" y="1700213"/>
          <a:ext cx="8712200" cy="3743325"/>
        </p:xfrm>
        <a:graphic>
          <a:graphicData uri="http://schemas.openxmlformats.org/drawingml/2006/table">
            <a:tbl>
              <a:tblPr/>
              <a:tblGrid>
                <a:gridCol w="514350"/>
                <a:gridCol w="585788"/>
                <a:gridCol w="1598612"/>
                <a:gridCol w="1282700"/>
                <a:gridCol w="615950"/>
                <a:gridCol w="444500"/>
                <a:gridCol w="627063"/>
                <a:gridCol w="542925"/>
                <a:gridCol w="484187"/>
                <a:gridCol w="504825"/>
                <a:gridCol w="503238"/>
                <a:gridCol w="1008062"/>
              </a:tblGrid>
              <a:tr h="4921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使命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D2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愿景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D2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战略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D2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战略图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层面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D2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目标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评价指标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目标值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行动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里程碑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责任人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经营与资本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预算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</a:tr>
              <a:tr h="812800">
                <a:tc rowSpan="4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en-US" altLang="x-none" sz="16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00"/>
                    </a:solidFill>
                  </a:tcPr>
                </a:tc>
                <a:tc rowSpan="4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6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 rowSpan="4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6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6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财务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D2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28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6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客户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D2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28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6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内部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D2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28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6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200" b="1">
                          <a:solidFill>
                            <a:srgbClr val="000000"/>
                          </a:solidFill>
                        </a:rPr>
                        <a:t>学习与成长</a:t>
                      </a:r>
                      <a:endParaRPr lang="zh-CN" altLang="en-US" sz="1200" b="1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2D2D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en-US" altLang="x-none" sz="1200">
                        <a:solidFill>
                          <a:schemeClr val="bg2"/>
                        </a:solidFill>
                      </a:endParaRPr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17194" name="组合 517193"/>
          <p:cNvGrpSpPr/>
          <p:nvPr/>
        </p:nvGrpSpPr>
        <p:grpSpPr>
          <a:xfrm>
            <a:off x="3225800" y="2251075"/>
            <a:ext cx="1062038" cy="3135313"/>
            <a:chOff x="1360" y="1402"/>
            <a:chExt cx="669" cy="1975"/>
          </a:xfrm>
        </p:grpSpPr>
        <p:sp>
          <p:nvSpPr>
            <p:cNvPr id="517195" name="椭圆 517194"/>
            <p:cNvSpPr/>
            <p:nvPr/>
          </p:nvSpPr>
          <p:spPr>
            <a:xfrm>
              <a:off x="1360" y="2478"/>
              <a:ext cx="337" cy="227"/>
            </a:xfrm>
            <a:prstGeom prst="ellipse">
              <a:avLst/>
            </a:prstGeom>
            <a:solidFill>
              <a:srgbClr val="B2D2DE"/>
            </a:solidFill>
            <a:ln w="9525" cap="flat" cmpd="sng">
              <a:solidFill>
                <a:srgbClr val="366B7E"/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1200">
                  <a:solidFill>
                    <a:srgbClr val="000000"/>
                  </a:solidFill>
                  <a:latin typeface="Times New Roman" panose="02020603050405020304" pitchFamily="18" charset="0"/>
                  <a:ea typeface="黑体" panose="02010609060101010101" pitchFamily="2" charset="-122"/>
                </a:rPr>
                <a:t>P1</a:t>
              </a:r>
              <a:endParaRPr lang="en-US" altLang="zh-CN" sz="1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endParaRPr>
            </a:p>
          </p:txBody>
        </p:sp>
        <p:grpSp>
          <p:nvGrpSpPr>
            <p:cNvPr id="517196" name="组合 517195"/>
            <p:cNvGrpSpPr/>
            <p:nvPr/>
          </p:nvGrpSpPr>
          <p:grpSpPr>
            <a:xfrm>
              <a:off x="1400" y="1402"/>
              <a:ext cx="629" cy="1975"/>
              <a:chOff x="1048" y="1514"/>
              <a:chExt cx="629" cy="1975"/>
            </a:xfrm>
          </p:grpSpPr>
          <p:sp>
            <p:nvSpPr>
              <p:cNvPr id="517197" name="椭圆 517196"/>
              <p:cNvSpPr/>
              <p:nvPr/>
            </p:nvSpPr>
            <p:spPr>
              <a:xfrm>
                <a:off x="1347" y="1514"/>
                <a:ext cx="330" cy="227"/>
              </a:xfrm>
              <a:prstGeom prst="ellipse">
                <a:avLst/>
              </a:prstGeom>
              <a:solidFill>
                <a:srgbClr val="B2D2DE"/>
              </a:solidFill>
              <a:ln w="9525" cap="flat" cmpd="sng">
                <a:solidFill>
                  <a:srgbClr val="366B7E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>
                <a:spAutoFit/>
              </a:bodyPr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200">
                    <a:solidFill>
                      <a:srgbClr val="000000"/>
                    </a:solidFill>
                    <a:latin typeface="Times New Roman" panose="02020603050405020304" pitchFamily="18" charset="0"/>
                    <a:ea typeface="黑体" panose="02010609060101010101" pitchFamily="2" charset="-122"/>
                  </a:rPr>
                  <a:t>F1</a:t>
                </a:r>
                <a:endParaRPr lang="en-US" altLang="zh-CN" sz="1200">
                  <a:solidFill>
                    <a:srgbClr val="000000"/>
                  </a:solidFill>
                  <a:latin typeface="Times New Roman" panose="02020603050405020304" pitchFamily="18" charset="0"/>
                  <a:ea typeface="黑体" panose="02010609060101010101" pitchFamily="2" charset="-122"/>
                </a:endParaRPr>
              </a:p>
            </p:txBody>
          </p:sp>
          <p:sp>
            <p:nvSpPr>
              <p:cNvPr id="517198" name="椭圆 517197"/>
              <p:cNvSpPr/>
              <p:nvPr/>
            </p:nvSpPr>
            <p:spPr>
              <a:xfrm>
                <a:off x="1048" y="1710"/>
                <a:ext cx="313" cy="227"/>
              </a:xfrm>
              <a:prstGeom prst="ellipse">
                <a:avLst/>
              </a:prstGeom>
              <a:solidFill>
                <a:srgbClr val="B2D2DE"/>
              </a:solidFill>
              <a:ln w="9525" cap="flat" cmpd="sng">
                <a:solidFill>
                  <a:srgbClr val="366B7E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>
                <a:spAutoFit/>
              </a:bodyPr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200">
                    <a:solidFill>
                      <a:srgbClr val="000000"/>
                    </a:solidFill>
                    <a:latin typeface="Times New Roman" panose="02020603050405020304" pitchFamily="18" charset="0"/>
                    <a:ea typeface="黑体" panose="02010609060101010101" pitchFamily="2" charset="-122"/>
                  </a:rPr>
                  <a:t>F2</a:t>
                </a:r>
                <a:endParaRPr lang="en-US" altLang="zh-CN" sz="1200">
                  <a:solidFill>
                    <a:srgbClr val="000000"/>
                  </a:solidFill>
                  <a:latin typeface="Times New Roman" panose="02020603050405020304" pitchFamily="18" charset="0"/>
                  <a:ea typeface="黑体" panose="02010609060101010101" pitchFamily="2" charset="-122"/>
                </a:endParaRPr>
              </a:p>
            </p:txBody>
          </p:sp>
          <p:sp>
            <p:nvSpPr>
              <p:cNvPr id="517199" name="椭圆 517198"/>
              <p:cNvSpPr/>
              <p:nvPr/>
            </p:nvSpPr>
            <p:spPr>
              <a:xfrm>
                <a:off x="1167" y="2110"/>
                <a:ext cx="354" cy="227"/>
              </a:xfrm>
              <a:prstGeom prst="ellipse">
                <a:avLst/>
              </a:prstGeom>
              <a:solidFill>
                <a:srgbClr val="B2D2DE"/>
              </a:solidFill>
              <a:ln w="9525" cap="flat" cmpd="sng">
                <a:solidFill>
                  <a:srgbClr val="366B7E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>
                <a:spAutoFit/>
              </a:bodyPr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200">
                    <a:solidFill>
                      <a:srgbClr val="000000"/>
                    </a:solidFill>
                    <a:latin typeface="Times New Roman" panose="02020603050405020304" pitchFamily="18" charset="0"/>
                    <a:ea typeface="黑体" panose="02010609060101010101" pitchFamily="2" charset="-122"/>
                  </a:rPr>
                  <a:t>C1</a:t>
                </a:r>
                <a:endParaRPr lang="en-US" altLang="zh-CN" sz="1200">
                  <a:solidFill>
                    <a:srgbClr val="000000"/>
                  </a:solidFill>
                  <a:latin typeface="Times New Roman" panose="02020603050405020304" pitchFamily="18" charset="0"/>
                  <a:ea typeface="黑体" panose="02010609060101010101" pitchFamily="2" charset="-122"/>
                </a:endParaRPr>
              </a:p>
            </p:txBody>
          </p:sp>
          <p:sp>
            <p:nvSpPr>
              <p:cNvPr id="517200" name="椭圆 517199"/>
              <p:cNvSpPr/>
              <p:nvPr/>
            </p:nvSpPr>
            <p:spPr>
              <a:xfrm>
                <a:off x="1296" y="2782"/>
                <a:ext cx="369" cy="227"/>
              </a:xfrm>
              <a:prstGeom prst="ellipse">
                <a:avLst/>
              </a:prstGeom>
              <a:solidFill>
                <a:srgbClr val="B2D2DE"/>
              </a:solidFill>
              <a:ln w="9525" cap="flat" cmpd="sng">
                <a:solidFill>
                  <a:srgbClr val="366B7E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>
                <a:spAutoFit/>
              </a:bodyPr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200">
                    <a:solidFill>
                      <a:srgbClr val="000000"/>
                    </a:solidFill>
                    <a:latin typeface="Times New Roman" panose="02020603050405020304" pitchFamily="18" charset="0"/>
                    <a:ea typeface="黑体" panose="02010609060101010101" pitchFamily="2" charset="-122"/>
                  </a:rPr>
                  <a:t>P2</a:t>
                </a:r>
                <a:endParaRPr lang="en-US" altLang="zh-CN" sz="1200">
                  <a:solidFill>
                    <a:srgbClr val="000000"/>
                  </a:solidFill>
                  <a:latin typeface="Times New Roman" panose="02020603050405020304" pitchFamily="18" charset="0"/>
                  <a:ea typeface="黑体" panose="02010609060101010101" pitchFamily="2" charset="-122"/>
                </a:endParaRPr>
              </a:p>
            </p:txBody>
          </p:sp>
          <p:sp>
            <p:nvSpPr>
              <p:cNvPr id="517201" name="椭圆 517200"/>
              <p:cNvSpPr/>
              <p:nvPr/>
            </p:nvSpPr>
            <p:spPr>
              <a:xfrm>
                <a:off x="1170" y="3262"/>
                <a:ext cx="355" cy="227"/>
              </a:xfrm>
              <a:prstGeom prst="ellipse">
                <a:avLst/>
              </a:prstGeom>
              <a:solidFill>
                <a:srgbClr val="B2D2DE"/>
              </a:solidFill>
              <a:ln w="9525" cap="flat" cmpd="sng">
                <a:solidFill>
                  <a:srgbClr val="366B7E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>
                <a:spAutoFit/>
              </a:bodyPr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1200">
                    <a:solidFill>
                      <a:srgbClr val="000000"/>
                    </a:solidFill>
                    <a:latin typeface="Times New Roman" panose="02020603050405020304" pitchFamily="18" charset="0"/>
                    <a:ea typeface="黑体" panose="02010609060101010101" pitchFamily="2" charset="-122"/>
                  </a:rPr>
                  <a:t>L4</a:t>
                </a:r>
                <a:endParaRPr lang="en-US" altLang="zh-CN" sz="1200">
                  <a:solidFill>
                    <a:srgbClr val="000000"/>
                  </a:solidFill>
                  <a:latin typeface="Times New Roman" panose="02020603050405020304" pitchFamily="18" charset="0"/>
                  <a:ea typeface="黑体" panose="02010609060101010101" pitchFamily="2" charset="-122"/>
                </a:endParaRPr>
              </a:p>
            </p:txBody>
          </p:sp>
          <p:sp>
            <p:nvSpPr>
              <p:cNvPr id="517202" name="任意多边形 517201"/>
              <p:cNvSpPr/>
              <p:nvPr/>
            </p:nvSpPr>
            <p:spPr>
              <a:xfrm>
                <a:off x="1336" y="3016"/>
                <a:ext cx="148" cy="248"/>
              </a:xfrm>
              <a:custGeom>
                <a:rect l="l" t="t" r="r" b="b"/>
                <a:pathLst>
                  <a:path w="148" h="248">
                    <a:moveTo>
                      <a:pt x="0" y="248"/>
                    </a:moveTo>
                    <a:cubicBezTo>
                      <a:pt x="27" y="245"/>
                      <a:pt x="54" y="246"/>
                      <a:pt x="80" y="240"/>
                    </a:cubicBezTo>
                    <a:cubicBezTo>
                      <a:pt x="110" y="233"/>
                      <a:pt x="101" y="221"/>
                      <a:pt x="112" y="200"/>
                    </a:cubicBezTo>
                    <a:cubicBezTo>
                      <a:pt x="148" y="128"/>
                      <a:pt x="144" y="90"/>
                      <a:pt x="144" y="0"/>
                    </a:cubicBezTo>
                  </a:path>
                </a:pathLst>
              </a:custGeom>
              <a:noFill/>
              <a:ln w="9525" cap="flat" cmpd="sng">
                <a:solidFill>
                  <a:srgbClr val="366B7E">
                    <a:alpha val="100000"/>
                  </a:srgbClr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7203" name="任意多边形 517202"/>
              <p:cNvSpPr/>
              <p:nvPr/>
            </p:nvSpPr>
            <p:spPr>
              <a:xfrm>
                <a:off x="1152" y="2824"/>
                <a:ext cx="88" cy="472"/>
              </a:xfrm>
              <a:custGeom>
                <a:rect l="l" t="t" r="r" b="b"/>
                <a:pathLst>
                  <a:path w="88" h="472">
                    <a:moveTo>
                      <a:pt x="88" y="472"/>
                    </a:moveTo>
                    <a:cubicBezTo>
                      <a:pt x="83" y="456"/>
                      <a:pt x="81" y="438"/>
                      <a:pt x="72" y="424"/>
                    </a:cubicBezTo>
                    <a:cubicBezTo>
                      <a:pt x="67" y="416"/>
                      <a:pt x="60" y="409"/>
                      <a:pt x="56" y="400"/>
                    </a:cubicBezTo>
                    <a:cubicBezTo>
                      <a:pt x="22" y="322"/>
                      <a:pt x="9" y="235"/>
                      <a:pt x="0" y="152"/>
                    </a:cubicBezTo>
                    <a:cubicBezTo>
                      <a:pt x="3" y="116"/>
                      <a:pt x="16" y="42"/>
                      <a:pt x="16" y="0"/>
                    </a:cubicBezTo>
                  </a:path>
                </a:pathLst>
              </a:custGeom>
              <a:noFill/>
              <a:ln w="9525" cap="flat" cmpd="sng">
                <a:solidFill>
                  <a:srgbClr val="366B7E">
                    <a:alpha val="100000"/>
                  </a:srgbClr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7204" name="任意多边形 517203"/>
              <p:cNvSpPr/>
              <p:nvPr/>
            </p:nvSpPr>
            <p:spPr>
              <a:xfrm>
                <a:off x="1224" y="2320"/>
                <a:ext cx="186" cy="272"/>
              </a:xfrm>
              <a:custGeom>
                <a:rect l="l" t="t" r="r" b="b"/>
                <a:pathLst>
                  <a:path w="186" h="272">
                    <a:moveTo>
                      <a:pt x="0" y="272"/>
                    </a:moveTo>
                    <a:cubicBezTo>
                      <a:pt x="26" y="263"/>
                      <a:pt x="72" y="232"/>
                      <a:pt x="72" y="232"/>
                    </a:cubicBezTo>
                    <a:cubicBezTo>
                      <a:pt x="91" y="203"/>
                      <a:pt x="111" y="201"/>
                      <a:pt x="136" y="176"/>
                    </a:cubicBezTo>
                    <a:cubicBezTo>
                      <a:pt x="145" y="150"/>
                      <a:pt x="176" y="104"/>
                      <a:pt x="176" y="104"/>
                    </a:cubicBezTo>
                    <a:cubicBezTo>
                      <a:pt x="186" y="66"/>
                      <a:pt x="176" y="41"/>
                      <a:pt x="176" y="0"/>
                    </a:cubicBezTo>
                  </a:path>
                </a:pathLst>
              </a:custGeom>
              <a:noFill/>
              <a:ln w="9525" cap="flat" cmpd="sng">
                <a:solidFill>
                  <a:srgbClr val="366B7E">
                    <a:alpha val="100000"/>
                  </a:srgbClr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7205" name="任意多边形 517204"/>
              <p:cNvSpPr/>
              <p:nvPr/>
            </p:nvSpPr>
            <p:spPr>
              <a:xfrm>
                <a:off x="1405" y="2368"/>
                <a:ext cx="163" cy="440"/>
              </a:xfrm>
              <a:custGeom>
                <a:rect l="l" t="t" r="r" b="b"/>
                <a:pathLst>
                  <a:path w="163" h="440">
                    <a:moveTo>
                      <a:pt x="163" y="440"/>
                    </a:moveTo>
                    <a:cubicBezTo>
                      <a:pt x="111" y="423"/>
                      <a:pt x="134" y="397"/>
                      <a:pt x="91" y="368"/>
                    </a:cubicBezTo>
                    <a:cubicBezTo>
                      <a:pt x="80" y="334"/>
                      <a:pt x="63" y="307"/>
                      <a:pt x="51" y="272"/>
                    </a:cubicBezTo>
                    <a:cubicBezTo>
                      <a:pt x="44" y="251"/>
                      <a:pt x="35" y="208"/>
                      <a:pt x="35" y="208"/>
                    </a:cubicBezTo>
                    <a:cubicBezTo>
                      <a:pt x="32" y="180"/>
                      <a:pt x="27" y="113"/>
                      <a:pt x="19" y="80"/>
                    </a:cubicBezTo>
                    <a:cubicBezTo>
                      <a:pt x="0" y="3"/>
                      <a:pt x="3" y="61"/>
                      <a:pt x="3" y="0"/>
                    </a:cubicBezTo>
                  </a:path>
                </a:pathLst>
              </a:custGeom>
              <a:noFill/>
              <a:ln w="9525" cap="flat" cmpd="sng">
                <a:solidFill>
                  <a:srgbClr val="366B7E">
                    <a:alpha val="100000"/>
                  </a:srgb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7206" name="任意多边形 517205"/>
              <p:cNvSpPr/>
              <p:nvPr/>
            </p:nvSpPr>
            <p:spPr>
              <a:xfrm>
                <a:off x="1327" y="1896"/>
                <a:ext cx="57" cy="216"/>
              </a:xfrm>
              <a:custGeom>
                <a:rect l="l" t="t" r="r" b="b"/>
                <a:pathLst>
                  <a:path w="57" h="216">
                    <a:moveTo>
                      <a:pt x="57" y="216"/>
                    </a:moveTo>
                    <a:cubicBezTo>
                      <a:pt x="43" y="174"/>
                      <a:pt x="34" y="133"/>
                      <a:pt x="9" y="96"/>
                    </a:cubicBezTo>
                    <a:cubicBezTo>
                      <a:pt x="0" y="16"/>
                      <a:pt x="1" y="48"/>
                      <a:pt x="1" y="0"/>
                    </a:cubicBezTo>
                  </a:path>
                </a:pathLst>
              </a:custGeom>
              <a:noFill/>
              <a:ln w="9525" cap="flat" cmpd="sng">
                <a:solidFill>
                  <a:srgbClr val="366B7E">
                    <a:alpha val="100000"/>
                  </a:srgbClr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7207" name="任意多边形 517206"/>
              <p:cNvSpPr/>
              <p:nvPr/>
            </p:nvSpPr>
            <p:spPr>
              <a:xfrm>
                <a:off x="1192" y="1573"/>
                <a:ext cx="193" cy="147"/>
              </a:xfrm>
              <a:custGeom>
                <a:rect l="l" t="t" r="r" b="b"/>
                <a:pathLst>
                  <a:path w="193" h="147">
                    <a:moveTo>
                      <a:pt x="0" y="147"/>
                    </a:moveTo>
                    <a:cubicBezTo>
                      <a:pt x="26" y="68"/>
                      <a:pt x="59" y="45"/>
                      <a:pt x="136" y="19"/>
                    </a:cubicBezTo>
                    <a:cubicBezTo>
                      <a:pt x="193" y="0"/>
                      <a:pt x="135" y="3"/>
                      <a:pt x="176" y="3"/>
                    </a:cubicBezTo>
                  </a:path>
                </a:pathLst>
              </a:custGeom>
              <a:noFill/>
              <a:ln w="9525" cap="flat" cmpd="sng">
                <a:solidFill>
                  <a:srgbClr val="366B7E">
                    <a:alpha val="100000"/>
                  </a:srgbClr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36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17208" name="左右箭头 517207"/>
          <p:cNvSpPr/>
          <p:nvPr/>
        </p:nvSpPr>
        <p:spPr>
          <a:xfrm>
            <a:off x="395288" y="5445125"/>
            <a:ext cx="8521700" cy="215900"/>
          </a:xfrm>
          <a:prstGeom prst="leftRightArrow">
            <a:avLst>
              <a:gd name="adj1" fmla="val 55555"/>
              <a:gd name="adj2" fmla="val 163364"/>
            </a:avLst>
          </a:prstGeom>
          <a:gradFill rotWithShape="0">
            <a:gsLst>
              <a:gs pos="0">
                <a:srgbClr val="FFCC00">
                  <a:gamma/>
                  <a:shade val="46275"/>
                  <a:invGamma/>
                </a:srgbClr>
              </a:gs>
              <a:gs pos="100000">
                <a:srgbClr val="FFCC00"/>
              </a:gs>
            </a:gsLst>
            <a:lin ang="0" scaled="1"/>
          </a:gradFill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7209" name="文本框 517208"/>
          <p:cNvSpPr txBox="1"/>
          <p:nvPr/>
        </p:nvSpPr>
        <p:spPr>
          <a:xfrm>
            <a:off x="863600" y="5613400"/>
            <a:ext cx="14986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000000"/>
                </a:solidFill>
                <a:latin typeface="Times New Roman" panose="02020603050405020304" pitchFamily="18" charset="0"/>
              </a:rPr>
              <a:t>战略导向</a:t>
            </a:r>
            <a:endParaRPr lang="zh-CN" altLang="en-US" sz="18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17210" name="文本框 517209"/>
          <p:cNvSpPr txBox="1"/>
          <p:nvPr/>
        </p:nvSpPr>
        <p:spPr>
          <a:xfrm>
            <a:off x="6972300" y="5613400"/>
            <a:ext cx="1498600" cy="3667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800">
                <a:solidFill>
                  <a:srgbClr val="000000"/>
                </a:solidFill>
                <a:latin typeface="Times New Roman" panose="02020603050405020304" pitchFamily="18" charset="0"/>
              </a:rPr>
              <a:t>战术管理</a:t>
            </a:r>
            <a:endParaRPr lang="zh-CN" altLang="en-US" sz="18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517211" name="组合 517210"/>
          <p:cNvGrpSpPr/>
          <p:nvPr/>
        </p:nvGrpSpPr>
        <p:grpSpPr>
          <a:xfrm>
            <a:off x="1476375" y="2420938"/>
            <a:ext cx="1568450" cy="2705100"/>
            <a:chOff x="2162" y="1311"/>
            <a:chExt cx="1412" cy="2096"/>
          </a:xfrm>
        </p:grpSpPr>
        <p:sp>
          <p:nvSpPr>
            <p:cNvPr id="517212" name="任意多边形 517211"/>
            <p:cNvSpPr/>
            <p:nvPr/>
          </p:nvSpPr>
          <p:spPr>
            <a:xfrm>
              <a:off x="2507" y="1311"/>
              <a:ext cx="702" cy="1045"/>
            </a:xfrm>
            <a:custGeom>
              <a:rect l="l" t="t" r="r" b="b"/>
              <a:pathLst>
                <a:path w="1416" h="1392">
                  <a:moveTo>
                    <a:pt x="704" y="0"/>
                  </a:moveTo>
                  <a:lnTo>
                    <a:pt x="0" y="688"/>
                  </a:lnTo>
                  <a:lnTo>
                    <a:pt x="712" y="1392"/>
                  </a:lnTo>
                  <a:lnTo>
                    <a:pt x="1416" y="70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B3D2DE"/>
            </a:solidFill>
            <a:ln w="9525" cap="flat" cmpd="sng">
              <a:solidFill>
                <a:srgbClr val="000000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7213" name="任意多边形 517212"/>
            <p:cNvSpPr/>
            <p:nvPr/>
          </p:nvSpPr>
          <p:spPr>
            <a:xfrm>
              <a:off x="2856" y="1840"/>
              <a:ext cx="702" cy="1045"/>
            </a:xfrm>
            <a:custGeom>
              <a:rect l="l" t="t" r="r" b="b"/>
              <a:pathLst>
                <a:path w="1416" h="1392">
                  <a:moveTo>
                    <a:pt x="704" y="0"/>
                  </a:moveTo>
                  <a:lnTo>
                    <a:pt x="0" y="688"/>
                  </a:lnTo>
                  <a:lnTo>
                    <a:pt x="712" y="1392"/>
                  </a:lnTo>
                  <a:lnTo>
                    <a:pt x="1416" y="70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FFCC00"/>
            </a:solidFill>
            <a:ln w="9525" cap="flat" cmpd="sng">
              <a:solidFill>
                <a:srgbClr val="000000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7214" name="任意多边形 517213"/>
            <p:cNvSpPr/>
            <p:nvPr/>
          </p:nvSpPr>
          <p:spPr>
            <a:xfrm>
              <a:off x="2162" y="1833"/>
              <a:ext cx="702" cy="1045"/>
            </a:xfrm>
            <a:custGeom>
              <a:rect l="l" t="t" r="r" b="b"/>
              <a:pathLst>
                <a:path w="1416" h="1392">
                  <a:moveTo>
                    <a:pt x="704" y="0"/>
                  </a:moveTo>
                  <a:lnTo>
                    <a:pt x="0" y="688"/>
                  </a:lnTo>
                  <a:lnTo>
                    <a:pt x="712" y="1392"/>
                  </a:lnTo>
                  <a:lnTo>
                    <a:pt x="1416" y="70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FFCC00"/>
            </a:solidFill>
            <a:ln w="9525" cap="flat" cmpd="sng">
              <a:solidFill>
                <a:srgbClr val="000000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7215" name="任意多边形 517214"/>
            <p:cNvSpPr/>
            <p:nvPr/>
          </p:nvSpPr>
          <p:spPr>
            <a:xfrm>
              <a:off x="2511" y="2362"/>
              <a:ext cx="702" cy="1045"/>
            </a:xfrm>
            <a:custGeom>
              <a:rect l="l" t="t" r="r" b="b"/>
              <a:pathLst>
                <a:path w="1416" h="1392">
                  <a:moveTo>
                    <a:pt x="704" y="0"/>
                  </a:moveTo>
                  <a:lnTo>
                    <a:pt x="0" y="688"/>
                  </a:lnTo>
                  <a:lnTo>
                    <a:pt x="712" y="1392"/>
                  </a:lnTo>
                  <a:lnTo>
                    <a:pt x="1416" y="70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B3D2DE"/>
            </a:solidFill>
            <a:ln w="9525" cap="flat" cmpd="sng">
              <a:solidFill>
                <a:srgbClr val="000000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7216" name="任意多边形 517215"/>
            <p:cNvSpPr/>
            <p:nvPr/>
          </p:nvSpPr>
          <p:spPr>
            <a:xfrm>
              <a:off x="2513" y="1857"/>
              <a:ext cx="702" cy="1045"/>
            </a:xfrm>
            <a:custGeom>
              <a:rect l="l" t="t" r="r" b="b"/>
              <a:pathLst>
                <a:path w="1416" h="1392">
                  <a:moveTo>
                    <a:pt x="704" y="0"/>
                  </a:moveTo>
                  <a:lnTo>
                    <a:pt x="0" y="688"/>
                  </a:lnTo>
                  <a:lnTo>
                    <a:pt x="712" y="1392"/>
                  </a:lnTo>
                  <a:lnTo>
                    <a:pt x="1416" y="70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366B7E"/>
            </a:solidFill>
            <a:ln w="9525" cap="flat" cmpd="sng">
              <a:solidFill>
                <a:srgbClr val="000000">
                  <a:alpha val="100000"/>
                </a:srgbClr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7217" name="文本框 517216"/>
            <p:cNvSpPr txBox="1"/>
            <p:nvPr/>
          </p:nvSpPr>
          <p:spPr>
            <a:xfrm>
              <a:off x="2656" y="1603"/>
              <a:ext cx="395" cy="18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zh-CN" altLang="en-US" sz="10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领域</a:t>
              </a:r>
              <a:endParaRPr lang="zh-CN" altLang="en-US" sz="1000" b="1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17218" name="文本框 517217"/>
            <p:cNvSpPr txBox="1"/>
            <p:nvPr/>
          </p:nvSpPr>
          <p:spPr>
            <a:xfrm>
              <a:off x="3122" y="2269"/>
              <a:ext cx="452" cy="30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zh-CN" altLang="en-US" sz="10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发展路径</a:t>
              </a:r>
              <a:endParaRPr lang="zh-CN" altLang="en-US" sz="1000" b="1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17219" name="文本框 517218"/>
            <p:cNvSpPr txBox="1"/>
            <p:nvPr/>
          </p:nvSpPr>
          <p:spPr>
            <a:xfrm>
              <a:off x="2615" y="2976"/>
              <a:ext cx="509" cy="19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zh-CN" altLang="en-US" sz="1000" b="1">
                  <a:solidFill>
                    <a:srgbClr val="000000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差异化</a:t>
              </a:r>
              <a:endParaRPr lang="zh-CN" altLang="en-US" sz="10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  <p:sp>
          <p:nvSpPr>
            <p:cNvPr id="517220" name="文本框 517219"/>
            <p:cNvSpPr txBox="1"/>
            <p:nvPr/>
          </p:nvSpPr>
          <p:spPr>
            <a:xfrm>
              <a:off x="2162" y="2259"/>
              <a:ext cx="452" cy="30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zh-CN" altLang="en-US" sz="1000" b="1">
                  <a:solidFill>
                    <a:srgbClr val="000000"/>
                  </a:solidFill>
                  <a:latin typeface="Times New Roman" panose="02020603050405020304" pitchFamily="18" charset="0"/>
                </a:rPr>
                <a:t>发展轨迹</a:t>
              </a:r>
              <a:endParaRPr lang="zh-CN" altLang="en-US" sz="1000" b="1">
                <a:solidFill>
                  <a:srgbClr val="00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517221" name="文本框 517220"/>
            <p:cNvSpPr txBox="1"/>
            <p:nvPr/>
          </p:nvSpPr>
          <p:spPr>
            <a:xfrm>
              <a:off x="2552" y="2316"/>
              <a:ext cx="623" cy="18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zh-CN" altLang="en-US" sz="1000" b="1">
                  <a:solidFill>
                    <a:srgbClr val="FFFFCC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经济逻辑</a:t>
              </a:r>
              <a:endParaRPr lang="zh-CN" altLang="en-US" sz="1000" b="1">
                <a:solidFill>
                  <a:srgbClr val="FFFFCC"/>
                </a:solidFill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</p:grpSp>
      <p:sp>
        <p:nvSpPr>
          <p:cNvPr id="517222" name="直接连接符 517221"/>
          <p:cNvSpPr/>
          <p:nvPr/>
        </p:nvSpPr>
        <p:spPr>
          <a:xfrm>
            <a:off x="2987675" y="620713"/>
            <a:ext cx="5689600" cy="9525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17223" name="文本框 517222"/>
          <p:cNvSpPr txBox="1"/>
          <p:nvPr/>
        </p:nvSpPr>
        <p:spPr>
          <a:xfrm>
            <a:off x="468313" y="941388"/>
            <a:ext cx="597535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6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、战略通过平衡计分卡转化为行动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1826" name="直接连接符 461825"/>
          <p:cNvSpPr/>
          <p:nvPr/>
        </p:nvSpPr>
        <p:spPr>
          <a:xfrm>
            <a:off x="3059113" y="692150"/>
            <a:ext cx="5545137" cy="9525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61827" name="文本框 461826"/>
          <p:cNvSpPr txBox="1"/>
          <p:nvPr/>
        </p:nvSpPr>
        <p:spPr>
          <a:xfrm>
            <a:off x="250825" y="333375"/>
            <a:ext cx="381635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业务战略体系</a:t>
            </a:r>
            <a:endParaRPr lang="zh-CN" altLang="en-US" sz="3200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461828" name="文本框 461827"/>
          <p:cNvSpPr txBox="1"/>
          <p:nvPr/>
        </p:nvSpPr>
        <p:spPr>
          <a:xfrm>
            <a:off x="611188" y="1074738"/>
            <a:ext cx="8137525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7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、有效的战略管理是一个“双循环”的学习方法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61829" name="矩形 461828"/>
          <p:cNvSpPr/>
          <p:nvPr/>
        </p:nvSpPr>
        <p:spPr>
          <a:xfrm>
            <a:off x="2932113" y="1916113"/>
            <a:ext cx="2516187" cy="225425"/>
          </a:xfrm>
          <a:prstGeom prst="rect">
            <a:avLst/>
          </a:prstGeom>
          <a:solidFill>
            <a:srgbClr val="366B7E"/>
          </a:solidFill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>
                <a:solidFill>
                  <a:srgbClr val="FFFFCC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战略</a:t>
            </a:r>
            <a:endParaRPr lang="zh-CN" altLang="en-US" sz="1400">
              <a:solidFill>
                <a:srgbClr val="FFFFCC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461830" name="矩形 461829"/>
          <p:cNvSpPr/>
          <p:nvPr/>
        </p:nvSpPr>
        <p:spPr>
          <a:xfrm>
            <a:off x="2925763" y="2200275"/>
            <a:ext cx="2493962" cy="234950"/>
          </a:xfrm>
          <a:prstGeom prst="rect">
            <a:avLst/>
          </a:prstGeom>
          <a:noFill/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31" name="矩形 461830"/>
          <p:cNvSpPr/>
          <p:nvPr/>
        </p:nvSpPr>
        <p:spPr>
          <a:xfrm>
            <a:off x="2925763" y="2487613"/>
            <a:ext cx="2493962" cy="273050"/>
          </a:xfrm>
          <a:prstGeom prst="rect">
            <a:avLst/>
          </a:prstGeom>
          <a:noFill/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32" name="矩形 461831"/>
          <p:cNvSpPr/>
          <p:nvPr/>
        </p:nvSpPr>
        <p:spPr>
          <a:xfrm>
            <a:off x="2925763" y="2825750"/>
            <a:ext cx="2493962" cy="234950"/>
          </a:xfrm>
          <a:prstGeom prst="rect">
            <a:avLst/>
          </a:prstGeom>
          <a:noFill/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33" name="矩形 461832"/>
          <p:cNvSpPr/>
          <p:nvPr/>
        </p:nvSpPr>
        <p:spPr>
          <a:xfrm>
            <a:off x="2925763" y="3114675"/>
            <a:ext cx="2493962" cy="349250"/>
          </a:xfrm>
          <a:prstGeom prst="rect">
            <a:avLst/>
          </a:prstGeom>
          <a:noFill/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34" name="椭圆 461833"/>
          <p:cNvSpPr/>
          <p:nvPr/>
        </p:nvSpPr>
        <p:spPr>
          <a:xfrm>
            <a:off x="4102100" y="22367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35" name="椭圆 461834"/>
          <p:cNvSpPr/>
          <p:nvPr/>
        </p:nvSpPr>
        <p:spPr>
          <a:xfrm>
            <a:off x="3683000" y="23002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36" name="椭圆 461835"/>
          <p:cNvSpPr/>
          <p:nvPr/>
        </p:nvSpPr>
        <p:spPr>
          <a:xfrm>
            <a:off x="4495800" y="23002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37" name="椭圆 461836"/>
          <p:cNvSpPr/>
          <p:nvPr/>
        </p:nvSpPr>
        <p:spPr>
          <a:xfrm>
            <a:off x="3530600" y="25542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38" name="椭圆 461837"/>
          <p:cNvSpPr/>
          <p:nvPr/>
        </p:nvSpPr>
        <p:spPr>
          <a:xfrm>
            <a:off x="4660900" y="25669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39" name="椭圆 461838"/>
          <p:cNvSpPr/>
          <p:nvPr/>
        </p:nvSpPr>
        <p:spPr>
          <a:xfrm>
            <a:off x="3581400" y="28844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40" name="椭圆 461839"/>
          <p:cNvSpPr/>
          <p:nvPr/>
        </p:nvSpPr>
        <p:spPr>
          <a:xfrm>
            <a:off x="4711700" y="28971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41" name="椭圆 461840"/>
          <p:cNvSpPr/>
          <p:nvPr/>
        </p:nvSpPr>
        <p:spPr>
          <a:xfrm>
            <a:off x="3835400" y="28844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42" name="椭圆 461841"/>
          <p:cNvSpPr/>
          <p:nvPr/>
        </p:nvSpPr>
        <p:spPr>
          <a:xfrm>
            <a:off x="4965700" y="28971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43" name="椭圆 461842"/>
          <p:cNvSpPr/>
          <p:nvPr/>
        </p:nvSpPr>
        <p:spPr>
          <a:xfrm>
            <a:off x="3289300" y="28844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44" name="椭圆 461843"/>
          <p:cNvSpPr/>
          <p:nvPr/>
        </p:nvSpPr>
        <p:spPr>
          <a:xfrm>
            <a:off x="4419600" y="28971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45" name="椭圆 461844"/>
          <p:cNvSpPr/>
          <p:nvPr/>
        </p:nvSpPr>
        <p:spPr>
          <a:xfrm>
            <a:off x="4076700" y="31384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46" name="椭圆 461845"/>
          <p:cNvSpPr/>
          <p:nvPr/>
        </p:nvSpPr>
        <p:spPr>
          <a:xfrm>
            <a:off x="3683000" y="33162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47" name="椭圆 461846"/>
          <p:cNvSpPr/>
          <p:nvPr/>
        </p:nvSpPr>
        <p:spPr>
          <a:xfrm>
            <a:off x="4076700" y="3341688"/>
            <a:ext cx="2286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48" name="椭圆 461847"/>
          <p:cNvSpPr/>
          <p:nvPr/>
        </p:nvSpPr>
        <p:spPr>
          <a:xfrm>
            <a:off x="4470400" y="3316288"/>
            <a:ext cx="254000" cy="114300"/>
          </a:xfrm>
          <a:prstGeom prst="ellipse">
            <a:avLst/>
          </a:prstGeom>
          <a:solidFill>
            <a:srgbClr val="B2D2DE"/>
          </a:solidFill>
          <a:ln w="9525" cap="flat" cmpd="sng">
            <a:solidFill>
              <a:srgbClr val="366B7E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49" name="任意多边形 461848"/>
          <p:cNvSpPr/>
          <p:nvPr/>
        </p:nvSpPr>
        <p:spPr>
          <a:xfrm>
            <a:off x="3860800" y="3240088"/>
            <a:ext cx="254000" cy="88900"/>
          </a:xfrm>
          <a:custGeom>
            <a:rect l="l" t="t" r="r" b="b"/>
            <a:pathLst>
              <a:path w="160" h="56">
                <a:moveTo>
                  <a:pt x="0" y="56"/>
                </a:moveTo>
                <a:cubicBezTo>
                  <a:pt x="81" y="46"/>
                  <a:pt x="44" y="55"/>
                  <a:pt x="112" y="32"/>
                </a:cubicBezTo>
                <a:cubicBezTo>
                  <a:pt x="130" y="26"/>
                  <a:pt x="160" y="0"/>
                  <a:pt x="160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50" name="任意多边形 461849"/>
          <p:cNvSpPr/>
          <p:nvPr/>
        </p:nvSpPr>
        <p:spPr>
          <a:xfrm>
            <a:off x="4292600" y="3225800"/>
            <a:ext cx="254000" cy="115888"/>
          </a:xfrm>
          <a:custGeom>
            <a:rect l="l" t="t" r="r" b="b"/>
            <a:pathLst>
              <a:path w="160" h="73">
                <a:moveTo>
                  <a:pt x="160" y="73"/>
                </a:moveTo>
                <a:cubicBezTo>
                  <a:pt x="128" y="57"/>
                  <a:pt x="85" y="52"/>
                  <a:pt x="56" y="33"/>
                </a:cubicBezTo>
                <a:cubicBezTo>
                  <a:pt x="6" y="0"/>
                  <a:pt x="27" y="1"/>
                  <a:pt x="0" y="1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51" name="任意多边形 461850"/>
          <p:cNvSpPr/>
          <p:nvPr/>
        </p:nvSpPr>
        <p:spPr>
          <a:xfrm>
            <a:off x="4191000" y="3240088"/>
            <a:ext cx="22225" cy="127000"/>
          </a:xfrm>
          <a:custGeom>
            <a:rect l="l" t="t" r="r" b="b"/>
            <a:pathLst>
              <a:path w="14" h="80">
                <a:moveTo>
                  <a:pt x="0" y="80"/>
                </a:moveTo>
                <a:cubicBezTo>
                  <a:pt x="14" y="38"/>
                  <a:pt x="8" y="64"/>
                  <a:pt x="8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52" name="任意多边形 461851"/>
          <p:cNvSpPr/>
          <p:nvPr/>
        </p:nvSpPr>
        <p:spPr>
          <a:xfrm>
            <a:off x="4318000" y="3024188"/>
            <a:ext cx="774700" cy="177800"/>
          </a:xfrm>
          <a:custGeom>
            <a:rect l="l" t="t" r="r" b="b"/>
            <a:pathLst>
              <a:path w="488" h="112">
                <a:moveTo>
                  <a:pt x="0" y="112"/>
                </a:moveTo>
                <a:cubicBezTo>
                  <a:pt x="56" y="109"/>
                  <a:pt x="112" y="108"/>
                  <a:pt x="168" y="104"/>
                </a:cubicBezTo>
                <a:cubicBezTo>
                  <a:pt x="236" y="99"/>
                  <a:pt x="303" y="64"/>
                  <a:pt x="368" y="48"/>
                </a:cubicBezTo>
                <a:cubicBezTo>
                  <a:pt x="411" y="37"/>
                  <a:pt x="455" y="33"/>
                  <a:pt x="488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53" name="任意多边形 461852"/>
          <p:cNvSpPr/>
          <p:nvPr/>
        </p:nvSpPr>
        <p:spPr>
          <a:xfrm>
            <a:off x="3881438" y="2960688"/>
            <a:ext cx="284162" cy="215900"/>
          </a:xfrm>
          <a:custGeom>
            <a:rect l="l" t="t" r="r" b="b"/>
            <a:pathLst>
              <a:path w="179" h="136">
                <a:moveTo>
                  <a:pt x="179" y="136"/>
                </a:moveTo>
                <a:cubicBezTo>
                  <a:pt x="153" y="97"/>
                  <a:pt x="111" y="71"/>
                  <a:pt x="67" y="56"/>
                </a:cubicBezTo>
                <a:cubicBezTo>
                  <a:pt x="62" y="48"/>
                  <a:pt x="59" y="37"/>
                  <a:pt x="51" y="32"/>
                </a:cubicBezTo>
                <a:cubicBezTo>
                  <a:pt x="0" y="0"/>
                  <a:pt x="3" y="35"/>
                  <a:pt x="3" y="8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54" name="任意多边形 461853"/>
          <p:cNvSpPr/>
          <p:nvPr/>
        </p:nvSpPr>
        <p:spPr>
          <a:xfrm>
            <a:off x="3427413" y="2984500"/>
            <a:ext cx="687387" cy="230188"/>
          </a:xfrm>
          <a:custGeom>
            <a:rect l="l" t="t" r="r" b="b"/>
            <a:pathLst>
              <a:path w="432" h="145">
                <a:moveTo>
                  <a:pt x="433" y="145"/>
                </a:moveTo>
                <a:cubicBezTo>
                  <a:pt x="330" y="136"/>
                  <a:pt x="177" y="140"/>
                  <a:pt x="89" y="81"/>
                </a:cubicBezTo>
                <a:cubicBezTo>
                  <a:pt x="84" y="73"/>
                  <a:pt x="81" y="63"/>
                  <a:pt x="73" y="57"/>
                </a:cubicBezTo>
                <a:cubicBezTo>
                  <a:pt x="66" y="52"/>
                  <a:pt x="55" y="55"/>
                  <a:pt x="49" y="49"/>
                </a:cubicBezTo>
                <a:cubicBezTo>
                  <a:pt x="0" y="0"/>
                  <a:pt x="77" y="43"/>
                  <a:pt x="25" y="17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55" name="任意多边形 461854"/>
          <p:cNvSpPr/>
          <p:nvPr/>
        </p:nvSpPr>
        <p:spPr>
          <a:xfrm>
            <a:off x="3797300" y="2986088"/>
            <a:ext cx="304800" cy="203200"/>
          </a:xfrm>
          <a:custGeom>
            <a:rect l="l" t="t" r="r" b="b"/>
            <a:pathLst>
              <a:path w="192" h="128">
                <a:moveTo>
                  <a:pt x="192" y="128"/>
                </a:moveTo>
                <a:cubicBezTo>
                  <a:pt x="176" y="123"/>
                  <a:pt x="153" y="126"/>
                  <a:pt x="144" y="112"/>
                </a:cubicBezTo>
                <a:cubicBezTo>
                  <a:pt x="139" y="104"/>
                  <a:pt x="136" y="94"/>
                  <a:pt x="128" y="88"/>
                </a:cubicBezTo>
                <a:cubicBezTo>
                  <a:pt x="121" y="83"/>
                  <a:pt x="111" y="84"/>
                  <a:pt x="104" y="80"/>
                </a:cubicBezTo>
                <a:cubicBezTo>
                  <a:pt x="87" y="71"/>
                  <a:pt x="56" y="48"/>
                  <a:pt x="56" y="48"/>
                </a:cubicBezTo>
                <a:cubicBezTo>
                  <a:pt x="35" y="16"/>
                  <a:pt x="25" y="25"/>
                  <a:pt x="0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56" name="任意多边形 461855"/>
          <p:cNvSpPr/>
          <p:nvPr/>
        </p:nvSpPr>
        <p:spPr>
          <a:xfrm>
            <a:off x="4292600" y="3024188"/>
            <a:ext cx="520700" cy="193675"/>
          </a:xfrm>
          <a:custGeom>
            <a:rect l="l" t="t" r="r" b="b"/>
            <a:pathLst>
              <a:path w="328" h="122">
                <a:moveTo>
                  <a:pt x="0" y="96"/>
                </a:moveTo>
                <a:cubicBezTo>
                  <a:pt x="78" y="122"/>
                  <a:pt x="168" y="56"/>
                  <a:pt x="240" y="32"/>
                </a:cubicBezTo>
                <a:cubicBezTo>
                  <a:pt x="269" y="22"/>
                  <a:pt x="305" y="23"/>
                  <a:pt x="328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57" name="任意多边形 461856"/>
          <p:cNvSpPr/>
          <p:nvPr/>
        </p:nvSpPr>
        <p:spPr>
          <a:xfrm>
            <a:off x="4229100" y="2986088"/>
            <a:ext cx="228600" cy="152400"/>
          </a:xfrm>
          <a:custGeom>
            <a:rect l="l" t="t" r="r" b="b"/>
            <a:pathLst>
              <a:path w="144" h="96">
                <a:moveTo>
                  <a:pt x="0" y="96"/>
                </a:moveTo>
                <a:cubicBezTo>
                  <a:pt x="8" y="91"/>
                  <a:pt x="15" y="84"/>
                  <a:pt x="24" y="80"/>
                </a:cubicBezTo>
                <a:cubicBezTo>
                  <a:pt x="32" y="76"/>
                  <a:pt x="41" y="76"/>
                  <a:pt x="48" y="72"/>
                </a:cubicBezTo>
                <a:cubicBezTo>
                  <a:pt x="65" y="63"/>
                  <a:pt x="96" y="40"/>
                  <a:pt x="96" y="40"/>
                </a:cubicBezTo>
                <a:cubicBezTo>
                  <a:pt x="121" y="3"/>
                  <a:pt x="119" y="25"/>
                  <a:pt x="144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58" name="任意多边形 461857"/>
          <p:cNvSpPr/>
          <p:nvPr/>
        </p:nvSpPr>
        <p:spPr>
          <a:xfrm>
            <a:off x="3403600" y="2654300"/>
            <a:ext cx="193675" cy="242888"/>
          </a:xfrm>
          <a:custGeom>
            <a:rect l="l" t="t" r="r" b="b"/>
            <a:pathLst>
              <a:path w="122" h="153">
                <a:moveTo>
                  <a:pt x="0" y="153"/>
                </a:moveTo>
                <a:cubicBezTo>
                  <a:pt x="29" y="134"/>
                  <a:pt x="27" y="116"/>
                  <a:pt x="56" y="97"/>
                </a:cubicBezTo>
                <a:cubicBezTo>
                  <a:pt x="76" y="37"/>
                  <a:pt x="47" y="109"/>
                  <a:pt x="88" y="57"/>
                </a:cubicBezTo>
                <a:cubicBezTo>
                  <a:pt x="93" y="50"/>
                  <a:pt x="91" y="40"/>
                  <a:pt x="96" y="33"/>
                </a:cubicBezTo>
                <a:cubicBezTo>
                  <a:pt x="122" y="0"/>
                  <a:pt x="120" y="31"/>
                  <a:pt x="120" y="9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59" name="任意多边形 461858"/>
          <p:cNvSpPr/>
          <p:nvPr/>
        </p:nvSpPr>
        <p:spPr>
          <a:xfrm>
            <a:off x="3695700" y="2668588"/>
            <a:ext cx="33338" cy="228600"/>
          </a:xfrm>
          <a:custGeom>
            <a:rect l="l" t="t" r="r" b="b"/>
            <a:pathLst>
              <a:path w="21" h="144">
                <a:moveTo>
                  <a:pt x="0" y="144"/>
                </a:moveTo>
                <a:cubicBezTo>
                  <a:pt x="21" y="81"/>
                  <a:pt x="20" y="106"/>
                  <a:pt x="8" y="32"/>
                </a:cubicBezTo>
                <a:cubicBezTo>
                  <a:pt x="6" y="21"/>
                  <a:pt x="0" y="0"/>
                  <a:pt x="0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60" name="任意多边形 461859"/>
          <p:cNvSpPr/>
          <p:nvPr/>
        </p:nvSpPr>
        <p:spPr>
          <a:xfrm>
            <a:off x="3771900" y="2605088"/>
            <a:ext cx="215900" cy="279400"/>
          </a:xfrm>
          <a:custGeom>
            <a:rect l="l" t="t" r="r" b="b"/>
            <a:pathLst>
              <a:path w="136" h="176">
                <a:moveTo>
                  <a:pt x="136" y="176"/>
                </a:moveTo>
                <a:cubicBezTo>
                  <a:pt x="133" y="157"/>
                  <a:pt x="135" y="138"/>
                  <a:pt x="128" y="120"/>
                </a:cubicBezTo>
                <a:cubicBezTo>
                  <a:pt x="111" y="76"/>
                  <a:pt x="53" y="0"/>
                  <a:pt x="0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61" name="任意多边形 461860"/>
          <p:cNvSpPr/>
          <p:nvPr/>
        </p:nvSpPr>
        <p:spPr>
          <a:xfrm>
            <a:off x="4546600" y="2668588"/>
            <a:ext cx="152400" cy="241300"/>
          </a:xfrm>
          <a:custGeom>
            <a:rect l="l" t="t" r="r" b="b"/>
            <a:pathLst>
              <a:path w="96" h="152">
                <a:moveTo>
                  <a:pt x="0" y="152"/>
                </a:moveTo>
                <a:cubicBezTo>
                  <a:pt x="67" y="130"/>
                  <a:pt x="96" y="67"/>
                  <a:pt x="96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62" name="任意多边形 461861"/>
          <p:cNvSpPr/>
          <p:nvPr/>
        </p:nvSpPr>
        <p:spPr>
          <a:xfrm>
            <a:off x="4775200" y="2693988"/>
            <a:ext cx="63500" cy="228600"/>
          </a:xfrm>
          <a:custGeom>
            <a:rect l="l" t="t" r="r" b="b"/>
            <a:pathLst>
              <a:path w="40" h="144">
                <a:moveTo>
                  <a:pt x="40" y="144"/>
                </a:moveTo>
                <a:cubicBezTo>
                  <a:pt x="25" y="98"/>
                  <a:pt x="0" y="49"/>
                  <a:pt x="0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63" name="任意多边形 461862"/>
          <p:cNvSpPr/>
          <p:nvPr/>
        </p:nvSpPr>
        <p:spPr>
          <a:xfrm>
            <a:off x="4889500" y="2617788"/>
            <a:ext cx="241300" cy="304800"/>
          </a:xfrm>
          <a:custGeom>
            <a:rect l="l" t="t" r="r" b="b"/>
            <a:pathLst>
              <a:path w="152" h="192">
                <a:moveTo>
                  <a:pt x="152" y="192"/>
                </a:moveTo>
                <a:cubicBezTo>
                  <a:pt x="135" y="141"/>
                  <a:pt x="98" y="89"/>
                  <a:pt x="64" y="48"/>
                </a:cubicBezTo>
                <a:cubicBezTo>
                  <a:pt x="25" y="2"/>
                  <a:pt x="73" y="40"/>
                  <a:pt x="24" y="16"/>
                </a:cubicBezTo>
                <a:cubicBezTo>
                  <a:pt x="15" y="12"/>
                  <a:pt x="0" y="0"/>
                  <a:pt x="0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64" name="任意多边形 461863"/>
          <p:cNvSpPr/>
          <p:nvPr/>
        </p:nvSpPr>
        <p:spPr>
          <a:xfrm>
            <a:off x="3683000" y="2439988"/>
            <a:ext cx="76200" cy="139700"/>
          </a:xfrm>
          <a:custGeom>
            <a:rect l="l" t="t" r="r" b="b"/>
            <a:pathLst>
              <a:path w="48" h="88">
                <a:moveTo>
                  <a:pt x="0" y="88"/>
                </a:moveTo>
                <a:cubicBezTo>
                  <a:pt x="20" y="58"/>
                  <a:pt x="22" y="26"/>
                  <a:pt x="48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65" name="任意多边形 461864"/>
          <p:cNvSpPr/>
          <p:nvPr/>
        </p:nvSpPr>
        <p:spPr>
          <a:xfrm>
            <a:off x="4711700" y="2401888"/>
            <a:ext cx="76200" cy="177800"/>
          </a:xfrm>
          <a:custGeom>
            <a:rect l="l" t="t" r="r" b="b"/>
            <a:pathLst>
              <a:path w="48" h="112">
                <a:moveTo>
                  <a:pt x="48" y="112"/>
                </a:moveTo>
                <a:cubicBezTo>
                  <a:pt x="40" y="53"/>
                  <a:pt x="40" y="40"/>
                  <a:pt x="0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66" name="任意多边形 461865"/>
          <p:cNvSpPr/>
          <p:nvPr/>
        </p:nvSpPr>
        <p:spPr>
          <a:xfrm>
            <a:off x="3911600" y="2300288"/>
            <a:ext cx="190500" cy="38100"/>
          </a:xfrm>
          <a:custGeom>
            <a:rect l="l" t="t" r="r" b="b"/>
            <a:pathLst>
              <a:path w="120" h="24">
                <a:moveTo>
                  <a:pt x="0" y="24"/>
                </a:moveTo>
                <a:cubicBezTo>
                  <a:pt x="44" y="9"/>
                  <a:pt x="73" y="0"/>
                  <a:pt x="120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67" name="任意多边形 461866"/>
          <p:cNvSpPr/>
          <p:nvPr/>
        </p:nvSpPr>
        <p:spPr>
          <a:xfrm>
            <a:off x="4318000" y="2262188"/>
            <a:ext cx="190500" cy="63500"/>
          </a:xfrm>
          <a:custGeom>
            <a:rect l="l" t="t" r="r" b="b"/>
            <a:pathLst>
              <a:path w="120" h="40">
                <a:moveTo>
                  <a:pt x="120" y="40"/>
                </a:moveTo>
                <a:cubicBezTo>
                  <a:pt x="79" y="26"/>
                  <a:pt x="45" y="0"/>
                  <a:pt x="0" y="0"/>
                </a:cubicBezTo>
              </a:path>
            </a:pathLst>
          </a:custGeom>
          <a:noFill/>
          <a:ln w="9525" cap="flat" cmpd="sng">
            <a:solidFill>
              <a:srgbClr val="366B7E">
                <a:alpha val="100000"/>
              </a:srgbClr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68" name="矩形 461867"/>
          <p:cNvSpPr/>
          <p:nvPr/>
        </p:nvSpPr>
        <p:spPr>
          <a:xfrm>
            <a:off x="2959100" y="3138488"/>
            <a:ext cx="279400" cy="88900"/>
          </a:xfrm>
          <a:prstGeom prst="rect">
            <a:avLst/>
          </a:prstGeom>
          <a:solidFill>
            <a:srgbClr val="FFCC00"/>
          </a:solidFill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69" name="矩形 461868"/>
          <p:cNvSpPr/>
          <p:nvPr/>
        </p:nvSpPr>
        <p:spPr>
          <a:xfrm>
            <a:off x="2959100" y="2846388"/>
            <a:ext cx="279400" cy="88900"/>
          </a:xfrm>
          <a:prstGeom prst="rect">
            <a:avLst/>
          </a:prstGeom>
          <a:solidFill>
            <a:srgbClr val="FFCC00"/>
          </a:solidFill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70" name="矩形 461869"/>
          <p:cNvSpPr/>
          <p:nvPr/>
        </p:nvSpPr>
        <p:spPr>
          <a:xfrm>
            <a:off x="2959100" y="2516188"/>
            <a:ext cx="279400" cy="88900"/>
          </a:xfrm>
          <a:prstGeom prst="rect">
            <a:avLst/>
          </a:prstGeom>
          <a:solidFill>
            <a:srgbClr val="FFCC00"/>
          </a:solidFill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71" name="矩形 461870"/>
          <p:cNvSpPr/>
          <p:nvPr/>
        </p:nvSpPr>
        <p:spPr>
          <a:xfrm>
            <a:off x="2959100" y="2224088"/>
            <a:ext cx="279400" cy="88900"/>
          </a:xfrm>
          <a:prstGeom prst="rect">
            <a:avLst/>
          </a:prstGeom>
          <a:solidFill>
            <a:srgbClr val="FFCC00"/>
          </a:solidFill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461872" name="表格 461871"/>
          <p:cNvGraphicFramePr>
            <a:graphicFrameLocks noGrp="1"/>
          </p:cNvGraphicFramePr>
          <p:nvPr/>
        </p:nvGraphicFramePr>
        <p:xfrm>
          <a:off x="2654300" y="3836988"/>
          <a:ext cx="3022600" cy="1154112"/>
        </p:xfrm>
        <a:graphic>
          <a:graphicData uri="http://schemas.openxmlformats.org/drawingml/2006/table">
            <a:tbl>
              <a:tblPr/>
              <a:tblGrid>
                <a:gridCol w="419100"/>
                <a:gridCol w="1193800"/>
                <a:gridCol w="1409700"/>
              </a:tblGrid>
              <a:tr h="30321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en-US" altLang="x-none" sz="1400"/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66B7E"/>
                    </a:solidFill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lang="zh-CN" altLang="en-US" sz="1400">
                          <a:solidFill>
                            <a:srgbClr val="FFFFCC"/>
                          </a:solidFill>
                        </a:rPr>
                        <a:t>平衡计分卡</a:t>
                      </a:r>
                      <a:endParaRPr lang="zh-CN" altLang="en-US" sz="1400">
                        <a:solidFill>
                          <a:srgbClr val="FFFFCC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66B7E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2127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800">
                          <a:solidFill>
                            <a:srgbClr val="FFFFCC"/>
                          </a:solidFill>
                        </a:rPr>
                        <a:t>财务</a:t>
                      </a:r>
                      <a:endParaRPr lang="zh-CN" altLang="en-US" sz="800">
                        <a:solidFill>
                          <a:srgbClr val="FFFFCC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66B7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800">
                          <a:solidFill>
                            <a:srgbClr val="000000"/>
                          </a:solidFill>
                        </a:rPr>
                        <a:t>财务增长</a:t>
                      </a:r>
                      <a:endParaRPr lang="zh-CN" altLang="en-US" sz="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en-US" altLang="zh-CN" sz="800">
                          <a:solidFill>
                            <a:srgbClr val="000000"/>
                          </a:solidFill>
                        </a:rPr>
                        <a:t>ROIC</a:t>
                      </a:r>
                      <a:endParaRPr lang="zh-CN" altLang="en-US" sz="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800">
                          <a:solidFill>
                            <a:srgbClr val="FFFFCC"/>
                          </a:solidFill>
                        </a:rPr>
                        <a:t>顾客</a:t>
                      </a:r>
                      <a:endParaRPr lang="zh-CN" altLang="en-US" sz="800">
                        <a:solidFill>
                          <a:srgbClr val="FFFFCC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66B7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800">
                          <a:solidFill>
                            <a:srgbClr val="000000"/>
                          </a:solidFill>
                        </a:rPr>
                        <a:t>愉悦客户</a:t>
                      </a:r>
                      <a:endParaRPr lang="zh-CN" altLang="en-US" sz="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800">
                          <a:solidFill>
                            <a:srgbClr val="000000"/>
                          </a:solidFill>
                        </a:rPr>
                        <a:t>神秘顾客评估</a:t>
                      </a:r>
                      <a:endParaRPr lang="zh-CN" altLang="en-US" sz="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800">
                          <a:solidFill>
                            <a:srgbClr val="FFFFCC"/>
                          </a:solidFill>
                        </a:rPr>
                        <a:t>流程</a:t>
                      </a:r>
                      <a:endParaRPr lang="zh-CN" altLang="en-US" sz="800">
                        <a:solidFill>
                          <a:srgbClr val="FFFFCC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66B7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800">
                          <a:solidFill>
                            <a:srgbClr val="000000"/>
                          </a:solidFill>
                        </a:rPr>
                        <a:t>安全可靠</a:t>
                      </a:r>
                      <a:endParaRPr lang="zh-CN" altLang="en-US" sz="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800">
                          <a:solidFill>
                            <a:srgbClr val="000000"/>
                          </a:solidFill>
                        </a:rPr>
                        <a:t>制造可靠性指数</a:t>
                      </a:r>
                      <a:endParaRPr lang="zh-CN" altLang="en-US" sz="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800">
                          <a:solidFill>
                            <a:srgbClr val="FFFFCC"/>
                          </a:solidFill>
                        </a:rPr>
                        <a:t>学习</a:t>
                      </a:r>
                      <a:endParaRPr lang="zh-CN" altLang="en-US" sz="800">
                        <a:solidFill>
                          <a:srgbClr val="FFFFCC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366B7E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800">
                          <a:solidFill>
                            <a:srgbClr val="000000"/>
                          </a:solidFill>
                        </a:rPr>
                        <a:t>激励和准备</a:t>
                      </a:r>
                      <a:endParaRPr lang="zh-CN" altLang="en-US" sz="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800">
                          <a:solidFill>
                            <a:srgbClr val="000000"/>
                          </a:solidFill>
                        </a:rPr>
                        <a:t>战略性岗位达标率</a:t>
                      </a:r>
                      <a:endParaRPr lang="zh-CN" altLang="en-US" sz="80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61897" name="矩形 461896"/>
          <p:cNvSpPr/>
          <p:nvPr/>
        </p:nvSpPr>
        <p:spPr>
          <a:xfrm>
            <a:off x="2728913" y="5459413"/>
            <a:ext cx="2973387" cy="225425"/>
          </a:xfrm>
          <a:prstGeom prst="rect">
            <a:avLst/>
          </a:prstGeom>
          <a:solidFill>
            <a:srgbClr val="366B7E"/>
          </a:solidFill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>
                <a:solidFill>
                  <a:srgbClr val="FFFFCC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业绩</a:t>
            </a:r>
            <a:endParaRPr lang="zh-CN" altLang="en-US" sz="1400">
              <a:solidFill>
                <a:srgbClr val="FFFFCC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461898" name="矩形 461897"/>
          <p:cNvSpPr/>
          <p:nvPr/>
        </p:nvSpPr>
        <p:spPr>
          <a:xfrm>
            <a:off x="2730500" y="5678488"/>
            <a:ext cx="2971800" cy="546100"/>
          </a:xfrm>
          <a:prstGeom prst="rect">
            <a:avLst/>
          </a:prstGeom>
          <a:noFill/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899" name="燕尾形 461898"/>
          <p:cNvSpPr/>
          <p:nvPr/>
        </p:nvSpPr>
        <p:spPr>
          <a:xfrm>
            <a:off x="2870200" y="5808663"/>
            <a:ext cx="2755900" cy="284162"/>
          </a:xfrm>
          <a:prstGeom prst="chevron">
            <a:avLst>
              <a:gd name="adj" fmla="val 112833"/>
            </a:avLst>
          </a:prstGeom>
          <a:solidFill>
            <a:srgbClr val="FFCC00"/>
          </a:solidFill>
          <a:ln w="9525" cap="flat" cmpd="sng">
            <a:solidFill>
              <a:srgbClr val="366B7E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战略行动方案和计划项目</a:t>
            </a:r>
            <a:endParaRPr lang="zh-CN" altLang="en-US" sz="12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461900" name="左弧形箭头 461899"/>
          <p:cNvSpPr/>
          <p:nvPr/>
        </p:nvSpPr>
        <p:spPr>
          <a:xfrm>
            <a:off x="1206500" y="4383088"/>
            <a:ext cx="1371600" cy="1612900"/>
          </a:xfrm>
          <a:prstGeom prst="curvedRightArrow">
            <a:avLst>
              <a:gd name="adj1" fmla="val 8840"/>
              <a:gd name="adj2" fmla="val 28984"/>
              <a:gd name="adj3" fmla="val 21296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901" name="左弧形箭头 461900"/>
          <p:cNvSpPr/>
          <p:nvPr/>
        </p:nvSpPr>
        <p:spPr>
          <a:xfrm rot="10800000">
            <a:off x="5765800" y="4192588"/>
            <a:ext cx="1371600" cy="1638300"/>
          </a:xfrm>
          <a:prstGeom prst="curvedRightArrow">
            <a:avLst>
              <a:gd name="adj1" fmla="val 8979"/>
              <a:gd name="adj2" fmla="val 29440"/>
              <a:gd name="adj3" fmla="val 21296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902" name="右箭头 461901"/>
          <p:cNvSpPr/>
          <p:nvPr/>
        </p:nvSpPr>
        <p:spPr>
          <a:xfrm>
            <a:off x="965200" y="6034088"/>
            <a:ext cx="1778000" cy="203200"/>
          </a:xfrm>
          <a:prstGeom prst="rightArrow">
            <a:avLst>
              <a:gd name="adj1" fmla="val 50000"/>
              <a:gd name="adj2" fmla="val 21875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903" name="右箭头 461902"/>
          <p:cNvSpPr/>
          <p:nvPr/>
        </p:nvSpPr>
        <p:spPr>
          <a:xfrm>
            <a:off x="5702300" y="6021388"/>
            <a:ext cx="1778000" cy="203200"/>
          </a:xfrm>
          <a:prstGeom prst="rightArrow">
            <a:avLst>
              <a:gd name="adj1" fmla="val 50000"/>
              <a:gd name="adj2" fmla="val 21875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904" name="左弧形箭头 461903"/>
          <p:cNvSpPr/>
          <p:nvPr/>
        </p:nvSpPr>
        <p:spPr>
          <a:xfrm>
            <a:off x="1244600" y="2160588"/>
            <a:ext cx="1371600" cy="2108200"/>
          </a:xfrm>
          <a:prstGeom prst="curvedRightArrow">
            <a:avLst>
              <a:gd name="adj1" fmla="val 11555"/>
              <a:gd name="adj2" fmla="val 37884"/>
              <a:gd name="adj3" fmla="val 21296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905" name="左弧形箭头 461904"/>
          <p:cNvSpPr/>
          <p:nvPr/>
        </p:nvSpPr>
        <p:spPr>
          <a:xfrm rot="10800000">
            <a:off x="5724525" y="1960563"/>
            <a:ext cx="1371600" cy="2120900"/>
          </a:xfrm>
          <a:prstGeom prst="curvedRightArrow">
            <a:avLst>
              <a:gd name="adj1" fmla="val 11625"/>
              <a:gd name="adj2" fmla="val 38113"/>
              <a:gd name="adj3" fmla="val 21296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1906" name="文本框 461905"/>
          <p:cNvSpPr txBox="1"/>
          <p:nvPr/>
        </p:nvSpPr>
        <p:spPr>
          <a:xfrm>
            <a:off x="5575300" y="2744788"/>
            <a:ext cx="1181100" cy="581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吸收学习的内容</a:t>
            </a:r>
            <a:endParaRPr lang="zh-CN" altLang="en-US" sz="16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61907" name="文本框 461906"/>
          <p:cNvSpPr txBox="1"/>
          <p:nvPr/>
        </p:nvSpPr>
        <p:spPr>
          <a:xfrm>
            <a:off x="1358900" y="2922588"/>
            <a:ext cx="1282700" cy="3365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zh-CN" altLang="en-US" sz="1600">
                <a:solidFill>
                  <a:srgbClr val="000000"/>
                </a:solidFill>
                <a:latin typeface="Times New Roman" panose="02020603050405020304" pitchFamily="18" charset="0"/>
              </a:rPr>
              <a:t>更新战略</a:t>
            </a:r>
            <a:endParaRPr lang="zh-CN" altLang="en-US" sz="16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61908" name="文本框 461907"/>
          <p:cNvSpPr txBox="1"/>
          <p:nvPr/>
        </p:nvSpPr>
        <p:spPr>
          <a:xfrm>
            <a:off x="2806700" y="3443288"/>
            <a:ext cx="28956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战略性学习圈</a:t>
            </a:r>
            <a:endParaRPr lang="zh-CN" altLang="en-US" sz="20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461909" name="文本框 461908"/>
          <p:cNvSpPr txBox="1"/>
          <p:nvPr/>
        </p:nvSpPr>
        <p:spPr>
          <a:xfrm>
            <a:off x="2679700" y="5018088"/>
            <a:ext cx="28956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运营控制圈</a:t>
            </a:r>
            <a:endParaRPr lang="zh-CN" altLang="en-US" sz="20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461910" name="文本框 461909"/>
          <p:cNvSpPr txBox="1"/>
          <p:nvPr/>
        </p:nvSpPr>
        <p:spPr>
          <a:xfrm>
            <a:off x="889000" y="5703888"/>
            <a:ext cx="8890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投入</a:t>
            </a:r>
            <a:endParaRPr lang="zh-CN" altLang="en-US" sz="20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461911" name="文本框 461910"/>
          <p:cNvSpPr txBox="1"/>
          <p:nvPr/>
        </p:nvSpPr>
        <p:spPr>
          <a:xfrm>
            <a:off x="6311900" y="5716588"/>
            <a:ext cx="8890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产出</a:t>
            </a:r>
            <a:endParaRPr lang="zh-CN" altLang="en-US" sz="20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461912" name="文本框 461911"/>
          <p:cNvSpPr txBox="1"/>
          <p:nvPr/>
        </p:nvSpPr>
        <p:spPr>
          <a:xfrm>
            <a:off x="7226300" y="2401888"/>
            <a:ext cx="1574800" cy="14747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战略性反馈鼓励企业学习</a:t>
            </a:r>
            <a:endParaRPr lang="zh-CN" altLang="en-US" sz="1400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  <a:p>
            <a:pPr algn="l">
              <a:spcBef>
                <a:spcPct val="50000"/>
              </a:spcBef>
              <a:buChar char="•"/>
            </a:pPr>
            <a:r>
              <a:rPr lang="zh-CN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测试有关战略</a:t>
            </a:r>
            <a:endParaRPr lang="zh-CN" altLang="en-US" sz="14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  <a:buChar char="•"/>
            </a:pPr>
            <a:r>
              <a:rPr lang="zh-CN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评估环境的变化</a:t>
            </a:r>
            <a:endParaRPr lang="zh-CN" altLang="en-US" sz="140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l">
              <a:spcBef>
                <a:spcPct val="50000"/>
              </a:spcBef>
              <a:buChar char="•"/>
            </a:pPr>
            <a:r>
              <a:rPr lang="zh-CN" altLang="en-US" sz="1400">
                <a:solidFill>
                  <a:srgbClr val="000000"/>
                </a:solidFill>
                <a:latin typeface="Times New Roman" panose="02020603050405020304" pitchFamily="18" charset="0"/>
              </a:rPr>
              <a:t>确定战略</a:t>
            </a:r>
            <a:endParaRPr lang="zh-CN" altLang="en-US" sz="1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90850" name="对象 590849"/>
          <p:cNvGraphicFramePr>
            <a:graphicFrameLocks noChangeAspect="1"/>
          </p:cNvGraphicFramePr>
          <p:nvPr/>
        </p:nvGraphicFramePr>
        <p:xfrm>
          <a:off x="457200" y="55626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55626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90851" name="直接连接符 590850"/>
          <p:cNvSpPr/>
          <p:nvPr/>
        </p:nvSpPr>
        <p:spPr>
          <a:xfrm>
            <a:off x="1258888" y="2276475"/>
            <a:ext cx="6626225" cy="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90852" name="文本框 590851"/>
          <p:cNvSpPr txBox="1"/>
          <p:nvPr/>
        </p:nvSpPr>
        <p:spPr>
          <a:xfrm>
            <a:off x="971550" y="2636838"/>
            <a:ext cx="6840538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40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（二）利润中心全面预算体系</a:t>
            </a:r>
            <a:endParaRPr lang="zh-CN" altLang="en-US" sz="40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90853" name="直接连接符 590852"/>
          <p:cNvSpPr/>
          <p:nvPr/>
        </p:nvSpPr>
        <p:spPr>
          <a:xfrm>
            <a:off x="1258888" y="3789363"/>
            <a:ext cx="6626225" cy="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0978" name="直接连接符 510977"/>
          <p:cNvSpPr/>
          <p:nvPr/>
        </p:nvSpPr>
        <p:spPr>
          <a:xfrm>
            <a:off x="3203575" y="692150"/>
            <a:ext cx="5483225" cy="11113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10979" name="文本框 510978"/>
          <p:cNvSpPr txBox="1"/>
          <p:nvPr/>
        </p:nvSpPr>
        <p:spPr>
          <a:xfrm>
            <a:off x="323850" y="404813"/>
            <a:ext cx="403225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全面预算体系</a:t>
            </a:r>
            <a:endParaRPr lang="zh-CN" altLang="en-US" sz="3200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graphicFrame>
        <p:nvGraphicFramePr>
          <p:cNvPr id="510980" name="对象 510979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0982" name="文本框 510981"/>
          <p:cNvSpPr txBox="1"/>
          <p:nvPr/>
        </p:nvSpPr>
        <p:spPr>
          <a:xfrm>
            <a:off x="1908175" y="1989138"/>
            <a:ext cx="5976938" cy="24828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812800" indent="-812800" algn="l">
              <a:lnSpc>
                <a:spcPct val="115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—— </a:t>
            </a:r>
            <a:r>
              <a:rPr lang="zh-CN" altLang="en-US" sz="28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战略规划的年度分解和具体落实</a:t>
            </a:r>
            <a:endParaRPr lang="zh-CN" altLang="en-US" sz="28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  <a:p>
            <a:pPr marL="812800" indent="-812800" algn="l">
              <a:lnSpc>
                <a:spcPct val="115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—— </a:t>
            </a:r>
            <a:r>
              <a:rPr lang="zh-CN" altLang="en-US" sz="28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战略行动计划的资源支持</a:t>
            </a:r>
            <a:endParaRPr lang="zh-CN" altLang="en-US" sz="28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  <a:p>
            <a:pPr marL="812800" indent="-812800" algn="l">
              <a:lnSpc>
                <a:spcPct val="115000"/>
              </a:lnSpc>
              <a:spcBef>
                <a:spcPct val="50000"/>
              </a:spcBef>
            </a:pPr>
            <a:r>
              <a:rPr lang="en-US" altLang="zh-CN" sz="28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—— </a:t>
            </a:r>
            <a:r>
              <a:rPr lang="zh-CN" altLang="en-US" sz="28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经营预算、资本支出预算与财务预算的有机结合</a:t>
            </a:r>
            <a:endParaRPr lang="zh-CN" altLang="en-US" sz="28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411" name="横卷形 145410"/>
          <p:cNvSpPr/>
          <p:nvPr/>
        </p:nvSpPr>
        <p:spPr>
          <a:xfrm>
            <a:off x="2700338" y="3068638"/>
            <a:ext cx="2519362" cy="1008062"/>
          </a:xfrm>
          <a:prstGeom prst="horizontalScroll">
            <a:avLst>
              <a:gd name="adj" fmla="val 12500"/>
            </a:avLst>
          </a:prstGeom>
          <a:solidFill>
            <a:srgbClr val="CCFFCC"/>
          </a:solidFill>
          <a:ln w="9525" cap="flat" cmpd="sng">
            <a:solidFill>
              <a:srgbClr val="00FF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5412" name="上箭头标注 145411"/>
          <p:cNvSpPr/>
          <p:nvPr/>
        </p:nvSpPr>
        <p:spPr>
          <a:xfrm>
            <a:off x="2843213" y="4076700"/>
            <a:ext cx="2374900" cy="2089150"/>
          </a:xfrm>
          <a:prstGeom prst="upArrowCallout">
            <a:avLst>
              <a:gd name="adj1" fmla="val 28419"/>
              <a:gd name="adj2" fmla="val 22114"/>
              <a:gd name="adj3" fmla="val 19638"/>
              <a:gd name="adj4" fmla="val 35333"/>
            </a:avLst>
          </a:prstGeom>
          <a:solidFill>
            <a:srgbClr val="FFFF99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5413" name="标题 145412"/>
          <p:cNvSpPr>
            <a:spLocks noGrp="1"/>
          </p:cNvSpPr>
          <p:nvPr>
            <p:ph type="title"/>
          </p:nvPr>
        </p:nvSpPr>
        <p:spPr>
          <a:xfrm>
            <a:off x="152400" y="457200"/>
            <a:ext cx="3482975" cy="685800"/>
          </a:xfrm>
        </p:spPr>
        <p:txBody>
          <a:bodyPr anchor="ctr" anchorCtr="0"/>
          <a:lstStyle/>
          <a:p>
            <a:r>
              <a:rPr lang="zh-CN" altLang="en-US" sz="3600" b="1">
                <a:solidFill>
                  <a:schemeClr val="accent2"/>
                </a:solidFill>
                <a:ea typeface="黑体" panose="02010609060101010101" pitchFamily="2" charset="-122"/>
              </a:rPr>
              <a:t>全面预算体系</a:t>
            </a:r>
            <a:endParaRPr lang="zh-CN" altLang="en-US" sz="3600">
              <a:solidFill>
                <a:schemeClr val="accent2"/>
              </a:solidFill>
              <a:ea typeface="黑体" panose="02010609060101010101" pitchFamily="2" charset="-122"/>
            </a:endParaRPr>
          </a:p>
        </p:txBody>
      </p:sp>
      <p:sp>
        <p:nvSpPr>
          <p:cNvPr id="145414" name="直接连接符 145413"/>
          <p:cNvSpPr/>
          <p:nvPr/>
        </p:nvSpPr>
        <p:spPr>
          <a:xfrm>
            <a:off x="3779838" y="836613"/>
            <a:ext cx="4525962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145416" name="对象 145415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5426" name="文本框 145425"/>
          <p:cNvSpPr txBox="1"/>
          <p:nvPr/>
        </p:nvSpPr>
        <p:spPr>
          <a:xfrm>
            <a:off x="971550" y="1268413"/>
            <a:ext cx="7200900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/>
            <a:r>
              <a:rPr lang="zh-CN" altLang="en-US" sz="2800" b="1">
                <a:solidFill>
                  <a:srgbClr val="000066"/>
                </a:solidFill>
                <a:latin typeface="Times New Roman" panose="02020603050405020304" pitchFamily="18" charset="0"/>
                <a:ea typeface="楷体_GB2312" pitchFamily="49" charset="-122"/>
              </a:rPr>
              <a:t>战略落实：全面预算体系实为</a:t>
            </a:r>
            <a:r>
              <a:rPr lang="zh-CN" altLang="en-US" sz="2800" b="1" u="sng">
                <a:solidFill>
                  <a:srgbClr val="000066"/>
                </a:solidFill>
                <a:latin typeface="Times New Roman" panose="02020603050405020304" pitchFamily="18" charset="0"/>
                <a:ea typeface="楷体_GB2312" pitchFamily="49" charset="-122"/>
              </a:rPr>
              <a:t>行动计划体系</a:t>
            </a:r>
            <a:endParaRPr lang="zh-CN" altLang="en-US" sz="2800" b="1" u="sng">
              <a:solidFill>
                <a:srgbClr val="000066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5427" name="文本框 145426"/>
          <p:cNvSpPr txBox="1"/>
          <p:nvPr/>
        </p:nvSpPr>
        <p:spPr>
          <a:xfrm>
            <a:off x="3233738" y="5492750"/>
            <a:ext cx="14827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业务战略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5428" name="直接连接符 145427"/>
          <p:cNvSpPr/>
          <p:nvPr/>
        </p:nvSpPr>
        <p:spPr>
          <a:xfrm>
            <a:off x="4716463" y="5805488"/>
            <a:ext cx="1368425" cy="0"/>
          </a:xfrm>
          <a:prstGeom prst="line">
            <a:avLst/>
          </a:prstGeom>
          <a:ln w="38100" cap="flat" cmpd="sng">
            <a:solidFill>
              <a:srgbClr val="000080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5429" name="文本框 145428"/>
          <p:cNvSpPr txBox="1"/>
          <p:nvPr/>
        </p:nvSpPr>
        <p:spPr>
          <a:xfrm>
            <a:off x="6227763" y="5589588"/>
            <a:ext cx="88423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0000CC"/>
                </a:solidFill>
                <a:latin typeface="Times New Roman" panose="02020603050405020304" pitchFamily="18" charset="0"/>
                <a:ea typeface="楷体_GB2312" pitchFamily="49" charset="-122"/>
              </a:rPr>
              <a:t>基础</a:t>
            </a:r>
            <a:endParaRPr lang="zh-CN" altLang="en-US" sz="2400" b="1">
              <a:solidFill>
                <a:srgbClr val="0000CC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5430" name="文本框 145429"/>
          <p:cNvSpPr txBox="1"/>
          <p:nvPr/>
        </p:nvSpPr>
        <p:spPr>
          <a:xfrm>
            <a:off x="2987675" y="3357563"/>
            <a:ext cx="2087563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003300"/>
                </a:solidFill>
                <a:latin typeface="Times New Roman" panose="02020603050405020304" pitchFamily="18" charset="0"/>
                <a:ea typeface="楷体_GB2312" pitchFamily="49" charset="-122"/>
              </a:rPr>
              <a:t>全面预算管理</a:t>
            </a:r>
            <a:endParaRPr lang="zh-CN" altLang="en-US" sz="2400" b="1">
              <a:solidFill>
                <a:srgbClr val="0033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5431" name="文本框 145430"/>
          <p:cNvSpPr txBox="1"/>
          <p:nvPr/>
        </p:nvSpPr>
        <p:spPr>
          <a:xfrm>
            <a:off x="1901825" y="4797425"/>
            <a:ext cx="15176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0000CC"/>
                </a:solidFill>
                <a:latin typeface="Times New Roman" panose="02020603050405020304" pitchFamily="18" charset="0"/>
                <a:ea typeface="楷体_GB2312" pitchFamily="49" charset="-122"/>
              </a:rPr>
              <a:t>规划行动</a:t>
            </a:r>
            <a:endParaRPr lang="zh-CN" altLang="en-US" sz="2400" b="1">
              <a:solidFill>
                <a:srgbClr val="0000CC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5432" name="直接连接符 145431"/>
          <p:cNvSpPr/>
          <p:nvPr/>
        </p:nvSpPr>
        <p:spPr>
          <a:xfrm flipV="1">
            <a:off x="3241675" y="5013325"/>
            <a:ext cx="465138" cy="3175"/>
          </a:xfrm>
          <a:prstGeom prst="line">
            <a:avLst/>
          </a:prstGeom>
          <a:ln w="38100" cap="flat" cmpd="sng">
            <a:solidFill>
              <a:srgbClr val="000080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pSp>
        <p:nvGrpSpPr>
          <p:cNvPr id="145441" name="组合 145440"/>
          <p:cNvGrpSpPr/>
          <p:nvPr/>
        </p:nvGrpSpPr>
        <p:grpSpPr>
          <a:xfrm>
            <a:off x="5435600" y="2708275"/>
            <a:ext cx="2160588" cy="1582738"/>
            <a:chOff x="3469" y="2115"/>
            <a:chExt cx="1361" cy="997"/>
          </a:xfrm>
        </p:grpSpPr>
        <p:sp>
          <p:nvSpPr>
            <p:cNvPr id="145433" name="左大括号 145432"/>
            <p:cNvSpPr/>
            <p:nvPr/>
          </p:nvSpPr>
          <p:spPr>
            <a:xfrm>
              <a:off x="3469" y="2250"/>
              <a:ext cx="46" cy="726"/>
            </a:xfrm>
            <a:prstGeom prst="leftBrace">
              <a:avLst>
                <a:gd name="adj1" fmla="val 131521"/>
                <a:gd name="adj2" fmla="val 50000"/>
              </a:avLst>
            </a:prstGeom>
            <a:solidFill>
              <a:srgbClr val="FFFF99"/>
            </a:solidFill>
            <a:ln w="9525" cap="flat" cmpd="sng">
              <a:solidFill>
                <a:srgbClr val="FF0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5434" name="文本框 145433"/>
            <p:cNvSpPr txBox="1"/>
            <p:nvPr/>
          </p:nvSpPr>
          <p:spPr>
            <a:xfrm>
              <a:off x="3696" y="2205"/>
              <a:ext cx="817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0" hangingPunct="0">
                <a:spcBef>
                  <a:spcPct val="50000"/>
                </a:spcBef>
              </a:pPr>
              <a:r>
                <a:rPr lang="zh-CN" altLang="en-US" sz="2000" b="1">
                  <a:solidFill>
                    <a:srgbClr val="0066FF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经营预算</a:t>
              </a:r>
              <a:endParaRPr lang="zh-CN" altLang="en-US" sz="2000" b="1">
                <a:solidFill>
                  <a:srgbClr val="0066FF"/>
                </a:solidFill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  <p:sp>
          <p:nvSpPr>
            <p:cNvPr id="145435" name="文本框 145434"/>
            <p:cNvSpPr txBox="1"/>
            <p:nvPr/>
          </p:nvSpPr>
          <p:spPr>
            <a:xfrm>
              <a:off x="3696" y="2477"/>
              <a:ext cx="1134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0" hangingPunct="0">
                <a:spcBef>
                  <a:spcPct val="50000"/>
                </a:spcBef>
              </a:pPr>
              <a:r>
                <a:rPr lang="zh-CN" altLang="en-US" sz="2000" b="1">
                  <a:solidFill>
                    <a:srgbClr val="0066FF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资本支出预算</a:t>
              </a:r>
              <a:endParaRPr lang="zh-CN" altLang="en-US" sz="2000" b="1">
                <a:solidFill>
                  <a:srgbClr val="0066FF"/>
                </a:solidFill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  <p:sp>
          <p:nvSpPr>
            <p:cNvPr id="145436" name="文本框 145435"/>
            <p:cNvSpPr txBox="1"/>
            <p:nvPr/>
          </p:nvSpPr>
          <p:spPr>
            <a:xfrm>
              <a:off x="3696" y="2772"/>
              <a:ext cx="817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0" hangingPunct="0">
                <a:spcBef>
                  <a:spcPct val="50000"/>
                </a:spcBef>
              </a:pPr>
              <a:r>
                <a:rPr lang="zh-CN" altLang="en-US" sz="2000" b="1">
                  <a:latin typeface="Times New Roman" panose="02020603050405020304" pitchFamily="18" charset="0"/>
                  <a:ea typeface="楷体_GB2312" pitchFamily="49" charset="-122"/>
                </a:rPr>
                <a:t>财务预算</a:t>
              </a:r>
              <a:endParaRPr lang="zh-CN" altLang="en-US" sz="2000" b="1"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  <p:sp>
          <p:nvSpPr>
            <p:cNvPr id="145437" name="椭圆 145436"/>
            <p:cNvSpPr/>
            <p:nvPr/>
          </p:nvSpPr>
          <p:spPr>
            <a:xfrm>
              <a:off x="3605" y="2115"/>
              <a:ext cx="1134" cy="997"/>
            </a:xfrm>
            <a:prstGeom prst="ellipse">
              <a:avLst/>
            </a:prstGeom>
            <a:noFill/>
            <a:ln w="19050" cap="flat" cmpd="sng">
              <a:solidFill>
                <a:srgbClr val="008000"/>
              </a:solidFill>
              <a:prstDash val="solid"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45438" name="上箭头 145437"/>
          <p:cNvSpPr/>
          <p:nvPr/>
        </p:nvSpPr>
        <p:spPr>
          <a:xfrm rot="10800000">
            <a:off x="6156325" y="4437063"/>
            <a:ext cx="863600" cy="935037"/>
          </a:xfrm>
          <a:prstGeom prst="upArrow">
            <a:avLst>
              <a:gd name="adj1" fmla="val 50000"/>
              <a:gd name="adj2" fmla="val 27068"/>
            </a:avLst>
          </a:prstGeom>
          <a:solidFill>
            <a:srgbClr val="FFFF99"/>
          </a:solidFill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5439" name="文本框 145438"/>
          <p:cNvSpPr txBox="1"/>
          <p:nvPr/>
        </p:nvSpPr>
        <p:spPr>
          <a:xfrm>
            <a:off x="4284663" y="4581525"/>
            <a:ext cx="1641475" cy="7794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18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细化战略目标</a:t>
            </a:r>
            <a:endParaRPr lang="zh-CN" altLang="en-US" sz="18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18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明确行动计划</a:t>
            </a:r>
            <a:endParaRPr lang="zh-CN" altLang="en-US" sz="1800" b="1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grpSp>
        <p:nvGrpSpPr>
          <p:cNvPr id="145442" name="组合 145441"/>
          <p:cNvGrpSpPr/>
          <p:nvPr/>
        </p:nvGrpSpPr>
        <p:grpSpPr>
          <a:xfrm>
            <a:off x="1116013" y="1916113"/>
            <a:ext cx="2379662" cy="1219200"/>
            <a:chOff x="1322" y="1288"/>
            <a:chExt cx="1499" cy="768"/>
          </a:xfrm>
        </p:grpSpPr>
        <p:sp>
          <p:nvSpPr>
            <p:cNvPr id="145410" name="爆炸形 1 145409"/>
            <p:cNvSpPr/>
            <p:nvPr/>
          </p:nvSpPr>
          <p:spPr>
            <a:xfrm>
              <a:off x="1322" y="1288"/>
              <a:ext cx="1499" cy="768"/>
            </a:xfrm>
            <a:prstGeom prst="irregularSeal1">
              <a:avLst/>
            </a:prstGeom>
            <a:solidFill>
              <a:srgbClr val="FFFF99"/>
            </a:solidFill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5440" name="文本框 145439"/>
            <p:cNvSpPr txBox="1"/>
            <p:nvPr/>
          </p:nvSpPr>
          <p:spPr>
            <a:xfrm>
              <a:off x="1658" y="1480"/>
              <a:ext cx="814" cy="442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6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l" eaLnBrk="0" hangingPunct="0"/>
              <a:r>
                <a:rPr lang="zh-CN" altLang="en-US" sz="2000" b="1">
                  <a:solidFill>
                    <a:srgbClr val="FF0000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战略导向</a:t>
              </a:r>
              <a:endParaRPr lang="zh-CN" altLang="en-US" sz="20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endParaRPr>
            </a:p>
            <a:p>
              <a:pPr algn="l" eaLnBrk="0" hangingPunct="0"/>
              <a:r>
                <a:rPr lang="zh-CN" altLang="en-US" sz="2000" b="1">
                  <a:solidFill>
                    <a:srgbClr val="FF0000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过程控制</a:t>
              </a:r>
              <a:endParaRPr lang="zh-CN" altLang="en-US" sz="20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</p:grpSp>
      <p:sp>
        <p:nvSpPr>
          <p:cNvPr id="145443" name="直接连接符 145442"/>
          <p:cNvSpPr/>
          <p:nvPr/>
        </p:nvSpPr>
        <p:spPr>
          <a:xfrm flipV="1">
            <a:off x="6804025" y="4868863"/>
            <a:ext cx="465138" cy="3175"/>
          </a:xfrm>
          <a:prstGeom prst="line">
            <a:avLst/>
          </a:prstGeom>
          <a:ln w="38100" cap="flat" cmpd="sng">
            <a:solidFill>
              <a:srgbClr val="000080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5444" name="文本框 145443"/>
          <p:cNvSpPr txBox="1"/>
          <p:nvPr/>
        </p:nvSpPr>
        <p:spPr>
          <a:xfrm>
            <a:off x="7235825" y="4581525"/>
            <a:ext cx="15176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rgbClr val="0000CC"/>
                </a:solidFill>
                <a:latin typeface="Times New Roman" panose="02020603050405020304" pitchFamily="18" charset="0"/>
                <a:ea typeface="楷体_GB2312" pitchFamily="49" charset="-122"/>
              </a:rPr>
              <a:t>支持落实</a:t>
            </a:r>
            <a:endParaRPr lang="zh-CN" altLang="en-US" sz="2400" b="1">
              <a:solidFill>
                <a:srgbClr val="0000CC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018" name="直接连接符 214017"/>
          <p:cNvSpPr/>
          <p:nvPr/>
        </p:nvSpPr>
        <p:spPr>
          <a:xfrm>
            <a:off x="3563938" y="765175"/>
            <a:ext cx="5211762" cy="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214020" name="对象 214019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4024" name="文本框 214023"/>
          <p:cNvSpPr txBox="1"/>
          <p:nvPr/>
        </p:nvSpPr>
        <p:spPr>
          <a:xfrm>
            <a:off x="1042988" y="1341438"/>
            <a:ext cx="4465637" cy="519112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/>
            <a:r>
              <a:rPr lang="zh-CN" altLang="en-US" sz="2800" b="1">
                <a:latin typeface="Times New Roman" panose="02020603050405020304" pitchFamily="18" charset="0"/>
                <a:ea typeface="楷体_GB2312" pitchFamily="49" charset="-122"/>
              </a:rPr>
              <a:t>业务战略驱动的全面预算</a:t>
            </a:r>
            <a:endParaRPr lang="zh-CN" altLang="en-US" sz="28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4026" name="椭圆 214025"/>
          <p:cNvSpPr/>
          <p:nvPr/>
        </p:nvSpPr>
        <p:spPr>
          <a:xfrm>
            <a:off x="1476375" y="3429000"/>
            <a:ext cx="2089150" cy="617538"/>
          </a:xfrm>
          <a:prstGeom prst="ellipse">
            <a:avLst/>
          </a:prstGeom>
          <a:solidFill>
            <a:srgbClr val="CCFFCC"/>
          </a:solidFill>
          <a:ln w="9525" cap="flat" cmpd="sng">
            <a:solidFill>
              <a:srgbClr val="008000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经营预算</a:t>
            </a:r>
            <a:endParaRPr lang="zh-CN" altLang="en-US" sz="2400" b="1">
              <a:solidFill>
                <a:schemeClr val="accent2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4027" name="椭圆 214026"/>
          <p:cNvSpPr/>
          <p:nvPr/>
        </p:nvSpPr>
        <p:spPr>
          <a:xfrm>
            <a:off x="3779838" y="3429000"/>
            <a:ext cx="2371725" cy="533400"/>
          </a:xfrm>
          <a:prstGeom prst="ellipse">
            <a:avLst/>
          </a:prstGeom>
          <a:solidFill>
            <a:srgbClr val="FFCC99"/>
          </a:solidFill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0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资本支出预算</a:t>
            </a:r>
            <a:endParaRPr lang="zh-CN" altLang="en-US" sz="2000" b="1">
              <a:solidFill>
                <a:schemeClr val="accent2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4028" name="椭圆 214027"/>
          <p:cNvSpPr/>
          <p:nvPr/>
        </p:nvSpPr>
        <p:spPr>
          <a:xfrm>
            <a:off x="2627313" y="4652963"/>
            <a:ext cx="2087562" cy="619125"/>
          </a:xfrm>
          <a:prstGeom prst="ellipse">
            <a:avLst/>
          </a:prstGeom>
          <a:solidFill>
            <a:srgbClr val="CCFFFF"/>
          </a:solidFill>
          <a:ln w="9525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chemeClr val="accent2"/>
                </a:solidFill>
                <a:latin typeface="Times New Roman" panose="02020603050405020304" pitchFamily="18" charset="0"/>
                <a:ea typeface="楷体_GB2312" pitchFamily="49" charset="-122"/>
              </a:rPr>
              <a:t>财务预算</a:t>
            </a:r>
            <a:endParaRPr lang="zh-CN" altLang="en-US" sz="2400" b="1">
              <a:solidFill>
                <a:schemeClr val="accent2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4029" name="右箭头 214028"/>
          <p:cNvSpPr/>
          <p:nvPr/>
        </p:nvSpPr>
        <p:spPr>
          <a:xfrm rot="2628390">
            <a:off x="2555875" y="4292600"/>
            <a:ext cx="842963" cy="115888"/>
          </a:xfrm>
          <a:prstGeom prst="rightArrow">
            <a:avLst>
              <a:gd name="adj1" fmla="val 50000"/>
              <a:gd name="adj2" fmla="val 181848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4030" name="右箭头 214029"/>
          <p:cNvSpPr/>
          <p:nvPr/>
        </p:nvSpPr>
        <p:spPr>
          <a:xfrm rot="8191077">
            <a:off x="4067175" y="4221163"/>
            <a:ext cx="914400" cy="152400"/>
          </a:xfrm>
          <a:prstGeom prst="rightArrow">
            <a:avLst>
              <a:gd name="adj1" fmla="val 50000"/>
              <a:gd name="adj2" fmla="val 150000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4037" name="标题 214036"/>
          <p:cNvSpPr>
            <a:spLocks noGrp="1"/>
          </p:cNvSpPr>
          <p:nvPr>
            <p:ph type="title"/>
          </p:nvPr>
        </p:nvSpPr>
        <p:spPr>
          <a:xfrm>
            <a:off x="152400" y="404813"/>
            <a:ext cx="3267075" cy="685800"/>
          </a:xfrm>
        </p:spPr>
        <p:txBody>
          <a:bodyPr anchor="ctr" anchorCtr="0"/>
          <a:lstStyle/>
          <a:p>
            <a:r>
              <a:rPr lang="zh-CN" altLang="en-US" sz="3600" b="1">
                <a:solidFill>
                  <a:schemeClr val="accent2"/>
                </a:solidFill>
                <a:ea typeface="黑体" panose="02010609060101010101" pitchFamily="2" charset="-122"/>
              </a:rPr>
              <a:t>全面预算体系</a:t>
            </a:r>
            <a:endParaRPr lang="zh-CN" altLang="en-US" sz="3600" b="1">
              <a:solidFill>
                <a:schemeClr val="accent2"/>
              </a:solidFill>
              <a:ea typeface="黑体" panose="02010609060101010101" pitchFamily="2" charset="-122"/>
            </a:endParaRPr>
          </a:p>
        </p:txBody>
      </p:sp>
      <p:sp>
        <p:nvSpPr>
          <p:cNvPr id="214038" name="椭圆 214037"/>
          <p:cNvSpPr/>
          <p:nvPr/>
        </p:nvSpPr>
        <p:spPr>
          <a:xfrm>
            <a:off x="2627313" y="2133600"/>
            <a:ext cx="2441575" cy="619125"/>
          </a:xfrm>
          <a:prstGeom prst="ellipse">
            <a:avLst/>
          </a:prstGeom>
          <a:solidFill>
            <a:srgbClr val="FF0000"/>
          </a:solidFill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chemeClr val="bg1"/>
                </a:solidFill>
                <a:latin typeface="Times New Roman" panose="02020603050405020304" pitchFamily="18" charset="0"/>
                <a:ea typeface="楷体_GB2312" pitchFamily="49" charset="-122"/>
              </a:rPr>
              <a:t>平衡计分卡</a:t>
            </a:r>
            <a:endParaRPr lang="zh-CN" altLang="en-US" sz="2400" b="1">
              <a:solidFill>
                <a:schemeClr val="bg1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214041" name="右箭头 214040"/>
          <p:cNvSpPr/>
          <p:nvPr/>
        </p:nvSpPr>
        <p:spPr>
          <a:xfrm rot="8100000">
            <a:off x="2627313" y="2997200"/>
            <a:ext cx="842962" cy="115888"/>
          </a:xfrm>
          <a:prstGeom prst="rightArrow">
            <a:avLst>
              <a:gd name="adj1" fmla="val 50000"/>
              <a:gd name="adj2" fmla="val 181848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4043" name="右箭头 214042"/>
          <p:cNvSpPr/>
          <p:nvPr/>
        </p:nvSpPr>
        <p:spPr>
          <a:xfrm rot="2700000">
            <a:off x="3992563" y="3000375"/>
            <a:ext cx="842962" cy="115888"/>
          </a:xfrm>
          <a:prstGeom prst="rightArrow">
            <a:avLst>
              <a:gd name="adj1" fmla="val 50000"/>
              <a:gd name="adj2" fmla="val 181848"/>
            </a:avLst>
          </a:prstGeom>
          <a:solidFill>
            <a:srgbClr val="FF0000"/>
          </a:solidFill>
          <a:ln w="9525" cap="flat" cmpd="sng">
            <a:solidFill>
              <a:srgbClr val="FFFF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4047" name="直接连接符 214046"/>
          <p:cNvSpPr/>
          <p:nvPr/>
        </p:nvSpPr>
        <p:spPr>
          <a:xfrm rot="10776127">
            <a:off x="5076825" y="5084763"/>
            <a:ext cx="1214438" cy="3175"/>
          </a:xfrm>
          <a:prstGeom prst="line">
            <a:avLst/>
          </a:prstGeom>
          <a:ln w="25400" cap="flat" cmpd="sng">
            <a:solidFill>
              <a:srgbClr val="FFCC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14048" name="文本框 214047"/>
          <p:cNvSpPr txBox="1"/>
          <p:nvPr/>
        </p:nvSpPr>
        <p:spPr>
          <a:xfrm>
            <a:off x="4932363" y="4581525"/>
            <a:ext cx="1512887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</a:rPr>
              <a:t>现金预算</a:t>
            </a:r>
            <a:endParaRPr lang="zh-CN" altLang="en-US" sz="20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214049" name="文本框 214048"/>
          <p:cNvSpPr txBox="1"/>
          <p:nvPr/>
        </p:nvSpPr>
        <p:spPr>
          <a:xfrm>
            <a:off x="4859338" y="5157788"/>
            <a:ext cx="16002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latin typeface="Arial" pitchFamily="34" charset="0"/>
              </a:rPr>
              <a:t>预计报表</a:t>
            </a:r>
            <a:endParaRPr lang="zh-CN" altLang="en-US" sz="2000" b="1">
              <a:latin typeface="Arial" pitchFamily="34" charset="0"/>
            </a:endParaRPr>
          </a:p>
        </p:txBody>
      </p:sp>
      <p:sp>
        <p:nvSpPr>
          <p:cNvPr id="214050" name="直接连接符 214049"/>
          <p:cNvSpPr/>
          <p:nvPr/>
        </p:nvSpPr>
        <p:spPr>
          <a:xfrm rot="10776127">
            <a:off x="6588125" y="3789363"/>
            <a:ext cx="1512888" cy="0"/>
          </a:xfrm>
          <a:prstGeom prst="line">
            <a:avLst/>
          </a:prstGeom>
          <a:ln w="25400" cap="flat" cmpd="sng">
            <a:solidFill>
              <a:srgbClr val="FF99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214051" name="文本框 214050"/>
          <p:cNvSpPr txBox="1"/>
          <p:nvPr/>
        </p:nvSpPr>
        <p:spPr>
          <a:xfrm>
            <a:off x="6300788" y="3860800"/>
            <a:ext cx="21590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latin typeface="Arial" pitchFamily="34" charset="0"/>
              </a:rPr>
              <a:t>经常性</a:t>
            </a:r>
            <a:r>
              <a:rPr lang="en-US" altLang="zh-CN" sz="2000" b="1">
                <a:latin typeface="Arial" pitchFamily="34" charset="0"/>
              </a:rPr>
              <a:t>capex</a:t>
            </a:r>
            <a:endParaRPr lang="en-US" altLang="zh-CN" sz="2000" b="1">
              <a:latin typeface="Arial" pitchFamily="34" charset="0"/>
            </a:endParaRPr>
          </a:p>
        </p:txBody>
      </p:sp>
      <p:sp>
        <p:nvSpPr>
          <p:cNvPr id="214052" name="文本框 214051"/>
          <p:cNvSpPr txBox="1"/>
          <p:nvPr/>
        </p:nvSpPr>
        <p:spPr>
          <a:xfrm>
            <a:off x="6156325" y="3357563"/>
            <a:ext cx="23749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solidFill>
                  <a:srgbClr val="FF0000"/>
                </a:solidFill>
                <a:latin typeface="Arial" pitchFamily="34" charset="0"/>
              </a:rPr>
              <a:t>战略性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</a:rPr>
              <a:t>capex</a:t>
            </a:r>
            <a:endParaRPr lang="en-US" altLang="zh-CN" sz="20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214053" name="文本框 214052"/>
          <p:cNvSpPr txBox="1"/>
          <p:nvPr/>
        </p:nvSpPr>
        <p:spPr>
          <a:xfrm>
            <a:off x="3132138" y="2781300"/>
            <a:ext cx="1223962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 u="sng">
                <a:latin typeface="Arial" pitchFamily="34" charset="0"/>
              </a:rPr>
              <a:t>行动计划</a:t>
            </a:r>
            <a:endParaRPr lang="zh-CN" altLang="en-US" sz="2000" b="1" u="sng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434" name="直接连接符 146433"/>
          <p:cNvSpPr/>
          <p:nvPr/>
        </p:nvSpPr>
        <p:spPr>
          <a:xfrm>
            <a:off x="3563938" y="836613"/>
            <a:ext cx="5211762" cy="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440" name="文本框 146439"/>
          <p:cNvSpPr txBox="1"/>
          <p:nvPr/>
        </p:nvSpPr>
        <p:spPr>
          <a:xfrm>
            <a:off x="2514600" y="1219200"/>
            <a:ext cx="4865688" cy="519113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/>
            <a:r>
              <a:rPr lang="zh-CN" altLang="en-US" sz="2800" b="1">
                <a:latin typeface="Times New Roman" panose="02020603050405020304" pitchFamily="18" charset="0"/>
                <a:ea typeface="楷体_GB2312" pitchFamily="49" charset="-122"/>
              </a:rPr>
              <a:t>战略与预算（平衡计分卡）</a:t>
            </a:r>
            <a:endParaRPr lang="zh-CN" altLang="en-US" sz="28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46453" name="标题 146452"/>
          <p:cNvSpPr>
            <a:spLocks noGrp="1"/>
          </p:cNvSpPr>
          <p:nvPr>
            <p:ph type="title"/>
          </p:nvPr>
        </p:nvSpPr>
        <p:spPr>
          <a:xfrm>
            <a:off x="152400" y="457200"/>
            <a:ext cx="3411538" cy="685800"/>
          </a:xfrm>
        </p:spPr>
        <p:txBody>
          <a:bodyPr anchor="ctr" anchorCtr="0"/>
          <a:lstStyle/>
          <a:p>
            <a:r>
              <a:rPr lang="zh-CN" altLang="en-US" sz="3600" b="1">
                <a:solidFill>
                  <a:schemeClr val="accent2"/>
                </a:solidFill>
                <a:ea typeface="黑体" panose="02010609060101010101" pitchFamily="2" charset="-122"/>
              </a:rPr>
              <a:t>全面预算体系</a:t>
            </a:r>
            <a:endParaRPr lang="zh-CN" altLang="en-US" sz="3600" b="1">
              <a:solidFill>
                <a:schemeClr val="accent2"/>
              </a:solidFill>
              <a:ea typeface="黑体" panose="02010609060101010101" pitchFamily="2" charset="-122"/>
            </a:endParaRPr>
          </a:p>
        </p:txBody>
      </p:sp>
      <p:sp>
        <p:nvSpPr>
          <p:cNvPr id="146513" name="矩形 146512"/>
          <p:cNvSpPr/>
          <p:nvPr/>
        </p:nvSpPr>
        <p:spPr>
          <a:xfrm>
            <a:off x="2195513" y="2795588"/>
            <a:ext cx="288925" cy="2016125"/>
          </a:xfrm>
          <a:prstGeom prst="rect">
            <a:avLst/>
          </a:prstGeom>
          <a:solidFill>
            <a:srgbClr val="FF0000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x-none" sz="1800">
              <a:latin typeface="Arial" pitchFamily="34" charset="0"/>
            </a:endParaRPr>
          </a:p>
        </p:txBody>
      </p:sp>
      <p:sp>
        <p:nvSpPr>
          <p:cNvPr id="146514" name="矩形 146513"/>
          <p:cNvSpPr/>
          <p:nvPr/>
        </p:nvSpPr>
        <p:spPr>
          <a:xfrm>
            <a:off x="4716463" y="2506663"/>
            <a:ext cx="4176712" cy="288925"/>
          </a:xfrm>
          <a:prstGeom prst="rect">
            <a:avLst/>
          </a:prstGeom>
          <a:solidFill>
            <a:srgbClr val="FF0000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15" name="矩形 146514"/>
          <p:cNvSpPr/>
          <p:nvPr/>
        </p:nvSpPr>
        <p:spPr>
          <a:xfrm>
            <a:off x="395288" y="2506663"/>
            <a:ext cx="4176712" cy="288925"/>
          </a:xfrm>
          <a:prstGeom prst="rect">
            <a:avLst/>
          </a:prstGeom>
          <a:solidFill>
            <a:srgbClr val="FF0000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16" name="矩形 146515"/>
          <p:cNvSpPr/>
          <p:nvPr/>
        </p:nvSpPr>
        <p:spPr>
          <a:xfrm>
            <a:off x="395288" y="2506663"/>
            <a:ext cx="4176712" cy="2305050"/>
          </a:xfrm>
          <a:prstGeom prst="rect">
            <a:avLst/>
          </a:prstGeom>
          <a:noFill/>
          <a:ln w="9525" cap="flat" cmpd="sng">
            <a:solidFill>
              <a:srgbClr val="00008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17" name="矩形 146516"/>
          <p:cNvSpPr/>
          <p:nvPr/>
        </p:nvSpPr>
        <p:spPr>
          <a:xfrm>
            <a:off x="4716463" y="2506663"/>
            <a:ext cx="4176712" cy="2305050"/>
          </a:xfrm>
          <a:prstGeom prst="rect">
            <a:avLst/>
          </a:prstGeom>
          <a:noFill/>
          <a:ln w="9525" cap="flat" cmpd="sng">
            <a:solidFill>
              <a:srgbClr val="00008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18" name="直接连接符 146517"/>
          <p:cNvSpPr/>
          <p:nvPr/>
        </p:nvSpPr>
        <p:spPr>
          <a:xfrm>
            <a:off x="395288" y="2795588"/>
            <a:ext cx="4176712" cy="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19" name="直接连接符 146518"/>
          <p:cNvSpPr/>
          <p:nvPr/>
        </p:nvSpPr>
        <p:spPr>
          <a:xfrm>
            <a:off x="395288" y="3298825"/>
            <a:ext cx="4176712" cy="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20" name="直接连接符 146519"/>
          <p:cNvSpPr/>
          <p:nvPr/>
        </p:nvSpPr>
        <p:spPr>
          <a:xfrm>
            <a:off x="395288" y="3803650"/>
            <a:ext cx="4176712" cy="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21" name="直接连接符 146520"/>
          <p:cNvSpPr/>
          <p:nvPr/>
        </p:nvSpPr>
        <p:spPr>
          <a:xfrm>
            <a:off x="395288" y="4306888"/>
            <a:ext cx="4176712" cy="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22" name="直接连接符 146521"/>
          <p:cNvSpPr/>
          <p:nvPr/>
        </p:nvSpPr>
        <p:spPr>
          <a:xfrm>
            <a:off x="4716463" y="2795588"/>
            <a:ext cx="4176712" cy="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23" name="直接连接符 146522"/>
          <p:cNvSpPr/>
          <p:nvPr/>
        </p:nvSpPr>
        <p:spPr>
          <a:xfrm>
            <a:off x="4716463" y="3298825"/>
            <a:ext cx="4176712" cy="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24" name="直接连接符 146523"/>
          <p:cNvSpPr/>
          <p:nvPr/>
        </p:nvSpPr>
        <p:spPr>
          <a:xfrm>
            <a:off x="4716463" y="3803650"/>
            <a:ext cx="4176712" cy="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25" name="直接连接符 146524"/>
          <p:cNvSpPr/>
          <p:nvPr/>
        </p:nvSpPr>
        <p:spPr>
          <a:xfrm>
            <a:off x="4716463" y="4306888"/>
            <a:ext cx="4176712" cy="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26" name="直接连接符 146525"/>
          <p:cNvSpPr/>
          <p:nvPr/>
        </p:nvSpPr>
        <p:spPr>
          <a:xfrm flipH="1">
            <a:off x="971550" y="2506663"/>
            <a:ext cx="0" cy="230505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27" name="直接连接符 146526"/>
          <p:cNvSpPr/>
          <p:nvPr/>
        </p:nvSpPr>
        <p:spPr>
          <a:xfrm flipH="1">
            <a:off x="1476375" y="2506663"/>
            <a:ext cx="0" cy="230505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28" name="直接连接符 146527"/>
          <p:cNvSpPr/>
          <p:nvPr/>
        </p:nvSpPr>
        <p:spPr>
          <a:xfrm flipH="1">
            <a:off x="2195513" y="2506663"/>
            <a:ext cx="0" cy="230505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29" name="直接连接符 146528"/>
          <p:cNvSpPr/>
          <p:nvPr/>
        </p:nvSpPr>
        <p:spPr>
          <a:xfrm flipH="1">
            <a:off x="2484438" y="2506663"/>
            <a:ext cx="0" cy="230505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30" name="直接连接符 146529"/>
          <p:cNvSpPr/>
          <p:nvPr/>
        </p:nvSpPr>
        <p:spPr>
          <a:xfrm flipH="1">
            <a:off x="3492500" y="2506663"/>
            <a:ext cx="0" cy="230505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31" name="直接连接符 146530"/>
          <p:cNvSpPr/>
          <p:nvPr/>
        </p:nvSpPr>
        <p:spPr>
          <a:xfrm flipH="1">
            <a:off x="5651500" y="2506663"/>
            <a:ext cx="0" cy="230505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32" name="直接连接符 146531"/>
          <p:cNvSpPr/>
          <p:nvPr/>
        </p:nvSpPr>
        <p:spPr>
          <a:xfrm flipH="1">
            <a:off x="6516688" y="2506663"/>
            <a:ext cx="0" cy="230505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33" name="直接连接符 146532"/>
          <p:cNvSpPr/>
          <p:nvPr/>
        </p:nvSpPr>
        <p:spPr>
          <a:xfrm flipH="1">
            <a:off x="7308850" y="2506663"/>
            <a:ext cx="0" cy="230505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34" name="直接连接符 146533"/>
          <p:cNvSpPr/>
          <p:nvPr/>
        </p:nvSpPr>
        <p:spPr>
          <a:xfrm flipH="1">
            <a:off x="8101013" y="2506663"/>
            <a:ext cx="0" cy="2305050"/>
          </a:xfrm>
          <a:prstGeom prst="line">
            <a:avLst/>
          </a:prstGeom>
          <a:ln w="9525" cap="flat" cmpd="sng">
            <a:solidFill>
              <a:srgbClr val="00008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35" name="文本框 146534"/>
          <p:cNvSpPr txBox="1"/>
          <p:nvPr/>
        </p:nvSpPr>
        <p:spPr>
          <a:xfrm>
            <a:off x="414338" y="2493963"/>
            <a:ext cx="539750" cy="304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使命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36" name="文本框 146535"/>
          <p:cNvSpPr txBox="1"/>
          <p:nvPr/>
        </p:nvSpPr>
        <p:spPr>
          <a:xfrm>
            <a:off x="952500" y="2489200"/>
            <a:ext cx="539750" cy="304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愿景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37" name="文本框 146536"/>
          <p:cNvSpPr txBox="1"/>
          <p:nvPr/>
        </p:nvSpPr>
        <p:spPr>
          <a:xfrm>
            <a:off x="1403350" y="2489200"/>
            <a:ext cx="1073150" cy="304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战略（图）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38" name="文本框 146537"/>
          <p:cNvSpPr txBox="1"/>
          <p:nvPr/>
        </p:nvSpPr>
        <p:spPr>
          <a:xfrm>
            <a:off x="2771775" y="2506663"/>
            <a:ext cx="539750" cy="304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目标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39" name="文本框 146538"/>
          <p:cNvSpPr txBox="1"/>
          <p:nvPr/>
        </p:nvSpPr>
        <p:spPr>
          <a:xfrm>
            <a:off x="3638550" y="2490788"/>
            <a:ext cx="895350" cy="304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评价指标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40" name="文本框 146539"/>
          <p:cNvSpPr txBox="1"/>
          <p:nvPr/>
        </p:nvSpPr>
        <p:spPr>
          <a:xfrm>
            <a:off x="4805363" y="2506663"/>
            <a:ext cx="717550" cy="304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目标值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41" name="文本框 146540"/>
          <p:cNvSpPr txBox="1"/>
          <p:nvPr/>
        </p:nvSpPr>
        <p:spPr>
          <a:xfrm>
            <a:off x="5580063" y="2506663"/>
            <a:ext cx="895350" cy="304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行动计划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42" name="文本框 146541"/>
          <p:cNvSpPr txBox="1"/>
          <p:nvPr/>
        </p:nvSpPr>
        <p:spPr>
          <a:xfrm>
            <a:off x="6573838" y="2506663"/>
            <a:ext cx="717550" cy="304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里程碑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43" name="文本框 146542"/>
          <p:cNvSpPr txBox="1"/>
          <p:nvPr/>
        </p:nvSpPr>
        <p:spPr>
          <a:xfrm>
            <a:off x="7310438" y="2506663"/>
            <a:ext cx="717550" cy="304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责任人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44" name="文本框 146543"/>
          <p:cNvSpPr txBox="1"/>
          <p:nvPr/>
        </p:nvSpPr>
        <p:spPr>
          <a:xfrm>
            <a:off x="8205788" y="2506663"/>
            <a:ext cx="539750" cy="3048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预算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45" name="文本框 146544"/>
          <p:cNvSpPr txBox="1"/>
          <p:nvPr/>
        </p:nvSpPr>
        <p:spPr>
          <a:xfrm>
            <a:off x="2124075" y="4306888"/>
            <a:ext cx="396875" cy="50482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学习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46" name="文本框 146545"/>
          <p:cNvSpPr txBox="1"/>
          <p:nvPr/>
        </p:nvSpPr>
        <p:spPr>
          <a:xfrm>
            <a:off x="2124075" y="3803650"/>
            <a:ext cx="396875" cy="50482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内部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47" name="文本框 146546"/>
          <p:cNvSpPr txBox="1"/>
          <p:nvPr/>
        </p:nvSpPr>
        <p:spPr>
          <a:xfrm>
            <a:off x="2124075" y="3298825"/>
            <a:ext cx="396875" cy="50482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客户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48" name="文本框 146547"/>
          <p:cNvSpPr txBox="1"/>
          <p:nvPr/>
        </p:nvSpPr>
        <p:spPr>
          <a:xfrm>
            <a:off x="2124075" y="2795588"/>
            <a:ext cx="396875" cy="504825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 b="1">
                <a:solidFill>
                  <a:schemeClr val="bg1"/>
                </a:solidFill>
                <a:latin typeface="Arial" pitchFamily="34" charset="0"/>
                <a:ea typeface="楷体_GB2312" pitchFamily="49" charset="-122"/>
              </a:rPr>
              <a:t>财务</a:t>
            </a:r>
            <a:endParaRPr lang="zh-CN" altLang="en-US" sz="1400" b="1">
              <a:solidFill>
                <a:schemeClr val="bg1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49" name="椭圆 146548"/>
          <p:cNvSpPr/>
          <p:nvPr/>
        </p:nvSpPr>
        <p:spPr>
          <a:xfrm>
            <a:off x="1763713" y="4522788"/>
            <a:ext cx="287337" cy="144462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50" name="椭圆 146549"/>
          <p:cNvSpPr/>
          <p:nvPr/>
        </p:nvSpPr>
        <p:spPr>
          <a:xfrm>
            <a:off x="1547813" y="3946525"/>
            <a:ext cx="287337" cy="144463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51" name="椭圆 146550"/>
          <p:cNvSpPr/>
          <p:nvPr/>
        </p:nvSpPr>
        <p:spPr>
          <a:xfrm>
            <a:off x="1836738" y="4090988"/>
            <a:ext cx="287337" cy="144462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52" name="椭圆 146551"/>
          <p:cNvSpPr/>
          <p:nvPr/>
        </p:nvSpPr>
        <p:spPr>
          <a:xfrm>
            <a:off x="1692275" y="3514725"/>
            <a:ext cx="287338" cy="144463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53" name="椭圆 146552"/>
          <p:cNvSpPr/>
          <p:nvPr/>
        </p:nvSpPr>
        <p:spPr>
          <a:xfrm>
            <a:off x="1547813" y="3082925"/>
            <a:ext cx="287337" cy="144463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54" name="椭圆 146553"/>
          <p:cNvSpPr/>
          <p:nvPr/>
        </p:nvSpPr>
        <p:spPr>
          <a:xfrm>
            <a:off x="1835150" y="2867025"/>
            <a:ext cx="287338" cy="144463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55" name="任意多边形 146554"/>
          <p:cNvSpPr/>
          <p:nvPr/>
        </p:nvSpPr>
        <p:spPr>
          <a:xfrm>
            <a:off x="1693863" y="4111625"/>
            <a:ext cx="211137" cy="381000"/>
          </a:xfrm>
          <a:custGeom>
            <a:rect l="l" t="t" r="r" b="b"/>
            <a:pathLst>
              <a:path w="133" h="240">
                <a:moveTo>
                  <a:pt x="133" y="240"/>
                </a:moveTo>
                <a:cubicBezTo>
                  <a:pt x="125" y="228"/>
                  <a:pt x="115" y="217"/>
                  <a:pt x="109" y="204"/>
                </a:cubicBezTo>
                <a:cubicBezTo>
                  <a:pt x="103" y="189"/>
                  <a:pt x="107" y="169"/>
                  <a:pt x="97" y="156"/>
                </a:cubicBezTo>
                <a:cubicBezTo>
                  <a:pt x="89" y="146"/>
                  <a:pt x="73" y="148"/>
                  <a:pt x="61" y="144"/>
                </a:cubicBezTo>
                <a:cubicBezTo>
                  <a:pt x="0" y="52"/>
                  <a:pt x="13" y="101"/>
                  <a:pt x="13" y="0"/>
                </a:cubicBezTo>
              </a:path>
            </a:pathLst>
          </a:cu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56" name="任意多边形 146555"/>
          <p:cNvSpPr/>
          <p:nvPr/>
        </p:nvSpPr>
        <p:spPr>
          <a:xfrm>
            <a:off x="1943100" y="4264025"/>
            <a:ext cx="57150" cy="247650"/>
          </a:xfrm>
          <a:custGeom>
            <a:rect l="l" t="t" r="r" b="b"/>
            <a:pathLst>
              <a:path w="36" h="156">
                <a:moveTo>
                  <a:pt x="0" y="156"/>
                </a:moveTo>
                <a:cubicBezTo>
                  <a:pt x="21" y="94"/>
                  <a:pt x="36" y="61"/>
                  <a:pt x="36" y="0"/>
                </a:cubicBezTo>
              </a:path>
            </a:pathLst>
          </a:cu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57" name="任意多边形 146556"/>
          <p:cNvSpPr/>
          <p:nvPr/>
        </p:nvSpPr>
        <p:spPr>
          <a:xfrm>
            <a:off x="1695450" y="3673475"/>
            <a:ext cx="152400" cy="285750"/>
          </a:xfrm>
          <a:custGeom>
            <a:rect l="l" t="t" r="r" b="b"/>
            <a:pathLst>
              <a:path w="96" h="180">
                <a:moveTo>
                  <a:pt x="0" y="180"/>
                </a:moveTo>
                <a:cubicBezTo>
                  <a:pt x="29" y="94"/>
                  <a:pt x="3" y="122"/>
                  <a:pt x="60" y="84"/>
                </a:cubicBezTo>
                <a:cubicBezTo>
                  <a:pt x="78" y="57"/>
                  <a:pt x="96" y="34"/>
                  <a:pt x="96" y="0"/>
                </a:cubicBezTo>
              </a:path>
            </a:pathLst>
          </a:cu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58" name="任意多边形 146557"/>
          <p:cNvSpPr/>
          <p:nvPr/>
        </p:nvSpPr>
        <p:spPr>
          <a:xfrm>
            <a:off x="1854200" y="3692525"/>
            <a:ext cx="136525" cy="381000"/>
          </a:xfrm>
          <a:custGeom>
            <a:rect l="l" t="t" r="r" b="b"/>
            <a:pathLst>
              <a:path w="86" h="240">
                <a:moveTo>
                  <a:pt x="80" y="240"/>
                </a:moveTo>
                <a:cubicBezTo>
                  <a:pt x="75" y="192"/>
                  <a:pt x="86" y="134"/>
                  <a:pt x="56" y="96"/>
                </a:cubicBezTo>
                <a:cubicBezTo>
                  <a:pt x="0" y="26"/>
                  <a:pt x="20" y="141"/>
                  <a:pt x="20" y="0"/>
                </a:cubicBezTo>
              </a:path>
            </a:pathLst>
          </a:cu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59" name="任意多边形 146558"/>
          <p:cNvSpPr/>
          <p:nvPr/>
        </p:nvSpPr>
        <p:spPr>
          <a:xfrm>
            <a:off x="1682750" y="3211513"/>
            <a:ext cx="146050" cy="290512"/>
          </a:xfrm>
          <a:custGeom>
            <a:rect l="l" t="t" r="r" b="b"/>
            <a:pathLst>
              <a:path w="92" h="183">
                <a:moveTo>
                  <a:pt x="92" y="183"/>
                </a:moveTo>
                <a:cubicBezTo>
                  <a:pt x="88" y="151"/>
                  <a:pt x="92" y="117"/>
                  <a:pt x="80" y="87"/>
                </a:cubicBezTo>
                <a:cubicBezTo>
                  <a:pt x="45" y="0"/>
                  <a:pt x="47" y="117"/>
                  <a:pt x="8" y="51"/>
                </a:cubicBezTo>
                <a:cubicBezTo>
                  <a:pt x="0" y="37"/>
                  <a:pt x="8" y="19"/>
                  <a:pt x="8" y="3"/>
                </a:cubicBezTo>
              </a:path>
            </a:pathLst>
          </a:cu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60" name="任意多边形 146559"/>
          <p:cNvSpPr/>
          <p:nvPr/>
        </p:nvSpPr>
        <p:spPr>
          <a:xfrm>
            <a:off x="1695450" y="2927350"/>
            <a:ext cx="152400" cy="136525"/>
          </a:xfrm>
          <a:custGeom>
            <a:rect l="l" t="t" r="r" b="b"/>
            <a:pathLst>
              <a:path w="96" h="86">
                <a:moveTo>
                  <a:pt x="0" y="86"/>
                </a:moveTo>
                <a:cubicBezTo>
                  <a:pt x="21" y="23"/>
                  <a:pt x="4" y="11"/>
                  <a:pt x="60" y="2"/>
                </a:cubicBezTo>
                <a:cubicBezTo>
                  <a:pt x="72" y="0"/>
                  <a:pt x="84" y="2"/>
                  <a:pt x="96" y="2"/>
                </a:cubicBezTo>
              </a:path>
            </a:pathLst>
          </a:cu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61" name="直接连接符 146560"/>
          <p:cNvSpPr/>
          <p:nvPr/>
        </p:nvSpPr>
        <p:spPr>
          <a:xfrm>
            <a:off x="395288" y="2146300"/>
            <a:ext cx="4105275" cy="0"/>
          </a:xfrm>
          <a:prstGeom prst="line">
            <a:avLst/>
          </a:prstGeom>
          <a:ln w="57150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62" name="直接连接符 146561"/>
          <p:cNvSpPr/>
          <p:nvPr/>
        </p:nvSpPr>
        <p:spPr>
          <a:xfrm flipH="1">
            <a:off x="395288" y="2146300"/>
            <a:ext cx="0" cy="288925"/>
          </a:xfrm>
          <a:prstGeom prst="line">
            <a:avLst/>
          </a:prstGeom>
          <a:ln w="57150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63" name="直接连接符 146562"/>
          <p:cNvSpPr/>
          <p:nvPr/>
        </p:nvSpPr>
        <p:spPr>
          <a:xfrm flipH="1">
            <a:off x="4500563" y="2146300"/>
            <a:ext cx="0" cy="288925"/>
          </a:xfrm>
          <a:prstGeom prst="line">
            <a:avLst/>
          </a:prstGeom>
          <a:ln w="57150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64" name="直接连接符 146563"/>
          <p:cNvSpPr/>
          <p:nvPr/>
        </p:nvSpPr>
        <p:spPr>
          <a:xfrm>
            <a:off x="4714875" y="2146300"/>
            <a:ext cx="4105275" cy="0"/>
          </a:xfrm>
          <a:prstGeom prst="line">
            <a:avLst/>
          </a:prstGeom>
          <a:ln w="57150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65" name="直接连接符 146564"/>
          <p:cNvSpPr/>
          <p:nvPr/>
        </p:nvSpPr>
        <p:spPr>
          <a:xfrm flipH="1">
            <a:off x="4714875" y="2146300"/>
            <a:ext cx="0" cy="288925"/>
          </a:xfrm>
          <a:prstGeom prst="line">
            <a:avLst/>
          </a:prstGeom>
          <a:ln w="57150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66" name="直接连接符 146565"/>
          <p:cNvSpPr/>
          <p:nvPr/>
        </p:nvSpPr>
        <p:spPr>
          <a:xfrm flipH="1">
            <a:off x="8820150" y="2146300"/>
            <a:ext cx="0" cy="288925"/>
          </a:xfrm>
          <a:prstGeom prst="line">
            <a:avLst/>
          </a:prstGeom>
          <a:ln w="57150" cap="flat" cmpd="sng">
            <a:solidFill>
              <a:srgbClr val="0000FF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6567" name="文本框 146566"/>
          <p:cNvSpPr txBox="1"/>
          <p:nvPr/>
        </p:nvSpPr>
        <p:spPr>
          <a:xfrm>
            <a:off x="447675" y="1735138"/>
            <a:ext cx="2468563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长期（</a:t>
            </a:r>
            <a:r>
              <a:rPr lang="en-US" altLang="zh-CN" sz="1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3</a:t>
            </a:r>
            <a:r>
              <a:rPr lang="zh-CN" altLang="en-US" sz="1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－</a:t>
            </a:r>
            <a:r>
              <a:rPr lang="en-US" altLang="zh-CN" sz="1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5</a:t>
            </a:r>
            <a:r>
              <a:rPr lang="zh-CN" altLang="en-US" sz="1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年）角度</a:t>
            </a:r>
            <a:endParaRPr lang="zh-CN" altLang="en-US" sz="18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68" name="文本框 146567"/>
          <p:cNvSpPr txBox="1"/>
          <p:nvPr/>
        </p:nvSpPr>
        <p:spPr>
          <a:xfrm>
            <a:off x="4740275" y="1700213"/>
            <a:ext cx="2279650" cy="3667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短期（年度）角度</a:t>
            </a:r>
            <a:endParaRPr lang="zh-CN" altLang="en-US" sz="18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69" name="左右箭头 146568"/>
          <p:cNvSpPr/>
          <p:nvPr/>
        </p:nvSpPr>
        <p:spPr>
          <a:xfrm>
            <a:off x="381000" y="5029200"/>
            <a:ext cx="8497888" cy="215900"/>
          </a:xfrm>
          <a:prstGeom prst="leftRightArrow">
            <a:avLst>
              <a:gd name="adj1" fmla="val 50000"/>
              <a:gd name="adj2" fmla="val 787205"/>
            </a:avLst>
          </a:prstGeom>
          <a:solidFill>
            <a:srgbClr val="FFFF00"/>
          </a:solidFill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6570" name="文本框 146569"/>
          <p:cNvSpPr txBox="1"/>
          <p:nvPr/>
        </p:nvSpPr>
        <p:spPr>
          <a:xfrm>
            <a:off x="685800" y="5243513"/>
            <a:ext cx="1293813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战略导向</a:t>
            </a:r>
            <a:endParaRPr lang="zh-CN" altLang="en-US" sz="2000" b="1">
              <a:solidFill>
                <a:srgbClr val="FF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71" name="文本框 146570"/>
          <p:cNvSpPr txBox="1"/>
          <p:nvPr/>
        </p:nvSpPr>
        <p:spPr>
          <a:xfrm>
            <a:off x="7315200" y="5243513"/>
            <a:ext cx="1360488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0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战术管理</a:t>
            </a:r>
            <a:endParaRPr lang="zh-CN" altLang="en-US" sz="2000" b="1">
              <a:solidFill>
                <a:srgbClr val="FF0000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72" name="文本框 146571"/>
          <p:cNvSpPr txBox="1"/>
          <p:nvPr/>
        </p:nvSpPr>
        <p:spPr>
          <a:xfrm>
            <a:off x="2438400" y="5410200"/>
            <a:ext cx="1247775" cy="730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说明战略的目的和成功的关键</a:t>
            </a:r>
            <a:endParaRPr lang="zh-CN" altLang="en-US" sz="1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73" name="文本框 146572"/>
          <p:cNvSpPr txBox="1"/>
          <p:nvPr/>
        </p:nvSpPr>
        <p:spPr>
          <a:xfrm>
            <a:off x="3505200" y="5410200"/>
            <a:ext cx="1247775" cy="730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如何评价和跟踪战略是否成功</a:t>
            </a:r>
            <a:endParaRPr lang="zh-CN" altLang="en-US" sz="1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74" name="文本框 146573"/>
          <p:cNvSpPr txBox="1"/>
          <p:nvPr/>
        </p:nvSpPr>
        <p:spPr>
          <a:xfrm>
            <a:off x="4495800" y="5410200"/>
            <a:ext cx="1247775" cy="730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期望的业绩水平或提高幅度</a:t>
            </a:r>
            <a:endParaRPr lang="zh-CN" altLang="en-US" sz="1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146575" name="文本框 146574"/>
          <p:cNvSpPr txBox="1"/>
          <p:nvPr/>
        </p:nvSpPr>
        <p:spPr>
          <a:xfrm>
            <a:off x="5562600" y="5410200"/>
            <a:ext cx="1247775" cy="730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为达成目标需要的关键举措</a:t>
            </a:r>
            <a:endParaRPr lang="zh-CN" altLang="en-US" sz="1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05506" name="对象 405505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5507" name="内容占位符 405506"/>
          <p:cNvGraphicFramePr>
            <a:graphicFrameLocks noChangeAspect="1"/>
          </p:cNvGraphicFramePr>
          <p:nvPr>
            <p:ph idx="1"/>
          </p:nvPr>
        </p:nvGraphicFramePr>
        <p:xfrm>
          <a:off x="1835150" y="1773238"/>
          <a:ext cx="7521575" cy="50847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r:id="rId4" imgW="10763885" imgH="7275830" progId="Word.Document.8">
                  <p:embed/>
                </p:oleObj>
              </mc:Choice>
              <mc:Fallback>
                <p:oleObj r:id="rId4" imgW="10763885" imgH="7275830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835150" y="1773238"/>
                        <a:ext cx="7521575" cy="5084762"/>
                      </a:xfrm>
                      <a:prstGeom prst="rect">
                        <a:avLst/>
                      </a:prstGeom>
                      <a:noFill/>
                      <a:ln w="38100"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5508" name="文本框 405507"/>
          <p:cNvSpPr txBox="1"/>
          <p:nvPr/>
        </p:nvSpPr>
        <p:spPr>
          <a:xfrm>
            <a:off x="1258888" y="1268413"/>
            <a:ext cx="2520950" cy="519112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/>
            <a:r>
              <a:rPr lang="zh-CN" altLang="en-US" sz="2800" b="1">
                <a:latin typeface="Times New Roman" panose="02020603050405020304" pitchFamily="18" charset="0"/>
                <a:ea typeface="楷体_GB2312" pitchFamily="49" charset="-122"/>
              </a:rPr>
              <a:t>预算汇总流程</a:t>
            </a:r>
            <a:endParaRPr lang="zh-CN" altLang="en-US" sz="2800" b="1"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405509" name="椭圆 405508"/>
          <p:cNvSpPr/>
          <p:nvPr/>
        </p:nvSpPr>
        <p:spPr>
          <a:xfrm>
            <a:off x="1979613" y="2492375"/>
            <a:ext cx="4514850" cy="3290888"/>
          </a:xfrm>
          <a:prstGeom prst="ellipse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5510" name="直接连接符 405509"/>
          <p:cNvSpPr/>
          <p:nvPr/>
        </p:nvSpPr>
        <p:spPr>
          <a:xfrm>
            <a:off x="3563938" y="836613"/>
            <a:ext cx="5211762" cy="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405511" name="标题 405510"/>
          <p:cNvSpPr>
            <a:spLocks noGrp="1"/>
          </p:cNvSpPr>
          <p:nvPr>
            <p:ph type="title"/>
          </p:nvPr>
        </p:nvSpPr>
        <p:spPr>
          <a:xfrm>
            <a:off x="152400" y="457200"/>
            <a:ext cx="3482975" cy="685800"/>
          </a:xfrm>
        </p:spPr>
        <p:txBody>
          <a:bodyPr vert="horz" wrap="square" lIns="91440" tIns="45720" rIns="91440" bIns="45720" anchor="ctr" anchorCtr="0"/>
          <a:lstStyle/>
          <a:p>
            <a:r>
              <a:rPr lang="zh-CN" altLang="en-US" sz="3600" b="1">
                <a:solidFill>
                  <a:schemeClr val="accent2"/>
                </a:solidFill>
                <a:ea typeface="黑体" panose="02010609060101010101" pitchFamily="2" charset="-122"/>
              </a:rPr>
              <a:t>全面预算体系</a:t>
            </a:r>
            <a:endParaRPr lang="zh-CN" altLang="en-US" sz="3600" b="1">
              <a:solidFill>
                <a:schemeClr val="accent2"/>
              </a:solidFill>
              <a:ea typeface="黑体" panose="02010609060101010101" pitchFamily="2" charset="-122"/>
            </a:endParaRPr>
          </a:p>
        </p:txBody>
      </p:sp>
      <p:sp>
        <p:nvSpPr>
          <p:cNvPr id="405512" name="文本框 405511"/>
          <p:cNvSpPr txBox="1"/>
          <p:nvPr/>
        </p:nvSpPr>
        <p:spPr>
          <a:xfrm>
            <a:off x="7380288" y="981075"/>
            <a:ext cx="1081087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>
                <a:solidFill>
                  <a:schemeClr val="hlink"/>
                </a:solidFill>
                <a:latin typeface="Arial" pitchFamily="34" charset="0"/>
              </a:rPr>
              <a:t>经营预算</a:t>
            </a:r>
            <a:endParaRPr lang="zh-CN" altLang="en-US" sz="1400">
              <a:solidFill>
                <a:schemeClr val="hlink"/>
              </a:solidFill>
              <a:latin typeface="Arial" pitchFamily="34" charset="0"/>
            </a:endParaRPr>
          </a:p>
        </p:txBody>
      </p:sp>
      <p:sp>
        <p:nvSpPr>
          <p:cNvPr id="405513" name="文本框 405512"/>
          <p:cNvSpPr txBox="1"/>
          <p:nvPr/>
        </p:nvSpPr>
        <p:spPr>
          <a:xfrm>
            <a:off x="7451725" y="1268413"/>
            <a:ext cx="1296988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>
                <a:solidFill>
                  <a:srgbClr val="FF0000"/>
                </a:solidFill>
                <a:latin typeface="Arial" pitchFamily="34" charset="0"/>
              </a:rPr>
              <a:t>资本支出预算</a:t>
            </a:r>
            <a:endParaRPr lang="zh-CN" altLang="en-US" sz="1400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405514" name="文本框 405513"/>
          <p:cNvSpPr txBox="1"/>
          <p:nvPr/>
        </p:nvSpPr>
        <p:spPr>
          <a:xfrm>
            <a:off x="7308850" y="1557338"/>
            <a:ext cx="1366838" cy="3048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400">
                <a:solidFill>
                  <a:srgbClr val="000099"/>
                </a:solidFill>
                <a:latin typeface="Arial" pitchFamily="34" charset="0"/>
              </a:rPr>
              <a:t>财务预算</a:t>
            </a:r>
            <a:endParaRPr lang="zh-CN" altLang="en-US" sz="1400">
              <a:solidFill>
                <a:srgbClr val="000099"/>
              </a:solidFill>
              <a:latin typeface="Arial" pitchFamily="34" charset="0"/>
            </a:endParaRPr>
          </a:p>
        </p:txBody>
      </p:sp>
      <p:sp>
        <p:nvSpPr>
          <p:cNvPr id="405515" name="左大括号 405514"/>
          <p:cNvSpPr/>
          <p:nvPr/>
        </p:nvSpPr>
        <p:spPr>
          <a:xfrm>
            <a:off x="7308850" y="1052513"/>
            <a:ext cx="215900" cy="720725"/>
          </a:xfrm>
          <a:prstGeom prst="leftBrace">
            <a:avLst>
              <a:gd name="adj1" fmla="val 27818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1874" name="直接连接符 591873"/>
          <p:cNvSpPr/>
          <p:nvPr/>
        </p:nvSpPr>
        <p:spPr>
          <a:xfrm>
            <a:off x="3203575" y="692150"/>
            <a:ext cx="5483225" cy="11113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91875" name="文本框 591874"/>
          <p:cNvSpPr txBox="1"/>
          <p:nvPr/>
        </p:nvSpPr>
        <p:spPr>
          <a:xfrm>
            <a:off x="323850" y="404813"/>
            <a:ext cx="403225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32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全面预算体系</a:t>
            </a:r>
            <a:endParaRPr lang="zh-CN" altLang="en-US" sz="3200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graphicFrame>
        <p:nvGraphicFramePr>
          <p:cNvPr id="591876" name="对象 591875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2066" name="内容占位符 592065"/>
          <p:cNvGraphicFramePr>
            <a:graphicFrameLocks noGrp="1"/>
          </p:cNvGraphicFramePr>
          <p:nvPr>
            <p:ph/>
          </p:nvPr>
        </p:nvGraphicFramePr>
        <p:xfrm>
          <a:off x="468313" y="2781300"/>
          <a:ext cx="8435975" cy="2108200"/>
        </p:xfrm>
        <a:graphic>
          <a:graphicData uri="http://schemas.openxmlformats.org/drawingml/2006/table">
            <a:tbl>
              <a:tblPr/>
              <a:tblGrid>
                <a:gridCol w="1104900"/>
                <a:gridCol w="611188"/>
                <a:gridCol w="609600"/>
                <a:gridCol w="609600"/>
                <a:gridCol w="622300"/>
                <a:gridCol w="611187"/>
                <a:gridCol w="620713"/>
                <a:gridCol w="620712"/>
                <a:gridCol w="611188"/>
                <a:gridCol w="609600"/>
                <a:gridCol w="596900"/>
                <a:gridCol w="595312"/>
                <a:gridCol w="612775"/>
              </a:tblGrid>
              <a:tr h="531813"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/>
                        <a:t>2007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/>
                        <a:t>2007</a:t>
                      </a:r>
                      <a:endParaRPr lang="zh-CN" altLang="en-US" sz="1200" b="1"/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/>
                        <a:t>2006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/>
                        <a:t>2007-2006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/>
                        <a:t>2008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/>
                        <a:t>2008-2007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/>
                        <a:t>2009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/>
                        <a:t>2009-2008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62071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latin typeface="宋体" panose="02010600030101010101" pitchFamily="2" charset="-122"/>
                        </a:rPr>
                        <a:t>01/</a:t>
                      </a:r>
                      <a:endParaRPr lang="en-US" altLang="zh-CN" sz="1200" b="1">
                        <a:latin typeface="宋体" panose="02010600030101010101" pitchFamily="2" charset="-122"/>
                      </a:endParaRPr>
                    </a:p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latin typeface="宋体" panose="02010600030101010101" pitchFamily="2" charset="-122"/>
                        </a:rPr>
                        <a:t>2007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latin typeface="Arial" pitchFamily="34" charset="0"/>
                        </a:rPr>
                        <a:t>……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上半年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latin typeface="Arial" pitchFamily="34" charset="0"/>
                        </a:rPr>
                        <a:t>……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下半年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全年</a:t>
                      </a:r>
                      <a:endParaRPr lang="zh-CN" altLang="en-US" sz="1200" b="1"/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预计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变化</a:t>
                      </a:r>
                      <a:endParaRPr lang="zh-CN" altLang="en-US" sz="1200" b="1"/>
                    </a:p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latin typeface="宋体" panose="02010600030101010101" pitchFamily="2" charset="-122"/>
                        </a:rPr>
                        <a:t>%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变化</a:t>
                      </a:r>
                      <a:endParaRPr lang="zh-CN" altLang="en-US" sz="1200" b="1"/>
                    </a:p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latin typeface="宋体" panose="02010600030101010101" pitchFamily="2" charset="-122"/>
                        </a:rPr>
                        <a:t>%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变化</a:t>
                      </a:r>
                      <a:endParaRPr lang="zh-CN" altLang="en-US" sz="1200" b="1"/>
                    </a:p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 b="1">
                          <a:latin typeface="宋体" panose="02010600030101010101" pitchFamily="2" charset="-122"/>
                        </a:rPr>
                        <a:t>%</a:t>
                      </a:r>
                      <a:endParaRPr lang="zh-CN" altLang="en-US" sz="12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319088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</a:tr>
              <a:tr h="31750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项目</a:t>
                      </a:r>
                      <a:r>
                        <a:rPr lang="en-US" altLang="zh-CN" sz="1200">
                          <a:latin typeface="宋体" panose="02010600030101010101" pitchFamily="2" charset="-122"/>
                        </a:rPr>
                        <a:t>1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19087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项目</a:t>
                      </a:r>
                      <a:r>
                        <a:rPr lang="en-US" altLang="zh-CN" sz="1200">
                          <a:latin typeface="宋体" panose="02010600030101010101" pitchFamily="2" charset="-122"/>
                        </a:rPr>
                        <a:t>2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  <p:sp>
        <p:nvSpPr>
          <p:cNvPr id="592067" name="文本框 592066"/>
          <p:cNvSpPr txBox="1"/>
          <p:nvPr/>
        </p:nvSpPr>
        <p:spPr>
          <a:xfrm>
            <a:off x="684213" y="1341438"/>
            <a:ext cx="7704137" cy="1004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400" b="1">
                <a:latin typeface="Arial" pitchFamily="34" charset="0"/>
              </a:rPr>
              <a:t>— </a:t>
            </a:r>
            <a:r>
              <a:rPr lang="zh-CN" altLang="en-US" sz="2400" b="1">
                <a:latin typeface="Arial" pitchFamily="34" charset="0"/>
              </a:rPr>
              <a:t>全面预算和管理报告的基本内容与格式保持一致</a:t>
            </a:r>
            <a:endParaRPr lang="zh-CN" altLang="en-US" sz="2400" b="1">
              <a:latin typeface="Arial" pitchFamily="34" charset="0"/>
            </a:endParaRPr>
          </a:p>
          <a:p>
            <a:pPr algn="l">
              <a:spcBef>
                <a:spcPct val="50000"/>
              </a:spcBef>
            </a:pPr>
            <a:r>
              <a:rPr lang="en-US" altLang="zh-CN" sz="2400" b="1">
                <a:latin typeface="Arial" pitchFamily="34" charset="0"/>
              </a:rPr>
              <a:t>— </a:t>
            </a:r>
            <a:r>
              <a:rPr lang="zh-CN" altLang="en-US" sz="2400" b="1">
                <a:latin typeface="Arial" pitchFamily="34" charset="0"/>
              </a:rPr>
              <a:t>实行三年规划预算，按年度滚动，第一年分解到月</a:t>
            </a:r>
            <a:endParaRPr lang="zh-CN" altLang="en-US" sz="2400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79586" name="对象 579585"/>
          <p:cNvGraphicFramePr>
            <a:graphicFrameLocks noChangeAspect="1"/>
          </p:cNvGraphicFramePr>
          <p:nvPr/>
        </p:nvGraphicFramePr>
        <p:xfrm>
          <a:off x="457200" y="55626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55626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79587" name="直接连接符 579586"/>
          <p:cNvSpPr/>
          <p:nvPr/>
        </p:nvSpPr>
        <p:spPr>
          <a:xfrm>
            <a:off x="1258888" y="2276475"/>
            <a:ext cx="6626225" cy="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79588" name="文本框 579587"/>
          <p:cNvSpPr txBox="1"/>
          <p:nvPr/>
        </p:nvSpPr>
        <p:spPr>
          <a:xfrm>
            <a:off x="1042988" y="2659063"/>
            <a:ext cx="6842125" cy="701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4000" b="1">
                <a:solidFill>
                  <a:schemeClr val="accent2"/>
                </a:solidFill>
                <a:latin typeface="楷体_GB2312" pitchFamily="49" charset="-122"/>
                <a:ea typeface="楷体_GB2312" pitchFamily="49" charset="-122"/>
              </a:rPr>
              <a:t>（三）利润中心管理报告体系</a:t>
            </a:r>
            <a:endParaRPr lang="zh-CN" altLang="en-US" sz="4000" b="1">
              <a:solidFill>
                <a:schemeClr val="accent2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79589" name="直接连接符 579588"/>
          <p:cNvSpPr/>
          <p:nvPr/>
        </p:nvSpPr>
        <p:spPr>
          <a:xfrm>
            <a:off x="1258888" y="3789363"/>
            <a:ext cx="6626225" cy="0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02" name="直接连接符 512001"/>
          <p:cNvSpPr/>
          <p:nvPr/>
        </p:nvSpPr>
        <p:spPr>
          <a:xfrm>
            <a:off x="3276600" y="692150"/>
            <a:ext cx="5410200" cy="11113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12003" name="文本框 512002"/>
          <p:cNvSpPr txBox="1"/>
          <p:nvPr/>
        </p:nvSpPr>
        <p:spPr>
          <a:xfrm>
            <a:off x="323850" y="404813"/>
            <a:ext cx="403225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管理报告体系</a:t>
            </a:r>
            <a:endParaRPr lang="zh-CN" altLang="en-US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graphicFrame>
        <p:nvGraphicFramePr>
          <p:cNvPr id="512004" name="对象 512003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007" name="文本框 512006"/>
          <p:cNvSpPr txBox="1"/>
          <p:nvPr/>
        </p:nvSpPr>
        <p:spPr>
          <a:xfrm>
            <a:off x="611188" y="1196975"/>
            <a:ext cx="8353425" cy="27320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管理报告体系的基本思路</a:t>
            </a:r>
            <a:endParaRPr lang="zh-CN" altLang="en-US" sz="28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  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——</a:t>
            </a:r>
            <a:r>
              <a:rPr lang="zh-CN" altLang="en-US" sz="2400" b="1">
                <a:solidFill>
                  <a:srgbClr val="000099"/>
                </a:solidFill>
                <a:latin typeface="楷体_GB2312" pitchFamily="49" charset="-122"/>
                <a:ea typeface="楷体_GB2312" pitchFamily="49" charset="-122"/>
              </a:rPr>
              <a:t>战略实施的多维度分析</a:t>
            </a:r>
            <a:endParaRPr lang="zh-CN" altLang="en-US" sz="2400" b="1">
              <a:solidFill>
                <a:srgbClr val="000099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000099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2400">
                <a:latin typeface="Arial" pitchFamily="34" charset="0"/>
              </a:rPr>
              <a:t>     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</a:rPr>
              <a:t>——</a:t>
            </a:r>
            <a:r>
              <a:rPr lang="zh-CN" altLang="en-US" sz="2400" b="1">
                <a:solidFill>
                  <a:srgbClr val="000099"/>
                </a:solidFill>
                <a:latin typeface="楷体_GB2312" pitchFamily="49" charset="-122"/>
                <a:ea typeface="楷体_GB2312" pitchFamily="49" charset="-122"/>
              </a:rPr>
              <a:t>监控业务战略的执行</a:t>
            </a:r>
            <a:endParaRPr lang="zh-CN" altLang="en-US" sz="2400" b="1">
              <a:solidFill>
                <a:srgbClr val="000099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l">
              <a:lnSpc>
                <a:spcPct val="130000"/>
              </a:lnSpc>
              <a:spcBef>
                <a:spcPct val="50000"/>
              </a:spcBef>
            </a:pPr>
            <a:r>
              <a:rPr lang="zh-CN" altLang="en-US" sz="2400">
                <a:latin typeface="Arial" pitchFamily="34" charset="0"/>
              </a:rPr>
              <a:t>       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</a:rPr>
              <a:t>——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</a:rPr>
              <a:t>强调行业分析和标杆比较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</a:endParaRPr>
          </a:p>
        </p:txBody>
      </p:sp>
      <p:pic>
        <p:nvPicPr>
          <p:cNvPr id="512009" name="图片 512008" descr="A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8125" y="4076700"/>
            <a:ext cx="1609725" cy="2057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010" name="矩形 512009"/>
          <p:cNvSpPr/>
          <p:nvPr/>
        </p:nvSpPr>
        <p:spPr>
          <a:xfrm>
            <a:off x="6608763" y="4114800"/>
            <a:ext cx="1604962" cy="2057400"/>
          </a:xfrm>
          <a:prstGeom prst="rect">
            <a:avLst/>
          </a:prstGeom>
          <a:noFill/>
          <a:ln w="19050" cap="flat" cmpd="sng">
            <a:solidFill>
              <a:schemeClr val="accent2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2011" name="椭圆 512010"/>
          <p:cNvSpPr/>
          <p:nvPr/>
        </p:nvSpPr>
        <p:spPr>
          <a:xfrm>
            <a:off x="1403350" y="4149725"/>
            <a:ext cx="4464050" cy="1873250"/>
          </a:xfrm>
          <a:prstGeom prst="ellipse">
            <a:avLst/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2012" name="文本框 512011"/>
          <p:cNvSpPr txBox="1"/>
          <p:nvPr/>
        </p:nvSpPr>
        <p:spPr>
          <a:xfrm>
            <a:off x="1692275" y="4652963"/>
            <a:ext cx="3887788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管理会计报表＋战略  管理分析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22" name="直接连接符 593921"/>
          <p:cNvSpPr/>
          <p:nvPr/>
        </p:nvSpPr>
        <p:spPr>
          <a:xfrm>
            <a:off x="3276600" y="692150"/>
            <a:ext cx="5410200" cy="11113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93923" name="文本框 593922"/>
          <p:cNvSpPr txBox="1"/>
          <p:nvPr/>
        </p:nvSpPr>
        <p:spPr>
          <a:xfrm>
            <a:off x="323850" y="404813"/>
            <a:ext cx="403225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管理报告体系</a:t>
            </a:r>
            <a:endParaRPr lang="zh-CN" altLang="en-US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graphicFrame>
        <p:nvGraphicFramePr>
          <p:cNvPr id="593924" name="对象 593923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93925" name="文本框 593924"/>
          <p:cNvSpPr txBox="1"/>
          <p:nvPr/>
        </p:nvSpPr>
        <p:spPr>
          <a:xfrm>
            <a:off x="539750" y="1844675"/>
            <a:ext cx="8281988" cy="3597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4500" indent="-444500" algn="just">
              <a:lnSpc>
                <a:spcPct val="110000"/>
              </a:lnSpc>
              <a:spcBef>
                <a:spcPct val="20000"/>
              </a:spcBef>
            </a:pPr>
            <a:r>
              <a:rPr lang="en-US" altLang="zh-CN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—  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以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战略业务单元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为报表设计单位，按月编制管理报告；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  <a:p>
            <a:pPr marL="444500" indent="-444500" algn="just">
              <a:lnSpc>
                <a:spcPct val="110000"/>
              </a:lnSpc>
              <a:spcBef>
                <a:spcPct val="20000"/>
              </a:spcBef>
            </a:pPr>
            <a:r>
              <a:rPr lang="en-US" altLang="zh-CN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—  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突破财务报表的范畴，按业务单元逐层深入；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  <a:p>
            <a:pPr marL="444500" indent="-444500" algn="just">
              <a:lnSpc>
                <a:spcPct val="110000"/>
              </a:lnSpc>
              <a:spcBef>
                <a:spcPct val="20000"/>
              </a:spcBef>
            </a:pPr>
            <a:r>
              <a:rPr lang="en-US" altLang="zh-CN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— 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利用管理报表进行战略管理分析和行业比较，作为战略执行的检讨和重大决策的依据；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  <a:p>
            <a:pPr marL="444500" indent="-444500" algn="just" eaLnBrk="0" hangingPunct="0">
              <a:lnSpc>
                <a:spcPct val="110000"/>
              </a:lnSpc>
              <a:spcBef>
                <a:spcPct val="20000"/>
              </a:spcBef>
            </a:pPr>
            <a:r>
              <a:rPr lang="en-US" altLang="zh-CN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— 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涵盖利润中心整体的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经营、投资和现金流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等情况，突出利润中心业务特点；特别重视</a:t>
            </a:r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经营利润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和</a:t>
            </a:r>
            <a:r>
              <a:rPr lang="zh-CN" altLang="en-US" sz="2400" b="1" u="sng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经营性现金流；</a:t>
            </a:r>
            <a:endParaRPr lang="zh-CN" altLang="en-US" sz="2400" b="1" u="sng">
              <a:solidFill>
                <a:srgbClr val="FF0000"/>
              </a:solidFill>
              <a:latin typeface="Arial" pitchFamily="34" charset="0"/>
              <a:ea typeface="楷体_GB2312" pitchFamily="49" charset="-122"/>
            </a:endParaRPr>
          </a:p>
          <a:p>
            <a:pPr marL="444500" indent="-444500" algn="just" eaLnBrk="0" hangingPunct="0">
              <a:lnSpc>
                <a:spcPct val="110000"/>
              </a:lnSpc>
              <a:spcBef>
                <a:spcPct val="20000"/>
              </a:spcBef>
            </a:pPr>
            <a:r>
              <a:rPr lang="en-US" altLang="zh-CN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— 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关注行业分析</a:t>
            </a:r>
            <a:r>
              <a:rPr lang="en-US" altLang="zh-CN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, </a:t>
            </a:r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楷体_GB2312" pitchFamily="49" charset="-122"/>
              </a:rPr>
              <a:t>过往对比分析、预算对比分析</a:t>
            </a: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、标杆比较分析。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93926" name="文本框 593925"/>
          <p:cNvSpPr txBox="1"/>
          <p:nvPr/>
        </p:nvSpPr>
        <p:spPr>
          <a:xfrm>
            <a:off x="611188" y="1196975"/>
            <a:ext cx="8353425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、管理报告体系的功能与特点</a:t>
            </a:r>
            <a:endParaRPr lang="zh-CN" altLang="en-US" sz="2800" b="1">
              <a:solidFill>
                <a:srgbClr val="000099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1394" name="标题 571393"/>
          <p:cNvSpPr>
            <a:spLocks noGrp="1"/>
          </p:cNvSpPr>
          <p:nvPr>
            <p:ph type="title"/>
          </p:nvPr>
        </p:nvSpPr>
        <p:spPr>
          <a:xfrm>
            <a:off x="152400" y="476250"/>
            <a:ext cx="3195638" cy="609600"/>
          </a:xfrm>
        </p:spPr>
        <p:txBody>
          <a:bodyPr anchor="ctr" anchorCtr="0"/>
          <a:lstStyle/>
          <a:p>
            <a:r>
              <a:rPr lang="zh-CN" altLang="en-US" sz="3600" b="1">
                <a:solidFill>
                  <a:schemeClr val="accent2"/>
                </a:solidFill>
                <a:ea typeface="黑体" panose="02010609060101010101" pitchFamily="2" charset="-122"/>
              </a:rPr>
              <a:t>管理报告体系</a:t>
            </a:r>
            <a:endParaRPr lang="zh-CN" altLang="en-US" sz="3600" b="1">
              <a:solidFill>
                <a:schemeClr val="accent2"/>
              </a:solidFill>
              <a:ea typeface="黑体" panose="02010609060101010101" pitchFamily="2" charset="-122"/>
            </a:endParaRPr>
          </a:p>
        </p:txBody>
      </p:sp>
      <p:sp>
        <p:nvSpPr>
          <p:cNvPr id="571396" name="矩形 571395" descr="Rectangle: Click to edit Master text styles&#13;&#10;Second level&#13;&#10;Third level&#13;&#10;Fourth level&#13;&#10;Fifth level"/>
          <p:cNvSpPr/>
          <p:nvPr/>
        </p:nvSpPr>
        <p:spPr>
          <a:xfrm>
            <a:off x="1258888" y="2133600"/>
            <a:ext cx="4105275" cy="31686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>
              <a:lnSpc>
                <a:spcPct val="135000"/>
              </a:lnSpc>
              <a:spcBef>
                <a:spcPct val="25000"/>
              </a:spcBef>
            </a:pPr>
            <a:r>
              <a:rPr lang="en-US" altLang="zh-CN" sz="2800" b="1">
                <a:solidFill>
                  <a:srgbClr val="000066"/>
                </a:solidFill>
                <a:latin typeface="Times New Roman" panose="02020603050405020304" pitchFamily="18" charset="0"/>
                <a:ea typeface="楷体_GB2312" pitchFamily="49" charset="-122"/>
              </a:rPr>
              <a:t>—</a:t>
            </a:r>
            <a:r>
              <a:rPr lang="en-US" altLang="zh-CN" sz="28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28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损益表分析</a:t>
            </a:r>
            <a:endParaRPr lang="zh-CN" altLang="en-US" sz="28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just" eaLnBrk="0" hangingPunct="0">
              <a:lnSpc>
                <a:spcPct val="135000"/>
              </a:lnSpc>
              <a:spcBef>
                <a:spcPct val="25000"/>
              </a:spcBef>
            </a:pPr>
            <a:r>
              <a:rPr lang="en-US" altLang="zh-CN" sz="2800" b="1">
                <a:solidFill>
                  <a:srgbClr val="000066"/>
                </a:solidFill>
                <a:latin typeface="Times New Roman" panose="02020603050405020304" pitchFamily="18" charset="0"/>
                <a:ea typeface="楷体_GB2312" pitchFamily="49" charset="-122"/>
              </a:rPr>
              <a:t>—</a:t>
            </a:r>
            <a:r>
              <a:rPr lang="en-US" altLang="zh-CN" sz="28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28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资产负债表分析</a:t>
            </a:r>
            <a:endParaRPr lang="zh-CN" altLang="en-US" sz="28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just" eaLnBrk="0" hangingPunct="0">
              <a:lnSpc>
                <a:spcPct val="135000"/>
              </a:lnSpc>
              <a:spcBef>
                <a:spcPct val="25000"/>
              </a:spcBef>
            </a:pPr>
            <a:r>
              <a:rPr lang="en-US" altLang="zh-CN" sz="2800" b="1">
                <a:solidFill>
                  <a:srgbClr val="000066"/>
                </a:solidFill>
                <a:latin typeface="Times New Roman" panose="02020603050405020304" pitchFamily="18" charset="0"/>
                <a:ea typeface="楷体_GB2312" pitchFamily="49" charset="-122"/>
              </a:rPr>
              <a:t>—</a:t>
            </a:r>
            <a:r>
              <a:rPr lang="en-US" altLang="zh-CN" sz="28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28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现金流及综合分析</a:t>
            </a:r>
            <a:endParaRPr lang="zh-CN" altLang="en-US" sz="28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just" eaLnBrk="0" hangingPunct="0">
              <a:lnSpc>
                <a:spcPct val="135000"/>
              </a:lnSpc>
              <a:spcBef>
                <a:spcPct val="25000"/>
              </a:spcBef>
            </a:pPr>
            <a:r>
              <a:rPr lang="en-US" altLang="zh-CN" sz="2800" b="1">
                <a:solidFill>
                  <a:srgbClr val="000066"/>
                </a:solidFill>
                <a:latin typeface="Times New Roman" panose="02020603050405020304" pitchFamily="18" charset="0"/>
                <a:ea typeface="楷体_GB2312" pitchFamily="49" charset="-122"/>
              </a:rPr>
              <a:t>—</a:t>
            </a:r>
            <a:r>
              <a:rPr lang="en-US" altLang="zh-CN" sz="28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28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业务分析</a:t>
            </a:r>
            <a:endParaRPr lang="zh-CN" altLang="en-US" sz="28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71397" name="直接连接符 571396"/>
          <p:cNvSpPr/>
          <p:nvPr/>
        </p:nvSpPr>
        <p:spPr>
          <a:xfrm>
            <a:off x="3276600" y="836613"/>
            <a:ext cx="5029200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571401" name="对象 571400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71402" name="文本框 571401"/>
          <p:cNvSpPr txBox="1"/>
          <p:nvPr/>
        </p:nvSpPr>
        <p:spPr>
          <a:xfrm>
            <a:off x="611188" y="1341438"/>
            <a:ext cx="8353425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US" altLang="zh-CN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、管理报表的内容与结构</a:t>
            </a:r>
            <a:endParaRPr lang="zh-CN" altLang="en-US" sz="2800" b="1">
              <a:solidFill>
                <a:srgbClr val="000099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71403" name="右大括号 571402"/>
          <p:cNvSpPr/>
          <p:nvPr/>
        </p:nvSpPr>
        <p:spPr>
          <a:xfrm>
            <a:off x="5580063" y="2420938"/>
            <a:ext cx="144462" cy="1512887"/>
          </a:xfrm>
          <a:prstGeom prst="rightBrace">
            <a:avLst>
              <a:gd name="adj1" fmla="val 87271"/>
              <a:gd name="adj2" fmla="val 50000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b="1">
              <a:latin typeface="Arial" pitchFamily="34" charset="0"/>
            </a:endParaRPr>
          </a:p>
        </p:txBody>
      </p:sp>
      <p:sp>
        <p:nvSpPr>
          <p:cNvPr id="571404" name="文本框 571403"/>
          <p:cNvSpPr txBox="1"/>
          <p:nvPr/>
        </p:nvSpPr>
        <p:spPr>
          <a:xfrm>
            <a:off x="6011863" y="2852738"/>
            <a:ext cx="792162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楷体_GB2312" pitchFamily="49" charset="-122"/>
                <a:ea typeface="楷体_GB2312" pitchFamily="49" charset="-122"/>
              </a:rPr>
              <a:t>T1</a:t>
            </a:r>
            <a:endParaRPr lang="en-US" altLang="zh-CN" sz="28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71405" name="直接连接符 571404"/>
          <p:cNvSpPr/>
          <p:nvPr/>
        </p:nvSpPr>
        <p:spPr>
          <a:xfrm flipH="1">
            <a:off x="4859338" y="4581525"/>
            <a:ext cx="792162" cy="0"/>
          </a:xfrm>
          <a:prstGeom prst="line">
            <a:avLst/>
          </a:prstGeom>
          <a:ln w="31750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571406" name="文本框 571405"/>
          <p:cNvSpPr txBox="1"/>
          <p:nvPr/>
        </p:nvSpPr>
        <p:spPr>
          <a:xfrm>
            <a:off x="6011863" y="4292600"/>
            <a:ext cx="792162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latin typeface="楷体_GB2312" pitchFamily="49" charset="-122"/>
                <a:ea typeface="楷体_GB2312" pitchFamily="49" charset="-122"/>
              </a:rPr>
              <a:t>T2</a:t>
            </a:r>
            <a:endParaRPr lang="en-US" altLang="zh-CN" sz="28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2418" name="标题 572417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zh-CN" altLang="en-US" sz="3600" b="1">
                <a:solidFill>
                  <a:schemeClr val="accent2"/>
                </a:solidFill>
                <a:ea typeface="黑体" panose="02010609060101010101" pitchFamily="2" charset="-122"/>
              </a:rPr>
              <a:t>管理报告体系</a:t>
            </a:r>
            <a:endParaRPr lang="zh-CN" altLang="en-US" sz="3600" b="1">
              <a:solidFill>
                <a:schemeClr val="accent2"/>
              </a:solidFill>
              <a:ea typeface="黑体" panose="02010609060101010101" pitchFamily="2" charset="-122"/>
            </a:endParaRPr>
          </a:p>
        </p:txBody>
      </p:sp>
      <p:sp>
        <p:nvSpPr>
          <p:cNvPr id="572421" name="直接连接符 572420"/>
          <p:cNvSpPr/>
          <p:nvPr/>
        </p:nvSpPr>
        <p:spPr>
          <a:xfrm>
            <a:off x="3276600" y="836613"/>
            <a:ext cx="5029200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572422" name="对象 572421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2562" name="内容占位符 572561"/>
          <p:cNvGraphicFramePr>
            <a:graphicFrameLocks noGrp="1"/>
          </p:cNvGraphicFramePr>
          <p:nvPr>
            <p:ph idx="1"/>
          </p:nvPr>
        </p:nvGraphicFramePr>
        <p:xfrm>
          <a:off x="2916238" y="1341438"/>
          <a:ext cx="5338762" cy="4525962"/>
        </p:xfrm>
        <a:graphic>
          <a:graphicData uri="http://schemas.openxmlformats.org/drawingml/2006/table">
            <a:tbl>
              <a:tblPr/>
              <a:tblGrid>
                <a:gridCol w="1425575"/>
                <a:gridCol w="3913188"/>
              </a:tblGrid>
              <a:tr h="322263">
                <a:tc rowSpan="14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>
                          <a:latin typeface="宋体" panose="02010600030101010101" pitchFamily="2" charset="-122"/>
                        </a:rPr>
                        <a:t>损益表分析</a:t>
                      </a:r>
                      <a:endParaRPr lang="zh-CN" altLang="en-US" sz="14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4" action="ppaction://hlinkfile"/>
                        </a:rPr>
                        <a:t>损益表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4" action="ppaction://hlinkfile"/>
                        </a:rPr>
                        <a:t>(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4" action="ppaction://hlinkfile"/>
                        </a:rPr>
                        <a:t>一般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4" action="ppaction://hlinkfile"/>
                        </a:rPr>
                        <a:t>)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226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5" action="ppaction://hlinkfile"/>
                        </a:rPr>
                        <a:t>营业额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5" action="ppaction://hlinkfile"/>
                        </a:rPr>
                        <a:t>分析表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6" action="ppaction://hlinkfile"/>
                        </a:rPr>
                        <a:t>毛利率分析表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7" action="ppaction://hlinkfile"/>
                        </a:rPr>
                        <a:t>营业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7" action="ppaction://hlinkfile"/>
                        </a:rPr>
                        <a:t>成本明細分析表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7" action="ppaction://hlinkfile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7" action="ppaction://hlinkfile"/>
                        </a:rPr>
                        <a:t>工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7" action="ppaction://hlinkfile"/>
                        </a:rPr>
                        <a:t>业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2263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8" action="ppaction://hlinkfile"/>
                        </a:rPr>
                        <a:t>经营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8" action="ppaction://hlinkfile"/>
                        </a:rPr>
                        <a:t>利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8" action="ppaction://hlinkfile"/>
                        </a:rPr>
                        <a:t>润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8" action="ppaction://hlinkfile"/>
                        </a:rPr>
                        <a:t>分析表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损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益表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明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细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按利润中心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一般及行政费用分析表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一般及行政费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用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按利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润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中心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226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销售及分销费用分析表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销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售及分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销费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用分析表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</a:rPr>
                        <a:t>按利润中心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其它经营收入分析表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非经营性收入及支出分析表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2263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财务收支分析表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2385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lvl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应占净利润分析表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  <p:sp>
        <p:nvSpPr>
          <p:cNvPr id="572530" name="文本框 572529"/>
          <p:cNvSpPr txBox="1"/>
          <p:nvPr/>
        </p:nvSpPr>
        <p:spPr>
          <a:xfrm>
            <a:off x="684213" y="3213100"/>
            <a:ext cx="1655762" cy="950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35000"/>
              </a:spcBef>
            </a:pPr>
            <a:r>
              <a:rPr lang="en-US" altLang="zh-CN" sz="24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T1 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——</a:t>
            </a:r>
            <a:endParaRPr lang="en-US" altLang="zh-CN" sz="24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l">
              <a:spcBef>
                <a:spcPct val="35000"/>
              </a:spcBef>
            </a:pPr>
            <a:r>
              <a:rPr lang="zh-CN" altLang="en-US" sz="24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共性报表</a:t>
            </a:r>
            <a:endParaRPr lang="zh-CN" altLang="en-US" sz="24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72546" name="文本框 572545"/>
          <p:cNvSpPr txBox="1"/>
          <p:nvPr/>
        </p:nvSpPr>
        <p:spPr>
          <a:xfrm>
            <a:off x="539750" y="1557338"/>
            <a:ext cx="2087563" cy="13731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/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、报表的内容与结构（示例）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4466" name="标题 57446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zh-CN" altLang="en-US" sz="3600" b="1">
                <a:solidFill>
                  <a:schemeClr val="accent2"/>
                </a:solidFill>
                <a:ea typeface="黑体" panose="02010609060101010101" pitchFamily="2" charset="-122"/>
              </a:rPr>
              <a:t>管理报告体系</a:t>
            </a:r>
            <a:endParaRPr lang="zh-CN" altLang="en-US" sz="3600" b="1">
              <a:solidFill>
                <a:schemeClr val="accent2"/>
              </a:solidFill>
              <a:ea typeface="黑体" panose="02010609060101010101" pitchFamily="2" charset="-122"/>
            </a:endParaRPr>
          </a:p>
        </p:txBody>
      </p:sp>
      <p:sp>
        <p:nvSpPr>
          <p:cNvPr id="574468" name="直接连接符 574467"/>
          <p:cNvSpPr/>
          <p:nvPr/>
        </p:nvSpPr>
        <p:spPr>
          <a:xfrm>
            <a:off x="3276600" y="836613"/>
            <a:ext cx="5029200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574469" name="对象 574468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4672" name="内容占位符 574671"/>
          <p:cNvGraphicFramePr>
            <a:graphicFrameLocks noGrp="1"/>
          </p:cNvGraphicFramePr>
          <p:nvPr>
            <p:ph idx="1"/>
          </p:nvPr>
        </p:nvGraphicFramePr>
        <p:xfrm>
          <a:off x="2916238" y="1196975"/>
          <a:ext cx="5554662" cy="5457825"/>
        </p:xfrm>
        <a:graphic>
          <a:graphicData uri="http://schemas.openxmlformats.org/drawingml/2006/table">
            <a:tbl>
              <a:tblPr/>
              <a:tblGrid>
                <a:gridCol w="1754188"/>
                <a:gridCol w="3800475"/>
              </a:tblGrid>
              <a:tr h="303213">
                <a:tc rowSpan="7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>
                          <a:latin typeface="宋体" panose="02010600030101010101" pitchFamily="2" charset="-122"/>
                        </a:rPr>
                        <a:t>资产负债表分析</a:t>
                      </a:r>
                      <a:endParaRPr lang="zh-CN" altLang="en-US" sz="14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资产负债表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资金情况表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3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应收帐款周转天数表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按利润中心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应收帐款表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按利润中心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3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应付帐款表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按利润中心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库存周转天数表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按利润中心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3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库存表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按利润中心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2">
                <a:tc rowSpan="11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>
                          <a:latin typeface="宋体" panose="02010600030101010101" pitchFamily="2" charset="-122"/>
                        </a:rPr>
                        <a:t>现金流及综合分析</a:t>
                      </a:r>
                      <a:endParaRPr lang="zh-CN" altLang="en-US" sz="14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资本性支出表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3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资本性支出表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明细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集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团内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部交易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3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4" action="ppaction://hlinkfile"/>
                        </a:rPr>
                        <a:t>资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4" action="ppaction://hlinkfile"/>
                        </a:rPr>
                        <a:t>本承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4" action="ppaction://hlinkfile"/>
                        </a:rPr>
                        <a:t>担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4" action="ppaction://hlinkfile"/>
                        </a:rPr>
                        <a:t>及或有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4" action="ppaction://hlinkfile"/>
                        </a:rPr>
                        <a:t>负债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员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工人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数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3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5" action="ppaction://hlinkfile"/>
                        </a:rPr>
                        <a:t>财务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5" action="ppaction://hlinkfile"/>
                        </a:rPr>
                        <a:t>比率分析表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6" action="ppaction://hlinkfile"/>
                        </a:rPr>
                        <a:t>现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6" action="ppaction://hlinkfile"/>
                        </a:rPr>
                        <a:t>金流量表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3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现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金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预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算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研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发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支出分析表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3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庫存分類表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03212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主要材料采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购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  <p:sp>
        <p:nvSpPr>
          <p:cNvPr id="574653" name="文本框 574652"/>
          <p:cNvSpPr txBox="1"/>
          <p:nvPr/>
        </p:nvSpPr>
        <p:spPr>
          <a:xfrm>
            <a:off x="684213" y="3284538"/>
            <a:ext cx="1800225" cy="9318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30000"/>
              </a:spcBef>
            </a:pPr>
            <a:r>
              <a:rPr lang="en-US" altLang="zh-CN" sz="24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T1 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——</a:t>
            </a:r>
            <a:endParaRPr lang="en-US" altLang="zh-CN" sz="24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l">
              <a:spcBef>
                <a:spcPct val="3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共性报表</a:t>
            </a:r>
            <a:endParaRPr lang="zh-CN" altLang="en-US" sz="24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74654" name="文本框 574653"/>
          <p:cNvSpPr txBox="1"/>
          <p:nvPr/>
        </p:nvSpPr>
        <p:spPr>
          <a:xfrm>
            <a:off x="539750" y="1557338"/>
            <a:ext cx="2087563" cy="13731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/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、报表的内容与结构（示例）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5490" name="标题 57548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zh-CN" altLang="en-US" sz="3600" b="1">
                <a:solidFill>
                  <a:schemeClr val="accent2"/>
                </a:solidFill>
                <a:ea typeface="黑体" panose="02010609060101010101" pitchFamily="2" charset="-122"/>
              </a:rPr>
              <a:t>管理报告体系</a:t>
            </a:r>
            <a:endParaRPr lang="zh-CN" altLang="en-US" sz="3600" b="1">
              <a:solidFill>
                <a:schemeClr val="accent2"/>
              </a:solidFill>
              <a:ea typeface="黑体" panose="02010609060101010101" pitchFamily="2" charset="-122"/>
            </a:endParaRPr>
          </a:p>
        </p:txBody>
      </p:sp>
      <p:sp>
        <p:nvSpPr>
          <p:cNvPr id="575492" name="直接连接符 575491"/>
          <p:cNvSpPr/>
          <p:nvPr/>
        </p:nvSpPr>
        <p:spPr>
          <a:xfrm>
            <a:off x="3276600" y="836613"/>
            <a:ext cx="5029200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575493" name="对象 575492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5716" name="内容占位符 575715"/>
          <p:cNvGraphicFramePr>
            <a:graphicFrameLocks noGrp="1"/>
          </p:cNvGraphicFramePr>
          <p:nvPr>
            <p:ph idx="1"/>
          </p:nvPr>
        </p:nvGraphicFramePr>
        <p:xfrm>
          <a:off x="3203575" y="1557338"/>
          <a:ext cx="5051425" cy="4525962"/>
        </p:xfrm>
        <a:graphic>
          <a:graphicData uri="http://schemas.openxmlformats.org/drawingml/2006/table">
            <a:tbl>
              <a:tblPr/>
              <a:tblGrid>
                <a:gridCol w="1768475"/>
                <a:gridCol w="3282950"/>
              </a:tblGrid>
              <a:tr h="374650">
                <a:tc rowSpan="8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>
                          <a:latin typeface="宋体" panose="02010600030101010101" pitchFamily="2" charset="-122"/>
                        </a:rPr>
                        <a:t>工业分析</a:t>
                      </a:r>
                      <a:endParaRPr lang="zh-CN" altLang="en-US" sz="14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4" action="ppaction://hlinkfile"/>
                        </a:rPr>
                        <a:t>工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4" action="ppaction://hlinkfile"/>
                        </a:rPr>
                        <a:t>业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4" action="ppaction://hlinkfile"/>
                        </a:rPr>
                        <a:t>－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4" action="ppaction://hlinkfile"/>
                        </a:rPr>
                        <a:t>产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4" action="ppaction://hlinkfile"/>
                        </a:rPr>
                        <a:t>品組合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778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工业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技术经济指标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778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工业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产能利用率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778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工业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主要材料采购表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778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工业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西药制剂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主要产品系列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778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工业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销售收入和毛利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分区域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76238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工业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重点客户（年报）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778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工业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</a:rPr>
                        <a:t>销售人数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76237">
                <a:tc rowSpan="4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>
                          <a:latin typeface="宋体" panose="02010600030101010101" pitchFamily="2" charset="-122"/>
                        </a:rPr>
                        <a:t>分销分析</a:t>
                      </a:r>
                      <a:endParaRPr lang="zh-CN" altLang="en-US" sz="1400" b="1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5" action="ppaction://hlinkfile"/>
                        </a:rPr>
                        <a:t>分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5" action="ppaction://hlinkfile"/>
                        </a:rPr>
                        <a:t>销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5" action="ppaction://hlinkfile"/>
                        </a:rPr>
                        <a:t>－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5" action="ppaction://hlinkfile"/>
                        </a:rPr>
                        <a:t>销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5" action="ppaction://hlinkfile"/>
                        </a:rPr>
                        <a:t>售收入和毛利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5" action="ppaction://hlinkfile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5" action="ppaction://hlinkfile"/>
                        </a:rPr>
                        <a:t>分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r:id="rId5" action="ppaction://hlinkfile"/>
                        </a:rPr>
                        <a:t>区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r:id="rId5" action="ppaction://hlinkfile"/>
                        </a:rPr>
                        <a:t>域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76238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分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销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－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销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售收入和毛利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分客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户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778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分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销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－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销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售收入和毛利</a:t>
                      </a:r>
                      <a:r>
                        <a:rPr lang="en-US" altLang="zh-CN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-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分品种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3778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cap="flat">
                      <a:noFill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分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销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－重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点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PMingLiU" pitchFamily="18" charset="-120"/>
                          <a:ea typeface="PMingLiU" pitchFamily="18" charset="-120"/>
                          <a:hlinkClick action="ppaction://noaction"/>
                        </a:rPr>
                        <a:t>客</a:t>
                      </a:r>
                      <a:r>
                        <a:rPr lang="zh-CN" altLang="en-US" sz="1400" b="1" u="sng">
                          <a:solidFill>
                            <a:srgbClr val="0000FF"/>
                          </a:solidFill>
                          <a:latin typeface="宋体" panose="02010600030101010101" pitchFamily="2" charset="-122"/>
                          <a:hlinkClick action="ppaction://noaction"/>
                        </a:rPr>
                        <a:t>户（年报）</a:t>
                      </a:r>
                      <a:endParaRPr lang="zh-CN" altLang="en-US" sz="1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  <p:sp>
        <p:nvSpPr>
          <p:cNvPr id="575718" name="文本框 575717"/>
          <p:cNvSpPr txBox="1"/>
          <p:nvPr/>
        </p:nvSpPr>
        <p:spPr>
          <a:xfrm>
            <a:off x="611188" y="3068638"/>
            <a:ext cx="2232025" cy="1041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en-US" altLang="zh-CN" sz="24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T2 </a:t>
            </a:r>
            <a:r>
              <a:rPr lang="en-US" altLang="zh-CN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——</a:t>
            </a:r>
            <a:endParaRPr lang="en-US" altLang="zh-CN" sz="24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l">
              <a:lnSpc>
                <a:spcPct val="130000"/>
              </a:lnSpc>
            </a:pPr>
            <a:r>
              <a:rPr lang="zh-CN" altLang="en-US" sz="2400" b="1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个性化报表</a:t>
            </a:r>
            <a:endParaRPr lang="zh-CN" altLang="en-US" sz="2400" b="1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75719" name="文本框 575718"/>
          <p:cNvSpPr txBox="1"/>
          <p:nvPr/>
        </p:nvSpPr>
        <p:spPr>
          <a:xfrm>
            <a:off x="539750" y="1557338"/>
            <a:ext cx="2087563" cy="13731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0" hangingPunct="0"/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、报表的内容与结构（示例）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6514" name="标题 57651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pPr algn="l"/>
            <a:r>
              <a:rPr lang="zh-CN" altLang="en-US" sz="3600" b="1">
                <a:solidFill>
                  <a:schemeClr val="accent2"/>
                </a:solidFill>
                <a:ea typeface="黑体" panose="02010609060101010101" pitchFamily="2" charset="-122"/>
              </a:rPr>
              <a:t>管理报告体系</a:t>
            </a:r>
            <a:endParaRPr lang="zh-CN" altLang="en-US" sz="3600" b="1">
              <a:solidFill>
                <a:schemeClr val="accent2"/>
              </a:solidFill>
              <a:ea typeface="黑体" panose="02010609060101010101" pitchFamily="2" charset="-122"/>
            </a:endParaRPr>
          </a:p>
        </p:txBody>
      </p:sp>
      <p:sp>
        <p:nvSpPr>
          <p:cNvPr id="576516" name="直接连接符 576515"/>
          <p:cNvSpPr/>
          <p:nvPr/>
        </p:nvSpPr>
        <p:spPr>
          <a:xfrm>
            <a:off x="3276600" y="836613"/>
            <a:ext cx="5029200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576517" name="对象 576516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1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76550" name="文本框 576549"/>
          <p:cNvSpPr txBox="1"/>
          <p:nvPr/>
        </p:nvSpPr>
        <p:spPr>
          <a:xfrm>
            <a:off x="611188" y="1412875"/>
            <a:ext cx="56896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/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3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、报表的分析模式（示例）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graphicFrame>
        <p:nvGraphicFramePr>
          <p:cNvPr id="578762" name="内容占位符 578761"/>
          <p:cNvGraphicFramePr>
            <a:graphicFrameLocks noGrp="1"/>
          </p:cNvGraphicFramePr>
          <p:nvPr>
            <p:ph idx="1"/>
          </p:nvPr>
        </p:nvGraphicFramePr>
        <p:xfrm>
          <a:off x="611188" y="3429000"/>
          <a:ext cx="8229600" cy="1912938"/>
        </p:xfrm>
        <a:graphic>
          <a:graphicData uri="http://schemas.openxmlformats.org/drawingml/2006/table">
            <a:tbl>
              <a:tblPr/>
              <a:tblGrid>
                <a:gridCol w="1104900"/>
                <a:gridCol w="611188"/>
                <a:gridCol w="609600"/>
                <a:gridCol w="609600"/>
                <a:gridCol w="622300"/>
                <a:gridCol w="611187"/>
                <a:gridCol w="620713"/>
                <a:gridCol w="620712"/>
                <a:gridCol w="611188"/>
                <a:gridCol w="609600"/>
                <a:gridCol w="596900"/>
                <a:gridCol w="595312"/>
                <a:gridCol w="406400"/>
              </a:tblGrid>
              <a:tr h="273050">
                <a:tc rowSpan="3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本月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本年累计</a:t>
                      </a:r>
                      <a:endParaRPr lang="zh-CN" altLang="en-US" sz="1200"/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上月</a:t>
                      </a:r>
                      <a:endParaRPr lang="zh-CN" altLang="en-US" sz="1200"/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55613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本月实际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本月预算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变化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上年同月实际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变化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本年累计实际</a:t>
                      </a:r>
                      <a:endParaRPr lang="zh-CN" altLang="en-US" sz="1200"/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本年累计预算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变化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上年同期累计实际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变化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row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上月实际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变化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3651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>
                          <a:latin typeface="宋体" panose="02010600030101010101" pitchFamily="2" charset="-122"/>
                        </a:rPr>
                        <a:t>%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>
                          <a:latin typeface="宋体" panose="02010600030101010101" pitchFamily="2" charset="-122"/>
                        </a:rPr>
                        <a:t>%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>
                          <a:latin typeface="宋体" panose="02010600030101010101" pitchFamily="2" charset="-122"/>
                        </a:rPr>
                        <a:t>%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>
                          <a:latin typeface="宋体" panose="02010600030101010101" pitchFamily="2" charset="-122"/>
                        </a:rPr>
                        <a:t>%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200">
                          <a:latin typeface="宋体" panose="02010600030101010101" pitchFamily="2" charset="-122"/>
                        </a:rPr>
                        <a:t>%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2730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 b="1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>
                      <a:noFill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</a:tr>
              <a:tr h="2730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项目</a:t>
                      </a:r>
                      <a:r>
                        <a:rPr lang="en-US" altLang="zh-CN" sz="1200">
                          <a:latin typeface="宋体" panose="02010600030101010101" pitchFamily="2" charset="-122"/>
                        </a:rPr>
                        <a:t>1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27305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项目</a:t>
                      </a:r>
                      <a:r>
                        <a:rPr lang="en-US" altLang="zh-CN" sz="1200">
                          <a:latin typeface="宋体" panose="02010600030101010101" pitchFamily="2" charset="-122"/>
                        </a:rPr>
                        <a:t>2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254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200">
                          <a:latin typeface="宋体" panose="02010600030101010101" pitchFamily="2" charset="-122"/>
                        </a:rPr>
                        <a:t>　</a:t>
                      </a: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None/>
                      </a:pPr>
                      <a:endParaRPr lang="zh-CN" altLang="en-US" sz="1200"/>
                    </a:p>
                  </a:txBody>
                  <a:tcPr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  <p:sp>
        <p:nvSpPr>
          <p:cNvPr id="578759" name="文本框 578758"/>
          <p:cNvSpPr txBox="1"/>
          <p:nvPr/>
        </p:nvSpPr>
        <p:spPr>
          <a:xfrm>
            <a:off x="900113" y="2060575"/>
            <a:ext cx="7489825" cy="10048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本月实际与本月预算、上年同月、上月对比；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  <a:p>
            <a:pPr algn="l">
              <a:spcBef>
                <a:spcPct val="50000"/>
              </a:spcBef>
            </a:pPr>
            <a:r>
              <a:rPr lang="zh-CN" altLang="en-US" sz="2400" b="1">
                <a:solidFill>
                  <a:srgbClr val="000099"/>
                </a:solidFill>
                <a:latin typeface="Arial" pitchFamily="34" charset="0"/>
                <a:ea typeface="楷体_GB2312" pitchFamily="49" charset="-122"/>
              </a:rPr>
              <a:t>本年累计实际与预算、上年同期累计对比。</a:t>
            </a:r>
            <a:endParaRPr lang="zh-CN" altLang="en-US" sz="2400" b="1">
              <a:solidFill>
                <a:srgbClr val="000099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3986" name="标题 553985"/>
          <p:cNvSpPr>
            <a:spLocks noGrp="1"/>
          </p:cNvSpPr>
          <p:nvPr>
            <p:ph type="title"/>
          </p:nvPr>
        </p:nvSpPr>
        <p:spPr>
          <a:xfrm>
            <a:off x="152400" y="476250"/>
            <a:ext cx="3195638" cy="609600"/>
          </a:xfrm>
        </p:spPr>
        <p:txBody>
          <a:bodyPr anchor="ctr" anchorCtr="0"/>
          <a:lstStyle/>
          <a:p>
            <a:r>
              <a:rPr lang="zh-CN" altLang="en-US" sz="3600" b="1">
                <a:solidFill>
                  <a:schemeClr val="accent2"/>
                </a:solidFill>
                <a:ea typeface="黑体" panose="02010609060101010101" pitchFamily="2" charset="-122"/>
              </a:rPr>
              <a:t>管理报告体系</a:t>
            </a:r>
            <a:endParaRPr lang="zh-CN" altLang="en-US" sz="3600" b="1">
              <a:solidFill>
                <a:schemeClr val="accent2"/>
              </a:solidFill>
              <a:ea typeface="黑体" panose="02010609060101010101" pitchFamily="2" charset="-122"/>
            </a:endParaRPr>
          </a:p>
        </p:txBody>
      </p:sp>
      <p:sp>
        <p:nvSpPr>
          <p:cNvPr id="553987" name="文本框 553986"/>
          <p:cNvSpPr txBox="1"/>
          <p:nvPr/>
        </p:nvSpPr>
        <p:spPr>
          <a:xfrm>
            <a:off x="611188" y="1412875"/>
            <a:ext cx="6769100" cy="519113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0" hangingPunct="0"/>
            <a:r>
              <a:rPr lang="en-US" altLang="zh-CN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3</a:t>
            </a:r>
            <a:r>
              <a:rPr lang="zh-CN" altLang="en-US" sz="2800" b="1">
                <a:solidFill>
                  <a:srgbClr val="0000FF"/>
                </a:solidFill>
                <a:latin typeface="Times New Roman" panose="02020603050405020304" pitchFamily="18" charset="0"/>
                <a:ea typeface="楷体_GB2312" pitchFamily="49" charset="-122"/>
              </a:rPr>
              <a:t>、报表的分析模式－管理资产负债表</a:t>
            </a:r>
            <a:endParaRPr lang="zh-CN" altLang="en-US" sz="2800" b="1">
              <a:solidFill>
                <a:srgbClr val="0000FF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553988" name="矩形 553987" descr="Rectangle: Click to edit Master text styles&#13;&#10;Second level&#13;&#10;Third level&#13;&#10;Fourth level&#13;&#10;Fifth level"/>
          <p:cNvSpPr/>
          <p:nvPr/>
        </p:nvSpPr>
        <p:spPr>
          <a:xfrm>
            <a:off x="250825" y="2205038"/>
            <a:ext cx="3744913" cy="3024187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rgbClr val="CC99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40000"/>
              </a:lnSpc>
            </a:pPr>
            <a:r>
              <a:rPr lang="zh-CN" altLang="en-US" sz="2400" b="1" u="sng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资产负债表</a:t>
            </a:r>
            <a:endParaRPr lang="zh-CN" altLang="en-US" sz="2400" b="1" u="sng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just" eaLnBrk="0" hangingPunct="0">
              <a:lnSpc>
                <a:spcPct val="14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现金          </a:t>
            </a:r>
            <a:r>
              <a:rPr lang="zh-CN" altLang="en-US" sz="24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应付</a:t>
            </a:r>
            <a:endParaRPr lang="zh-CN" altLang="en-US" sz="2400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just" eaLnBrk="0" hangingPunct="0">
              <a:lnSpc>
                <a:spcPct val="14000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应收</a:t>
            </a:r>
            <a:r>
              <a:rPr lang="zh-CN" altLang="en-US" sz="24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          有息负债</a:t>
            </a:r>
            <a:endParaRPr lang="zh-CN" altLang="en-US" sz="24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just" eaLnBrk="0" hangingPunct="0">
              <a:lnSpc>
                <a:spcPct val="14000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存货</a:t>
            </a:r>
            <a:endParaRPr lang="zh-CN" altLang="en-US" sz="2400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just" eaLnBrk="0" hangingPunct="0">
              <a:lnSpc>
                <a:spcPct val="140000"/>
              </a:lnSpc>
            </a:pPr>
            <a:r>
              <a:rPr lang="zh-CN" altLang="en-US" sz="24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固定资产净值  股东权益</a:t>
            </a:r>
            <a:endParaRPr lang="zh-CN" altLang="en-US" sz="24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53989" name="直接连接符 553988"/>
          <p:cNvSpPr/>
          <p:nvPr/>
        </p:nvSpPr>
        <p:spPr>
          <a:xfrm>
            <a:off x="3276600" y="836613"/>
            <a:ext cx="5029200" cy="1587"/>
          </a:xfrm>
          <a:prstGeom prst="line">
            <a:avLst/>
          </a:prstGeom>
          <a:ln w="38100" cap="flat" cmpd="sng">
            <a:solidFill>
              <a:srgbClr val="FF99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aphicFrame>
        <p:nvGraphicFramePr>
          <p:cNvPr id="553990" name="对象 553989"/>
          <p:cNvGraphicFramePr>
            <a:graphicFrameLocks noChangeAspect="1"/>
          </p:cNvGraphicFramePr>
          <p:nvPr/>
        </p:nvGraphicFramePr>
        <p:xfrm>
          <a:off x="609600" y="5486400"/>
          <a:ext cx="1447800" cy="860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r:id="rId2" imgW="769620" imgH="457200" progId="MSPhotoEd.3">
                  <p:embed/>
                </p:oleObj>
              </mc:Choice>
              <mc:Fallback>
                <p:oleObj r:id="rId2" imgW="769620" imgH="457200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09600" y="5486400"/>
                        <a:ext cx="1447800" cy="860425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53991" name="矩形 553990" descr="Rectangle: Click to edit Master text styles&#13;&#10;Second level&#13;&#10;Third level&#13;&#10;Fourth level&#13;&#10;Fifth level"/>
          <p:cNvSpPr/>
          <p:nvPr/>
        </p:nvSpPr>
        <p:spPr>
          <a:xfrm>
            <a:off x="4859338" y="2133600"/>
            <a:ext cx="4032250" cy="3024188"/>
          </a:xfrm>
          <a:prstGeom prst="rect">
            <a:avLst/>
          </a:prstGeom>
          <a:solidFill>
            <a:srgbClr val="FFFFCC"/>
          </a:solidFill>
          <a:ln w="9525" cap="flat" cmpd="sng">
            <a:solidFill>
              <a:srgbClr val="CC99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40000"/>
              </a:lnSpc>
            </a:pPr>
            <a:r>
              <a:rPr lang="zh-CN" altLang="en-US" sz="2400" b="1" u="sng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管理资产负债表</a:t>
            </a:r>
            <a:endParaRPr lang="zh-CN" altLang="en-US" sz="2400" b="1" u="sng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just" eaLnBrk="0" hangingPunct="0">
              <a:lnSpc>
                <a:spcPct val="140000"/>
              </a:lnSpc>
              <a:spcBef>
                <a:spcPct val="50000"/>
              </a:spcBef>
            </a:pPr>
            <a:r>
              <a:rPr lang="zh-CN" altLang="en-US" sz="24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现金           有息负债</a:t>
            </a:r>
            <a:endParaRPr lang="zh-CN" altLang="en-US" sz="24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just" eaLnBrk="0" hangingPunct="0">
              <a:lnSpc>
                <a:spcPct val="140000"/>
              </a:lnSpc>
            </a:pPr>
            <a:r>
              <a:rPr lang="zh-CN" altLang="en-US" sz="24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营运资本需求</a:t>
            </a:r>
            <a:endParaRPr lang="zh-CN" altLang="en-US" sz="2400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just" eaLnBrk="0" hangingPunct="0">
              <a:lnSpc>
                <a:spcPct val="140000"/>
              </a:lnSpc>
            </a:pPr>
            <a:r>
              <a:rPr lang="zh-CN" altLang="en-US" sz="24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         </a:t>
            </a:r>
            <a:endParaRPr lang="zh-CN" altLang="en-US" sz="24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just" eaLnBrk="0" hangingPunct="0">
              <a:lnSpc>
                <a:spcPct val="140000"/>
              </a:lnSpc>
            </a:pPr>
            <a:r>
              <a:rPr lang="zh-CN" altLang="en-US" sz="2400" b="1">
                <a:solidFill>
                  <a:srgbClr val="000066"/>
                </a:solidFill>
                <a:latin typeface="楷体_GB2312" pitchFamily="49" charset="-122"/>
                <a:ea typeface="楷体_GB2312" pitchFamily="49" charset="-122"/>
              </a:rPr>
              <a:t>固定资产净值   股东权益</a:t>
            </a:r>
            <a:endParaRPr lang="zh-CN" altLang="en-US" sz="2400" b="1">
              <a:solidFill>
                <a:srgbClr val="000066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553992" name="右箭头 553991"/>
          <p:cNvSpPr/>
          <p:nvPr/>
        </p:nvSpPr>
        <p:spPr>
          <a:xfrm>
            <a:off x="4140200" y="3141663"/>
            <a:ext cx="503238" cy="936625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FFFF66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53993" name="椭圆 553992"/>
          <p:cNvSpPr/>
          <p:nvPr/>
        </p:nvSpPr>
        <p:spPr>
          <a:xfrm>
            <a:off x="4716463" y="2708275"/>
            <a:ext cx="2016125" cy="2663825"/>
          </a:xfrm>
          <a:prstGeom prst="ellipse">
            <a:avLst/>
          </a:prstGeom>
          <a:noFill/>
          <a:ln w="9525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53994" name="文本框 553993"/>
          <p:cNvSpPr txBox="1"/>
          <p:nvPr/>
        </p:nvSpPr>
        <p:spPr>
          <a:xfrm>
            <a:off x="4572000" y="5659438"/>
            <a:ext cx="26638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00FF"/>
                </a:solidFill>
                <a:latin typeface="Arial" pitchFamily="34" charset="0"/>
                <a:ea typeface="楷体_GB2312" pitchFamily="49" charset="-122"/>
              </a:rPr>
              <a:t>投入资本</a:t>
            </a:r>
            <a:endParaRPr lang="zh-CN" altLang="en-US" sz="2400" b="1">
              <a:solidFill>
                <a:srgbClr val="0000FF"/>
              </a:solidFill>
              <a:latin typeface="Arial" pitchFamily="34" charset="0"/>
              <a:ea typeface="楷体_GB2312" pitchFamily="49" charset="-122"/>
            </a:endParaRPr>
          </a:p>
        </p:txBody>
      </p:sp>
      <p:sp>
        <p:nvSpPr>
          <p:cNvPr id="553996" name="爆炸形 1 553995"/>
          <p:cNvSpPr/>
          <p:nvPr/>
        </p:nvSpPr>
        <p:spPr>
          <a:xfrm>
            <a:off x="4932363" y="5516563"/>
            <a:ext cx="2016125" cy="792162"/>
          </a:xfrm>
          <a:prstGeom prst="irregularSeal1">
            <a:avLst/>
          </a:prstGeom>
          <a:noFill/>
          <a:ln w="9525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53998" name="文本框 553997"/>
          <p:cNvSpPr txBox="1"/>
          <p:nvPr/>
        </p:nvSpPr>
        <p:spPr>
          <a:xfrm>
            <a:off x="7164388" y="5661025"/>
            <a:ext cx="14033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6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Arial" pitchFamily="34" charset="0"/>
              </a:rPr>
              <a:t>占用资本</a:t>
            </a:r>
            <a:endParaRPr lang="zh-CN" altLang="en-US" sz="24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https://d.book118.com/695022002203011101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400</Paragraphs>
  <Slides>47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baseType="lpstr" size="60">
      <vt:lpstr>Arial</vt:lpstr>
      <vt:lpstr>Calibri</vt:lpstr>
      <vt:lpstr>宋体</vt:lpstr>
      <vt:lpstr>楷体_GB2312</vt:lpstr>
      <vt:lpstr>Times New Roman</vt:lpstr>
      <vt:lpstr>黑体</vt:lpstr>
      <vt:lpstr>Cambria</vt:lpstr>
      <vt:lpstr>华文楷体</vt:lpstr>
      <vt:lpstr>幼圆</vt:lpstr>
      <vt:lpstr>Wingdings</vt:lpstr>
      <vt:lpstr>Tahoma</vt:lpstr>
      <vt:lpstr>PMingLiU</vt:lpstr>
      <vt:lpstr>Office Theme</vt:lpstr>
      <vt:lpstr>6S与战略管理2008年9月</vt:lpstr>
      <vt:lpstr>目   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1、6S管理体系的基本理念</vt:lpstr>
      <vt:lpstr>1、6S管理体系的基本理念</vt:lpstr>
      <vt:lpstr>1、6S管理体系的基本理念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业务战略体系</vt:lpstr>
      <vt:lpstr>PowerPoint Presentation</vt:lpstr>
      <vt:lpstr>PowerPoint Presentation</vt:lpstr>
      <vt:lpstr>PowerPoint Presentation</vt:lpstr>
      <vt:lpstr>业务战略体系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全面预算体系</vt:lpstr>
      <vt:lpstr>全面预算体系</vt:lpstr>
      <vt:lpstr>全面预算体系</vt:lpstr>
      <vt:lpstr>全面预算体系</vt:lpstr>
      <vt:lpstr>PowerPoint Presentation</vt:lpstr>
      <vt:lpstr>PowerPoint Presentation</vt:lpstr>
      <vt:lpstr>PowerPoint Presentation</vt:lpstr>
      <vt:lpstr>PowerPoint Presentation</vt:lpstr>
      <vt:lpstr>管理报告体系</vt:lpstr>
      <vt:lpstr>管理报告体系</vt:lpstr>
      <vt:lpstr>管理报告体系</vt:lpstr>
      <vt:lpstr>管理报告体系</vt:lpstr>
      <vt:lpstr>管理报告体系</vt:lpstr>
      <vt:lpstr>管理报告体系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2024-09-10T00:24:11.279</cp:lastPrinted>
  <dcterms:created xsi:type="dcterms:W3CDTF">2024-09-09T16:24:11Z</dcterms:created>
  <dcterms:modified xsi:type="dcterms:W3CDTF">2024-09-09T16:24:14Z</dcterms:modified>
</cp:coreProperties>
</file>