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FA05EBD-82EE-486F-BC39-CC664198ED5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8" name="PlaceHolder 1"/>
          <p:cNvSpPr>
            <a:spLocks noGrp="1"/>
          </p:cNvSpPr>
          <p:nvPr>
            <p:ph type="sldImg"/>
          </p:nvPr>
        </p:nvSpPr>
        <p:spPr>
          <a:xfrm>
            <a:off x="685800" y="1143000"/>
            <a:ext cx="5486040" cy="3085920"/>
          </a:xfrm>
          <a:prstGeom prst="rect">
            <a:avLst/>
          </a:prstGeom>
          <a:ln w="0">
            <a:noFill/>
          </a:ln>
        </p:spPr>
      </p:sp>
      <p:sp>
        <p:nvSpPr>
          <p:cNvPr id="42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1" name="PlaceHolder 1"/>
          <p:cNvSpPr>
            <a:spLocks noGrp="1"/>
          </p:cNvSpPr>
          <p:nvPr>
            <p:ph type="sldImg"/>
          </p:nvPr>
        </p:nvSpPr>
        <p:spPr>
          <a:xfrm>
            <a:off x="685800" y="1143000"/>
            <a:ext cx="5486040" cy="3085920"/>
          </a:xfrm>
          <a:prstGeom prst="rect">
            <a:avLst/>
          </a:prstGeom>
          <a:ln w="0">
            <a:noFill/>
          </a:ln>
        </p:spPr>
      </p:sp>
      <p:sp>
        <p:nvSpPr>
          <p:cNvPr id="43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4" name="PlaceHolder 1"/>
          <p:cNvSpPr>
            <a:spLocks noGrp="1"/>
          </p:cNvSpPr>
          <p:nvPr>
            <p:ph type="sldImg"/>
          </p:nvPr>
        </p:nvSpPr>
        <p:spPr>
          <a:xfrm>
            <a:off x="685800" y="1143000"/>
            <a:ext cx="5486040" cy="3085920"/>
          </a:xfrm>
          <a:prstGeom prst="rect">
            <a:avLst/>
          </a:prstGeom>
          <a:ln w="0">
            <a:noFill/>
          </a:ln>
        </p:spPr>
      </p:sp>
      <p:sp>
        <p:nvSpPr>
          <p:cNvPr id="43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7" name="PlaceHolder 1"/>
          <p:cNvSpPr>
            <a:spLocks noGrp="1"/>
          </p:cNvSpPr>
          <p:nvPr>
            <p:ph type="sldImg"/>
          </p:nvPr>
        </p:nvSpPr>
        <p:spPr>
          <a:xfrm>
            <a:off x="685800" y="1143000"/>
            <a:ext cx="5486040" cy="3085920"/>
          </a:xfrm>
          <a:prstGeom prst="rect">
            <a:avLst/>
          </a:prstGeom>
          <a:ln w="0">
            <a:noFill/>
          </a:ln>
        </p:spPr>
      </p:sp>
      <p:sp>
        <p:nvSpPr>
          <p:cNvPr id="43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 name="PlaceHolder 1"/>
          <p:cNvSpPr>
            <a:spLocks noGrp="1"/>
          </p:cNvSpPr>
          <p:nvPr>
            <p:ph type="sldImg"/>
          </p:nvPr>
        </p:nvSpPr>
        <p:spPr>
          <a:xfrm>
            <a:off x="685800" y="1143000"/>
            <a:ext cx="5486040" cy="3085920"/>
          </a:xfrm>
          <a:prstGeom prst="rect">
            <a:avLst/>
          </a:prstGeom>
          <a:ln w="0">
            <a:noFill/>
          </a:ln>
        </p:spPr>
      </p:sp>
      <p:sp>
        <p:nvSpPr>
          <p:cNvPr id="44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3" name="PlaceHolder 1"/>
          <p:cNvSpPr>
            <a:spLocks noGrp="1"/>
          </p:cNvSpPr>
          <p:nvPr>
            <p:ph type="sldImg"/>
          </p:nvPr>
        </p:nvSpPr>
        <p:spPr>
          <a:xfrm>
            <a:off x="685800" y="1143000"/>
            <a:ext cx="5486040" cy="3085920"/>
          </a:xfrm>
          <a:prstGeom prst="rect">
            <a:avLst/>
          </a:prstGeom>
          <a:ln w="0">
            <a:noFill/>
          </a:ln>
        </p:spPr>
      </p:sp>
      <p:sp>
        <p:nvSpPr>
          <p:cNvPr id="44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4C7B9E-3C24-4DBB-AE9E-B1F157CD5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635A9-D4A4-411F-9C62-79120A6AA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79A92B-0D6C-47C3-B677-2C7943B59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84BBC5-5BC0-4E62-A8EE-872D39AB5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42114D-69F1-4166-ADA5-11CA3D1454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AA08FE-A67C-470D-80FC-EFD18B0810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836668-48CC-4E7B-A493-961B765A06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0A5D68-58E3-4C9A-9251-51D53EB63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00C9EA-DE37-41BC-A617-48644B8FE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4BCDBE-F076-4449-99F5-BA01D9525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14F13-9AF3-440C-9FDE-70C712DB6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A82C547-35BD-4FD7-B2C4-42F5B29F837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C7026C3-0A8F-4F56-A7F2-23C140ADED7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11203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如何有效应对市场风险</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市场风险的类型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市场风险管理策略</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市场风险管理案例分析</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市场风险管理的未来趋势</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简介</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定义及特点</a:t>
            </a:r>
            <a:endParaRPr lang="en-US" sz="1600" b="0" strike="noStrike" spc="-1">
              <a:solidFill>
                <a:srgbClr val="FFFFFF"/>
              </a:solidFill>
              <a:latin typeface="Arial"/>
            </a:endParaRPr>
          </a:p>
        </p:txBody>
      </p:sp>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市场风险概述</a:t>
            </a:r>
            <a:endParaRPr lang="en-US" sz="3600" b="0" strike="noStrike" spc="-1">
              <a:solidFill>
                <a:schemeClr val="dk1"/>
              </a:solidFill>
              <a:latin typeface="Arial"/>
            </a:endParaRPr>
          </a:p>
        </p:txBody>
      </p:sp>
      <p:sp>
        <p:nvSpPr>
          <p:cNvPr id="86"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什么是市场风险</a:t>
            </a:r>
            <a:endParaRPr lang="en-US" sz="2000" b="0" strike="noStrike" spc="-1">
              <a:solidFill>
                <a:srgbClr val="FFFFFF"/>
              </a:solidFill>
              <a:latin typeface="Arial"/>
            </a:endParaRPr>
          </a:p>
        </p:txBody>
      </p:sp>
      <p:sp>
        <p:nvSpPr>
          <p:cNvPr id="87"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涉及内容</a:t>
            </a:r>
            <a:endParaRPr lang="en-US" sz="1600" b="0" strike="noStrike" spc="-1">
              <a:solidFill>
                <a:srgbClr val="FFFFFF"/>
              </a:solidFill>
              <a:latin typeface="Arial"/>
            </a:endParaRPr>
          </a:p>
        </p:txBody>
      </p:sp>
      <p:sp>
        <p:nvSpPr>
          <p:cNvPr id="88"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不同类型的市场风险</a:t>
            </a:r>
            <a:endParaRPr lang="en-US" sz="2000" b="0" strike="noStrike" spc="-1">
              <a:solidFill>
                <a:srgbClr val="FFFFFF"/>
              </a:solidFill>
              <a:latin typeface="Arial"/>
            </a:endParaRPr>
          </a:p>
        </p:txBody>
      </p:sp>
      <p:sp>
        <p:nvSpPr>
          <p:cNvPr id="89"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影响因素</a:t>
            </a:r>
            <a:endParaRPr lang="en-US" sz="1600" b="0" strike="noStrike" spc="-1">
              <a:solidFill>
                <a:srgbClr val="FFFFFF"/>
              </a:solidFill>
              <a:latin typeface="Arial"/>
            </a:endParaRPr>
          </a:p>
        </p:txBody>
      </p:sp>
      <p:sp>
        <p:nvSpPr>
          <p:cNvPr id="90"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市场风险对投资者的影响</a:t>
            </a:r>
            <a:endParaRPr lang="en-US" sz="2000" b="0" strike="noStrike" spc="-1">
              <a:solidFill>
                <a:srgbClr val="FFFFFF"/>
              </a:solidFill>
              <a:latin typeface="Arial"/>
            </a:endParaRPr>
          </a:p>
        </p:txBody>
      </p:sp>
      <p:sp>
        <p:nvSpPr>
          <p:cNvPr id="91"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市场风险管理对投资组合的重要性</a:t>
            </a:r>
            <a:endParaRPr lang="en-US" sz="1800" b="0" strike="noStrike" spc="-1">
              <a:solidFill>
                <a:srgbClr val="FFFFFF"/>
              </a:solidFill>
              <a:latin typeface="Arial"/>
            </a:endParaRPr>
          </a:p>
        </p:txBody>
      </p:sp>
      <p:sp>
        <p:nvSpPr>
          <p:cNvPr id="96"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资产配置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风险分散</a:t>
            </a:r>
            <a:endParaRPr lang="en-US" sz="1400" b="0" strike="noStrike" spc="-1">
              <a:solidFill>
                <a:srgbClr val="FFFFFF"/>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成功的市场风险管理案例</a:t>
            </a:r>
            <a:endParaRPr lang="en-US" sz="1800" b="0" strike="noStrike" spc="-1">
              <a:solidFill>
                <a:srgbClr val="FFFFFF"/>
              </a:solidFill>
              <a:latin typeface="Arial"/>
            </a:endParaRPr>
          </a:p>
        </p:txBody>
      </p:sp>
      <p:sp>
        <p:nvSpPr>
          <p:cNvPr id="99"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案例分析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经验总结</a:t>
            </a:r>
            <a:endParaRPr lang="en-US" sz="1400" b="0" strike="noStrike" spc="-1">
              <a:solidFill>
                <a:srgbClr val="FFFFFF"/>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02"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0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市场风险管理重要性</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为什么需要有效应对市场风险</a:t>
            </a:r>
            <a:endParaRPr lang="en-US" sz="1800" b="0" strike="noStrike" spc="-1">
              <a:solidFill>
                <a:srgbClr val="FFFFFF"/>
              </a:solidFill>
              <a:latin typeface="Arial"/>
            </a:endParaRPr>
          </a:p>
        </p:txBody>
      </p:sp>
      <p:sp>
        <p:nvSpPr>
          <p:cNvPr id="106"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风险管理的必要性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投资者需求</a:t>
            </a:r>
            <a:endParaRPr lang="en-US" sz="14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市场风险评估方法</a:t>
            </a:r>
            <a:endParaRPr lang="en-US" sz="2800" b="0" strike="noStrike" spc="-1">
              <a:solidFill>
                <a:srgbClr val="FFFFFF"/>
              </a:solidFill>
              <a:latin typeface="Arial"/>
            </a:endParaRPr>
          </a:p>
        </p:txBody>
      </p:sp>
      <p:sp>
        <p:nvSpPr>
          <p:cNvPr id="11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市场风险评估方法是有效应对风险的基础，主要包括历史模拟法、蒙特卡洛模拟法和风险价值法。历史模拟法通过历史数据分析风险，蒙特卡洛模拟法基于概率模型进行模拟，风险价值法则是通过价值来衡量风险水平。</a:t>
            </a:r>
            <a:endParaRPr lang="en-US" sz="1800" b="0" strike="noStrike" spc="-1">
              <a:solidFill>
                <a:srgbClr val="FFFFFF"/>
              </a:solidFill>
              <a:latin typeface="Arial"/>
            </a:endParaRPr>
          </a:p>
        </p:txBody>
      </p:sp>
      <p:sp>
        <p:nvSpPr>
          <p:cNvPr id="1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12"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4"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衍生品交易</a:t>
            </a:r>
            <a:endParaRPr lang="en-US" sz="1600" b="0" strike="noStrike" spc="-1">
              <a:solidFill>
                <a:srgbClr val="FFFFFF"/>
              </a:solidFill>
              <a:latin typeface="Arial"/>
            </a:endParaRPr>
          </a:p>
        </p:txBody>
      </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市场风险管理工具</a:t>
            </a:r>
            <a:endParaRPr lang="en-US" sz="3600" b="0" strike="noStrike" spc="-1">
              <a:solidFill>
                <a:schemeClr val="dk1"/>
              </a:solidFill>
              <a:latin typeface="Arial"/>
            </a:endParaRPr>
          </a:p>
        </p:txBody>
      </p:sp>
      <p:sp>
        <p:nvSpPr>
          <p:cNvPr id="116"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期货与期权工具</a:t>
            </a:r>
            <a:endParaRPr lang="en-US" sz="2000" b="0" strike="noStrike" spc="-1">
              <a:solidFill>
                <a:srgbClr val="FFFFFF"/>
              </a:solidFill>
              <a:latin typeface="Arial"/>
            </a:endParaRPr>
          </a:p>
        </p:txBody>
      </p:sp>
      <p:sp>
        <p:nvSpPr>
          <p:cNvPr id="117"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投资管理</a:t>
            </a:r>
            <a:endParaRPr lang="en-US" sz="1600" b="0" strike="noStrike" spc="-1">
              <a:solidFill>
                <a:srgbClr val="FFFFFF"/>
              </a:solidFill>
              <a:latin typeface="Arial"/>
            </a:endParaRPr>
          </a:p>
        </p:txBody>
      </p:sp>
      <p:sp>
        <p:nvSpPr>
          <p:cNvPr id="118"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对冲基金</a:t>
            </a:r>
            <a:endParaRPr lang="en-US" sz="2000" b="0" strike="noStrike" spc="-1">
              <a:solidFill>
                <a:srgbClr val="FFFFFF"/>
              </a:solidFill>
              <a:latin typeface="Arial"/>
            </a:endParaRPr>
          </a:p>
        </p:txBody>
      </p:sp>
      <p:sp>
        <p:nvSpPr>
          <p:cNvPr id="119"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金融工具</a:t>
            </a:r>
            <a:endParaRPr lang="en-US" sz="1600" b="0" strike="noStrike" spc="-1">
              <a:solidFill>
                <a:srgbClr val="FFFFFF"/>
              </a:solidFill>
              <a:latin typeface="Arial"/>
            </a:endParaRPr>
          </a:p>
        </p:txBody>
      </p:sp>
      <p:sp>
        <p:nvSpPr>
          <p:cNvPr id="120"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衍生品产品</a:t>
            </a:r>
            <a:endParaRPr lang="en-US" sz="2000" b="0" strike="noStrike" spc="-1">
              <a:solidFill>
                <a:srgbClr val="FFFFFF"/>
              </a:solidFill>
              <a:latin typeface="Arial"/>
            </a:endParaRPr>
          </a:p>
        </p:txBody>
      </p:sp>
      <p:sp>
        <p:nvSpPr>
          <p:cNvPr id="121"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22"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结尾</a:t>
            </a:r>
            <a:endParaRPr lang="en-US" sz="3600" b="0" strike="noStrike" spc="-1">
              <a:solidFill>
                <a:schemeClr val="dk1"/>
              </a:solidFill>
              <a:latin typeface="Arial"/>
            </a:endParaRPr>
          </a:p>
        </p:txBody>
      </p:sp>
      <p:sp>
        <p:nvSpPr>
          <p:cNvPr id="12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有效应对市场风险的过程是一个全面的风险管理体系的建立和执行过程。只有通过科学的方法评估风险，采取相应的管理工具和策略，才能保障投资者利益，实现资产增值和风险控制的双重目标。</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市场风险的类型</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29"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汇率风险</a:t>
            </a:r>
            <a:endParaRPr lang="en-US" sz="2800" b="0" strike="noStrike" spc="-1">
              <a:solidFill>
                <a:srgbClr val="FFFFFF"/>
              </a:solidFill>
              <a:latin typeface="Arial"/>
            </a:endParaRPr>
          </a:p>
        </p:txBody>
      </p:sp>
      <p:sp>
        <p:nvSpPr>
          <p:cNvPr id="13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汇率风险是指由于外汇市场汇率波动带来的经济风险。对企业来说，汇率风险可能导致贸易成本增加，利润下降等问题。应对汇率风险的方法包括使用外汇远期合约，外汇期权等工具进行对冲。</a:t>
            </a:r>
            <a:endParaRPr lang="en-US" sz="1800" b="0" strike="noStrike" spc="-1">
              <a:solidFill>
                <a:srgbClr val="FFFFFF"/>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5"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7"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利率波动带来的风险</a:t>
            </a:r>
            <a:endParaRPr lang="en-US" sz="1600" b="0" strike="noStrike" spc="-1">
              <a:solidFill>
                <a:srgbClr val="FFFFFF"/>
              </a:solidFill>
              <a:latin typeface="Arial"/>
            </a:endParaRPr>
          </a:p>
        </p:txBody>
      </p:sp>
      <p:sp>
        <p:nvSpPr>
          <p:cNvPr id="13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利率风险</a:t>
            </a:r>
            <a:endParaRPr lang="en-US" sz="3600" b="0" strike="noStrike" spc="-1">
              <a:solidFill>
                <a:schemeClr val="dk1"/>
              </a:solidFill>
              <a:latin typeface="Arial"/>
            </a:endParaRPr>
          </a:p>
        </p:txBody>
      </p:sp>
      <p:sp>
        <p:nvSpPr>
          <p:cNvPr id="139"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定义</a:t>
            </a:r>
            <a:endParaRPr lang="en-US" sz="2000" b="0" strike="noStrike" spc="-1">
              <a:solidFill>
                <a:srgbClr val="FFFFFF"/>
              </a:solidFill>
              <a:latin typeface="Arial"/>
            </a:endParaRPr>
          </a:p>
        </p:txBody>
      </p:sp>
      <p:sp>
        <p:nvSpPr>
          <p:cNvPr id="140"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降低利率风险的基本原则</a:t>
            </a:r>
            <a:endParaRPr lang="en-US" sz="1600" b="0" strike="noStrike" spc="-1">
              <a:solidFill>
                <a:srgbClr val="FFFFFF"/>
              </a:solidFill>
              <a:latin typeface="Arial"/>
            </a:endParaRPr>
          </a:p>
        </p:txBody>
      </p:sp>
      <p:sp>
        <p:nvSpPr>
          <p:cNvPr id="141"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管理原则</a:t>
            </a:r>
            <a:endParaRPr lang="en-US" sz="2000" b="0" strike="noStrike" spc="-1">
              <a:solidFill>
                <a:srgbClr val="FFFFFF"/>
              </a:solidFill>
              <a:latin typeface="Arial"/>
            </a:endParaRPr>
          </a:p>
        </p:txBody>
      </p:sp>
      <p:sp>
        <p:nvSpPr>
          <p:cNvPr id="142"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如利率互换、利率期货等工具</a:t>
            </a:r>
            <a:endParaRPr lang="en-US" sz="1600" b="0" strike="noStrike" spc="-1">
              <a:solidFill>
                <a:srgbClr val="FFFFFF"/>
              </a:solidFill>
              <a:latin typeface="Arial"/>
            </a:endParaRPr>
          </a:p>
        </p:txBody>
      </p:sp>
      <p:sp>
        <p:nvSpPr>
          <p:cNvPr id="143"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管理工具</a:t>
            </a:r>
            <a:endParaRPr lang="en-US" sz="2000" b="0" strike="noStrike" spc="-1">
              <a:solidFill>
                <a:srgbClr val="FFFFFF"/>
              </a:solidFill>
              <a:latin typeface="Arial"/>
            </a:endParaRPr>
          </a:p>
        </p:txBody>
      </p:sp>
      <p:sp>
        <p:nvSpPr>
          <p:cNvPr id="144"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5"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4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商品价格波动风险</a:t>
            </a:r>
            <a:endParaRPr lang="en-US" sz="3600" b="0" strike="noStrike" spc="-1">
              <a:solidFill>
                <a:schemeClr val="dk1"/>
              </a:solidFill>
              <a:latin typeface="Arial"/>
            </a:endParaRPr>
          </a:p>
        </p:txBody>
      </p:sp>
      <p:sp>
        <p:nvSpPr>
          <p:cNvPr id="14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商品价格波动的特征</a:t>
            </a:r>
            <a:endParaRPr lang="en-US" sz="1600" b="0" strike="noStrike" spc="-1">
              <a:solidFill>
                <a:srgbClr val="FFFFFF"/>
              </a:solidFill>
              <a:latin typeface="Arial"/>
            </a:endParaRPr>
          </a:p>
        </p:txBody>
      </p:sp>
      <p:sp>
        <p:nvSpPr>
          <p:cNvPr id="14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特点</a:t>
            </a:r>
            <a:endParaRPr lang="en-US" sz="2000" b="0" strike="noStrike" spc="-1">
              <a:solidFill>
                <a:srgbClr val="FFFFFF"/>
              </a:solidFill>
              <a:latin typeface="Arial"/>
            </a:endParaRPr>
          </a:p>
        </p:txBody>
      </p:sp>
      <p:sp>
        <p:nvSpPr>
          <p:cNvPr id="1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采取的应对商品价格波动风险的策略</a:t>
            </a:r>
            <a:endParaRPr lang="en-US" sz="1600" b="0" strike="noStrike" spc="-1">
              <a:solidFill>
                <a:srgbClr val="FFFFFF"/>
              </a:solidFill>
              <a:latin typeface="Arial"/>
            </a:endParaRPr>
          </a:p>
        </p:txBody>
      </p:sp>
      <p:sp>
        <p:nvSpPr>
          <p:cNvPr id="1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应对策略</a:t>
            </a:r>
            <a:endParaRPr lang="en-US" sz="2000" b="0" strike="noStrike" spc="-1">
              <a:solidFill>
                <a:srgbClr val="FFFFFF"/>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导致商品价格波动的原因</a:t>
            </a:r>
            <a:endParaRPr lang="en-US" sz="1600" b="0" strike="noStrike" spc="-1">
              <a:solidFill>
                <a:srgbClr val="FFFFFF"/>
              </a:solidFill>
              <a:latin typeface="Arial"/>
            </a:endParaRPr>
          </a:p>
        </p:txBody>
      </p:sp>
      <p:sp>
        <p:nvSpPr>
          <p:cNvPr id="1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影响因素</a:t>
            </a:r>
            <a:endParaRPr lang="en-US" sz="2000" b="0" strike="noStrike" spc="-1">
              <a:solidFill>
                <a:srgbClr val="FFFFFF"/>
              </a:solidFill>
              <a:latin typeface="Arial"/>
            </a:endParaRPr>
          </a:p>
        </p:txBody>
      </p:sp>
      <p:sp>
        <p:nvSpPr>
          <p:cNvPr id="157"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管理挑战</a:t>
            </a:r>
            <a:endParaRPr lang="en-US" sz="1800" b="0" strike="noStrike" spc="-1">
              <a:solidFill>
                <a:srgbClr val="FFFFFF"/>
              </a:solidFill>
              <a:latin typeface="Arial"/>
            </a:endParaRPr>
          </a:p>
        </p:txBody>
      </p:sp>
      <p:sp>
        <p:nvSpPr>
          <p:cNvPr id="161"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市场不确定性</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信息不对称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情绪波动</a:t>
            </a:r>
            <a:endParaRPr lang="en-US" sz="1400" b="0" strike="noStrike" spc="-1">
              <a:solidFill>
                <a:srgbClr val="FFFFFF"/>
              </a:solidFill>
              <a:latin typeface="Arial"/>
            </a:endParaRPr>
          </a:p>
        </p:txBody>
      </p:sp>
      <p:sp>
        <p:nvSpPr>
          <p:cNvPr id="16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管理策略</a:t>
            </a:r>
            <a:endParaRPr lang="en-US" sz="1800" b="0" strike="noStrike" spc="-1">
              <a:solidFill>
                <a:srgbClr val="FFFFFF"/>
              </a:solidFill>
              <a:latin typeface="Arial"/>
            </a:endParaRPr>
          </a:p>
        </p:txBody>
      </p:sp>
      <p:sp>
        <p:nvSpPr>
          <p:cNvPr id="164"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分散投资</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定期审查组合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风险管理工具</a:t>
            </a:r>
            <a:endParaRPr lang="en-US" sz="1400" b="0" strike="noStrike" spc="-1">
              <a:solidFill>
                <a:srgbClr val="FFFFFF"/>
              </a:solidFill>
              <a:latin typeface="Arial"/>
            </a:endParaRPr>
          </a:p>
        </p:txBody>
      </p:sp>
      <p:sp>
        <p:nvSpPr>
          <p:cNvPr id="16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67"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6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股票市场风险</a:t>
            </a:r>
            <a:endParaRPr lang="en-US" sz="3600" b="0" strike="noStrike" spc="-1">
              <a:solidFill>
                <a:schemeClr val="dk1"/>
              </a:solidFill>
              <a:latin typeface="Arial"/>
            </a:endParaRPr>
          </a:p>
        </p:txBody>
      </p:sp>
      <p:sp>
        <p:nvSpPr>
          <p:cNvPr id="16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风险来源</a:t>
            </a:r>
            <a:endParaRPr lang="en-US" sz="1800" b="0" strike="noStrike" spc="-1">
              <a:solidFill>
                <a:srgbClr val="FFFFFF"/>
              </a:solidFill>
              <a:latin typeface="Arial"/>
            </a:endParaRPr>
          </a:p>
        </p:txBody>
      </p:sp>
      <p:sp>
        <p:nvSpPr>
          <p:cNvPr id="171"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市场风险</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行业风险</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公司特有风险</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7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市场风险多种多样，企业在面对市场风险时需要综合考虑各种类型的风险，采取相应的风险管理策略。通过有效的市场风险管理，企业可以降低经营风险，提高竞争力。</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市场风险管理策略</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8"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多元化投资</a:t>
            </a:r>
            <a:endParaRPr lang="en-US" sz="3600" b="0" strike="noStrike" spc="-1">
              <a:solidFill>
                <a:schemeClr val="dk1"/>
              </a:solidFill>
              <a:latin typeface="Arial"/>
            </a:endParaRPr>
          </a:p>
        </p:txBody>
      </p:sp>
      <p:sp>
        <p:nvSpPr>
          <p:cNvPr id="1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降低特定风险</a:t>
            </a:r>
            <a:endParaRPr lang="en-US" sz="1600" b="0" strike="noStrike" spc="-1">
              <a:solidFill>
                <a:srgbClr val="FFFFFF"/>
              </a:solidFill>
              <a:latin typeface="Arial"/>
            </a:endParaRPr>
          </a:p>
        </p:txBody>
      </p:sp>
      <p:sp>
        <p:nvSpPr>
          <p:cNvPr id="1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多元化投资的优势</a:t>
            </a:r>
            <a:endParaRPr lang="en-US" sz="2000" b="0" strike="noStrike" spc="-1">
              <a:solidFill>
                <a:srgbClr val="FFFFFF"/>
              </a:solidFill>
              <a:latin typeface="Arial"/>
            </a:endParaRPr>
          </a:p>
        </p:txBody>
      </p:sp>
      <p:sp>
        <p:nvSpPr>
          <p:cNvPr id="1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监控资产相关性</a:t>
            </a:r>
            <a:endParaRPr lang="en-US" sz="1600" b="0" strike="noStrike" spc="-1">
              <a:solidFill>
                <a:srgbClr val="FFFFFF"/>
              </a:solidFill>
              <a:latin typeface="Arial"/>
            </a:endParaRPr>
          </a:p>
        </p:txBody>
      </p:sp>
      <p:sp>
        <p:nvSpPr>
          <p:cNvPr id="1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多元化投资的注意事项</a:t>
            </a:r>
            <a:endParaRPr lang="en-US" sz="2000" b="0" strike="noStrike" spc="-1">
              <a:solidFill>
                <a:srgbClr val="FFFFFF"/>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资产类别分散</a:t>
            </a:r>
            <a:endParaRPr lang="en-US" sz="1600" b="0" strike="noStrike" spc="-1">
              <a:solidFill>
                <a:srgbClr val="FFFFFF"/>
              </a:solidFill>
              <a:latin typeface="Arial"/>
            </a:endParaRPr>
          </a:p>
        </p:txBody>
      </p:sp>
      <p:sp>
        <p:nvSpPr>
          <p:cNvPr id="1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如何实施多元化投资策略</a:t>
            </a:r>
            <a:endParaRPr lang="en-US" sz="2000" b="0" strike="noStrike" spc="-1">
              <a:solidFill>
                <a:srgbClr val="FFFFFF"/>
              </a:solidFill>
              <a:latin typeface="Arial"/>
            </a:endParaRPr>
          </a:p>
        </p:txBody>
      </p:sp>
      <p:sp>
        <p:nvSpPr>
          <p:cNvPr id="190"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常见的对冲策略</a:t>
            </a:r>
            <a:endParaRPr lang="en-US" sz="1800" b="0" strike="noStrike" spc="-1">
              <a:solidFill>
                <a:srgbClr val="FFFFFF"/>
              </a:solidFill>
              <a:latin typeface="Arial"/>
            </a:endParaRPr>
          </a:p>
        </p:txBody>
      </p:sp>
      <p:sp>
        <p:nvSpPr>
          <p:cNvPr id="19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期货对冲</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期权对冲</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货币对冲</a:t>
            </a:r>
            <a:endParaRPr lang="en-US" sz="1400" b="0" strike="noStrike" spc="-1">
              <a:solidFill>
                <a:srgbClr val="FFFFFF"/>
              </a:solidFill>
              <a:latin typeface="Arial"/>
            </a:endParaRPr>
          </a:p>
        </p:txBody>
      </p:sp>
      <p:sp>
        <p:nvSpPr>
          <p:cNvPr id="1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对冲策略的风险与收益</a:t>
            </a:r>
            <a:endParaRPr lang="en-US" sz="1800" b="0" strike="noStrike" spc="-1">
              <a:solidFill>
                <a:srgbClr val="FFFFFF"/>
              </a:solidFill>
              <a:latin typeface="Arial"/>
            </a:endParaRPr>
          </a:p>
        </p:txBody>
      </p:sp>
      <p:sp>
        <p:nvSpPr>
          <p:cNvPr id="19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高风险高回报</a:t>
            </a:r>
            <a:endParaRPr lang="en-US" sz="1400" b="0" strike="noStrike" spc="-1">
              <a:solidFill>
                <a:srgbClr val="FFFFFF"/>
              </a:solidFill>
              <a:latin typeface="Arial"/>
            </a:endParaRPr>
          </a:p>
        </p:txBody>
      </p:sp>
      <p:sp>
        <p:nvSpPr>
          <p:cNvPr id="1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0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0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对冲风险</a:t>
            </a:r>
            <a:endParaRPr lang="en-US" sz="3600" b="0" strike="noStrike" spc="-1">
              <a:solidFill>
                <a:schemeClr val="dk1"/>
              </a:solidFill>
              <a:latin typeface="Arial"/>
            </a:endParaRPr>
          </a:p>
        </p:txBody>
      </p:sp>
      <p:sp>
        <p:nvSpPr>
          <p:cNvPr id="2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对冲风险的概念</a:t>
            </a:r>
            <a:endParaRPr lang="en-US" sz="1800" b="0" strike="noStrike" spc="-1">
              <a:solidFill>
                <a:srgbClr val="FFFFFF"/>
              </a:solidFill>
              <a:latin typeface="Arial"/>
            </a:endParaRPr>
          </a:p>
        </p:txBody>
      </p:sp>
      <p:sp>
        <p:nvSpPr>
          <p:cNvPr id="20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通过一种投资消除或减轻另一种投资的风险</a:t>
            </a:r>
            <a:endParaRPr lang="en-US" sz="14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风险搭配</a:t>
            </a:r>
            <a:endParaRPr lang="en-US" sz="3600" b="0" strike="noStrike" spc="-1">
              <a:solidFill>
                <a:schemeClr val="dk1"/>
              </a:solidFill>
              <a:latin typeface="Arial"/>
            </a:endParaRPr>
          </a:p>
        </p:txBody>
      </p:sp>
      <p:sp>
        <p:nvSpPr>
          <p:cNvPr id="20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风险搭配是指根据不同的风险类型和特征，通过合理分配不同的资产组合来实现风险分散的投资策略。风险搭配的原则包括风险分散、风险对冲和风险控制。评估风险搭配的效果需要考虑整体风险水平和收益水平的变化情况。</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9"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有效前沿理论</a:t>
            </a:r>
            <a:endParaRPr lang="en-US" sz="1600" b="0" strike="noStrike" spc="-1">
              <a:solidFill>
                <a:srgbClr val="FFFFFF"/>
              </a:solidFill>
              <a:latin typeface="Arial"/>
            </a:endParaRPr>
          </a:p>
        </p:txBody>
      </p:sp>
      <p:sp>
        <p:nvSpPr>
          <p:cNvPr id="21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投资组合优化</a:t>
            </a:r>
            <a:endParaRPr lang="en-US" sz="3600" b="0" strike="noStrike" spc="-1">
              <a:solidFill>
                <a:schemeClr val="dk1"/>
              </a:solidFill>
              <a:latin typeface="Arial"/>
            </a:endParaRPr>
          </a:p>
        </p:txBody>
      </p:sp>
      <p:sp>
        <p:nvSpPr>
          <p:cNvPr id="211"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投资组合优化的基本原理</a:t>
            </a:r>
            <a:endParaRPr lang="en-US" sz="2000" b="0" strike="noStrike" spc="-1">
              <a:solidFill>
                <a:srgbClr val="FFFFFF"/>
              </a:solidFill>
              <a:latin typeface="Arial"/>
            </a:endParaRPr>
          </a:p>
        </p:txBody>
      </p:sp>
      <p:sp>
        <p:nvSpPr>
          <p:cNvPr id="212"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资产权重调整</a:t>
            </a:r>
            <a:endParaRPr lang="en-US" sz="1600" b="0" strike="noStrike" spc="-1">
              <a:solidFill>
                <a:srgbClr val="FFFFFF"/>
              </a:solidFill>
              <a:latin typeface="Arial"/>
            </a:endParaRPr>
          </a:p>
        </p:txBody>
      </p:sp>
      <p:sp>
        <p:nvSpPr>
          <p:cNvPr id="213"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如何进行投资组合优化</a:t>
            </a:r>
            <a:endParaRPr lang="en-US" sz="2000" b="0" strike="noStrike" spc="-1">
              <a:solidFill>
                <a:srgbClr val="FFFFFF"/>
              </a:solidFill>
              <a:latin typeface="Arial"/>
            </a:endParaRPr>
          </a:p>
        </p:txBody>
      </p:sp>
      <p:sp>
        <p:nvSpPr>
          <p:cNvPr id="214"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数据不确定性</a:t>
            </a:r>
            <a:endParaRPr lang="en-US" sz="1600" b="0" strike="noStrike" spc="-1">
              <a:solidFill>
                <a:srgbClr val="FFFFFF"/>
              </a:solidFill>
              <a:latin typeface="Arial"/>
            </a:endParaRPr>
          </a:p>
        </p:txBody>
      </p:sp>
      <p:sp>
        <p:nvSpPr>
          <p:cNvPr id="215"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投资组合优化的局限性</a:t>
            </a:r>
            <a:endParaRPr lang="en-US" sz="2000" b="0" strike="noStrike" spc="-1">
              <a:solidFill>
                <a:srgbClr val="FFFFFF"/>
              </a:solidFill>
              <a:latin typeface="Arial"/>
            </a:endParaRPr>
          </a:p>
        </p:txBody>
      </p:sp>
      <p:sp>
        <p:nvSpPr>
          <p:cNvPr id="216"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17"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市场风险管理</a:t>
            </a:r>
            <a:endParaRPr lang="en-US" sz="2800" b="0" strike="noStrike" spc="-1">
              <a:solidFill>
                <a:srgbClr val="FFFFFF"/>
              </a:solidFill>
              <a:latin typeface="Arial"/>
            </a:endParaRPr>
          </a:p>
        </p:txBody>
      </p:sp>
      <p:sp>
        <p:nvSpPr>
          <p:cNvPr id="22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市场风险管理是指企业或个人在投资过程中，采取一系列的策略和措施来应对金融市场可能发生的风险，包括市场波动、汇率变化等因素。有效的市场风险管理可以帮助投资者降低损失，保护资产，增加收益。</a:t>
            </a:r>
            <a:endParaRPr lang="en-US" sz="1800" b="0" strike="noStrike" spc="-1">
              <a:solidFill>
                <a:srgbClr val="FFFFFF"/>
              </a:solidFill>
              <a:latin typeface="Arial"/>
            </a:endParaRPr>
          </a:p>
        </p:txBody>
      </p:sp>
      <p:sp>
        <p:nvSpPr>
          <p:cNvPr id="2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23"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4</a:t>
            </a:r>
            <a:r>
              <a:rPr lang="zh-CN" sz="3600" b="1" strike="noStrike" spc="299">
                <a:solidFill>
                  <a:schemeClr val="lt1"/>
                </a:solidFill>
                <a:latin typeface="Arial"/>
                <a:ea typeface="微软雅黑"/>
              </a:rPr>
              <a:t>章 市场风险管理案例分析</a:t>
            </a:r>
            <a:endParaRPr lang="en-US" sz="3600" b="0" strike="noStrike" spc="-1">
              <a:solidFill>
                <a:schemeClr val="dk1"/>
              </a:solidFill>
              <a:latin typeface="Arial"/>
            </a:endParaRPr>
          </a:p>
        </p:txBody>
      </p:sp>
      <p:sp>
        <p:nvSpPr>
          <p:cNvPr id="2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27"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https://d.book118.com/695112032014011130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如何有效应对市场风险</vt:lpstr>
      <vt:lpstr>目录</vt:lpstr>
      <vt:lpstr>第一章 简介</vt:lpstr>
      <vt:lpstr>市场风险概述</vt:lpstr>
      <vt:lpstr>市场风险管理重要性</vt:lpstr>
      <vt:lpstr> </vt:lpstr>
      <vt:lpstr>市场风险管理工具</vt:lpstr>
      <vt:lpstr>结尾</vt:lpstr>
      <vt:lpstr>第2章 市场风险的类型</vt:lpstr>
      <vt:lpstr> </vt:lpstr>
      <vt:lpstr>利率风险</vt:lpstr>
      <vt:lpstr>商品价格波动风险</vt:lpstr>
      <vt:lpstr>股票市场风险</vt:lpstr>
      <vt:lpstr>总结</vt:lpstr>
      <vt:lpstr>第3章 市场风险管理策略</vt:lpstr>
      <vt:lpstr>多元化投资</vt:lpstr>
      <vt:lpstr>对冲风险</vt:lpstr>
      <vt:lpstr>风险搭配</vt:lpstr>
      <vt:lpstr>投资组合优化</vt:lpstr>
      <vt:lpstr> </vt:lpstr>
      <vt:lpstr>第4章 市场风险管理案例分析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2024-09-29T15:05:55.204</cp:lastPrinted>
  <dcterms:created xsi:type="dcterms:W3CDTF">2024-09-29T07:05:55Z</dcterms:created>
  <dcterms:modified xsi:type="dcterms:W3CDTF">2024-09-29T07:05:59Z</dcterms:modified>
</cp:coreProperties>
</file>