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D0723B0-0DA1-41DB-8D04-58A7461954C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D9D9E9A-D345-4139-B1C9-CCB17152A73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3D62202-0D21-4540-AADE-02BB7B02DB9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5449209-CEFE-44C9-89B7-1A5EB58EE7F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E826EC1D-D144-48C8-AA81-46784F92345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B8B8CB6B-0281-49A1-8C4B-E4D926C799A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AC584442-2A64-4C9D-B040-86B34060404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D397C20-C9DF-4C3B-AD2F-B0978484B67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049AB5A-1DC9-4AFB-A3E2-DEE4BA6DFF6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DEF44CF-4D83-448A-B8B4-D852063FFAF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E23E0DE-C39C-442C-B7F9-49A66C4ACE6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8.jpeg" /><Relationship Id="rId5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Relationship Id="rId4" Type="http://schemas.openxmlformats.org/officeDocument/2006/relationships/image" Target="../media/image15.jpeg" /><Relationship Id="rId5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9512322300401110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99021" y="1336929"/>
            <a:ext cx="10593957" cy="20920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《城市房地产管理法》ppt课件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97491" y="810388"/>
            <a:ext cx="5298183" cy="5298183"/>
          </a:xfrm>
          <a:prstGeom prst="ellipse">
            <a:avLst/>
          </a:prstGeom>
          <a:solidFill>
            <a:schemeClr val="accent1">
              <a:alpha val="1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938400" y="1451298"/>
            <a:ext cx="4016365" cy="401636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231235" y="2407957"/>
            <a:ext cx="3626990" cy="252374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401923" y="2066581"/>
            <a:ext cx="3089320" cy="104165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7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922569" y="1019175"/>
            <a:ext cx="5810250" cy="48196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城市房地产管理法概述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城市房地产管理法的主要内容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城市房地产管理法的实施和监管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城市房地产管理法的案例分析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城市房地产管理法的未来发展和展望</a:t>
            </a:r>
          </a:p>
        </p:txBody>
      </p:sp>
      <p:sp>
        <p:nvSpPr>
          <p:cNvPr id="7" name="AutoShape 7"/>
          <p:cNvSpPr/>
          <p:nvPr/>
        </p:nvSpPr>
        <p:spPr>
          <a:xfrm>
            <a:off x="11307391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1736478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1346376" y="332232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1307391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1736478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1346376" y="508550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1307391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1736478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46376" y="684869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78798" y="3644837"/>
            <a:ext cx="9429750" cy="11049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城市房地产管理法概述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060858" y="2108645"/>
            <a:ext cx="7677150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城市房地产管理法是调整城市房地产关系的法律规范的总称，其涉及的范围包括房地产开发、交易、物业管理等多个方面。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特点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城市房地产管理法具有系统性、专业性、复杂性和动态性的特点，它涉及到多个法律领域，如物权法、合同法、土地管理法等，需要专业人员进行解释和适用。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12500" r="1250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城市房地产管理法的定义和特点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促进城市发展和社会进步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通过规范和引导房地产市场的发展，促进城市发展和社会进步。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维护房地产市场秩序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通过规范市场行为，防止和打击违法行为，保障房地产市场的正常运转。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保护房地产权利人的合法权益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保障房地产权利人的合法权益，防止权利受到侵害。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城市房地产管理法的重要性和作用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18426" b="18426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18426" b="18426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18426" b="18426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城市房地产管理法的历史和发展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历史回顾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城市房地产管理法的发展历程可以追溯到上世纪80年代，随着改革开放的深入和城市化进程的加速，该法律不断完善和发展。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当前状况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目前，城市房地产管理法已经形成了较为完善的法律体系，包括《中华人民共和国城市房地产管理法》、《物业管理条例》等法律法规。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未来展望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未来，随着城市化进程的深入和房地产市场的变化，城市房地产管理法将继续发展和完善，以适应新的市场需求和社会发展。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78798" y="3644837"/>
            <a:ext cx="9429750" cy="11049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城市房地产管理法的主要内容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060858" y="2108645"/>
            <a:ext cx="7677150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土地使用权的转让和抵押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规范了土地使用权的转让和抵押的条件、程序和方式，以及土地使用权转让和抵押合同的内容。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土地征收和收回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规定了土地征收和收回的程序、条件和补偿标准，以及被征收和收回土地的安置措施。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土地使用权出让和划拨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规定了土地使用权出让和划拨的程序、条件和方式，以及土地使用权出让金和划拨土地使用权的限制。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69006" y="1293634"/>
            <a:ext cx="4563025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土地使用和管理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7092557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规定了房地产开发企业的资质等级、申请条件和审批程序，以及不同资质等级的房地产开发企业的业务范围。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房地产开发企业资质管理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规范了房地产开发项目的规划、设计、施工、监理等环节的管理要求，以及项目竣工验收和交付的标准。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房地产开发项目管理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规定了房地产工程质量和安全管理的责任主体、监管措施和处罚规定，以确保房地产工程质量安全。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房地产工程质量安全管理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房地产开发和建设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2500" b="12500"/>
          <a:stretch>
            <a:fillRect/>
          </a:stretch>
        </p:blipFill>
        <p:spPr>
          <a:xfrm>
            <a:off x="454963" y="1569535"/>
            <a:ext cx="4219249" cy="4219249"/>
          </a:xfrm>
          <a:prstGeom prst="ellipse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5163133" y="1294832"/>
            <a:ext cx="6264882" cy="1468186"/>
            <a:chOff x="5163133" y="1294832"/>
            <a:chExt cx="6264882" cy="1468186"/>
          </a:xfrm>
        </p:grpSpPr>
        <p:sp>
          <p:nvSpPr>
            <p:cNvPr id="4" name="AutoShape 4"/>
            <p:cNvSpPr/>
            <p:nvPr/>
          </p:nvSpPr>
          <p:spPr>
            <a:xfrm>
              <a:off x="5328795" y="1294832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5632910" y="1424361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房地产交易规则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5632910" y="1910708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明确了房地产交易的程序、条件和方式，以及交易合同的内容和效力。</a:t>
              </a:r>
            </a:p>
          </p:txBody>
        </p:sp>
        <p:sp>
          <p:nvSpPr>
            <p:cNvPr id="7" name="AutoShape 7"/>
            <p:cNvSpPr/>
            <p:nvPr/>
          </p:nvSpPr>
          <p:spPr>
            <a:xfrm>
              <a:off x="5163133" y="1294832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5163133" y="2945066"/>
            <a:ext cx="6264882" cy="1468186"/>
            <a:chOff x="5163133" y="2945066"/>
            <a:chExt cx="6264882" cy="1468186"/>
          </a:xfrm>
        </p:grpSpPr>
        <p:sp>
          <p:nvSpPr>
            <p:cNvPr id="9" name="AutoShape 9"/>
            <p:cNvSpPr/>
            <p:nvPr/>
          </p:nvSpPr>
          <p:spPr>
            <a:xfrm>
              <a:off x="5328795" y="2945066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5632910" y="3074595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房地产租赁管理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632910" y="3560941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规范了房屋租赁的条件、程序和租金标准，以及租赁合同的内容和效力。</a:t>
              </a:r>
            </a:p>
          </p:txBody>
        </p:sp>
        <p:sp>
          <p:nvSpPr>
            <p:cNvPr id="12" name="AutoShape 12"/>
            <p:cNvSpPr/>
            <p:nvPr/>
          </p:nvSpPr>
          <p:spPr>
            <a:xfrm>
              <a:off x="5163133" y="2945066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5163133" y="4595300"/>
            <a:ext cx="6264882" cy="1468186"/>
            <a:chOff x="5163133" y="4595300"/>
            <a:chExt cx="6264882" cy="1468186"/>
          </a:xfrm>
        </p:grpSpPr>
        <p:sp>
          <p:nvSpPr>
            <p:cNvPr id="14" name="AutoShape 14"/>
            <p:cNvSpPr/>
            <p:nvPr/>
          </p:nvSpPr>
          <p:spPr>
            <a:xfrm>
              <a:off x="5328795" y="4595300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5632910" y="4724828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房地产中介服务管理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5632910" y="5211175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规定了房地产中介服务的业务范围、资质要求和服务规范，以保障消费者权益。</a:t>
              </a:r>
            </a:p>
          </p:txBody>
        </p:sp>
        <p:sp>
          <p:nvSpPr>
            <p:cNvPr id="17" name="AutoShape 17"/>
            <p:cNvSpPr/>
            <p:nvPr/>
          </p:nvSpPr>
          <p:spPr>
            <a:xfrm>
              <a:off x="5163133" y="4595300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房地产交易和租赁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150141" y="2021983"/>
            <a:ext cx="3939528" cy="393952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54963" y="2034175"/>
            <a:ext cx="5826389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规定了房地产权属登记的程序、条件和效力，以及登记簿的保管和使用。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454963" y="1575832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房地产权属登记制度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454963" y="3530045"/>
            <a:ext cx="5826389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明确了房地产权属争议的解决方式、程序和效力，以及争议解决的相关规定。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54963" y="3071702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房地产权属争议解决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54963" y="5118981"/>
            <a:ext cx="60183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规定了房地产权属证书的种类、制作、发放和管理要求，以确保权属证书的真实性和有效性。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54963" y="4660638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房地产权属证书管理</a:t>
            </a:r>
          </a:p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676035" y="2524948"/>
            <a:ext cx="2887741" cy="2887741"/>
          </a:xfrm>
          <a:prstGeom prst="ellipse">
            <a:avLst/>
          </a:prstGeom>
        </p:spPr>
      </p:pic>
      <p:sp>
        <p:nvSpPr>
          <p:cNvPr id="10" name="AutoShape 10"/>
          <p:cNvSpPr/>
          <p:nvPr/>
        </p:nvSpPr>
        <p:spPr>
          <a:xfrm>
            <a:off x="8663168" y="1482987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6921648" y="4618441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0386775" y="4618441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8906663" y="1691796"/>
            <a:ext cx="426486" cy="426486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10639092" y="4837698"/>
            <a:ext cx="426194" cy="426194"/>
          </a:xfrm>
          <a:custGeom>
            <a:rect l="l" t="t" r="r" b="b"/>
            <a:pathLst>
              <a:path w="304800" h="304800">
                <a:moveTo>
                  <a:pt x="152400" y="190500"/>
                </a:moveTo>
                <a:cubicBezTo>
                  <a:pt x="152400" y="169459"/>
                  <a:pt x="169459" y="152400"/>
                  <a:pt x="190500" y="152400"/>
                </a:cubicBezTo>
                <a:cubicBezTo>
                  <a:pt x="211541" y="152400"/>
                  <a:pt x="228600" y="169459"/>
                  <a:pt x="228600" y="190500"/>
                </a:cubicBezTo>
                <a:cubicBezTo>
                  <a:pt x="228600" y="211541"/>
                  <a:pt x="211541" y="228600"/>
                  <a:pt x="190500" y="228600"/>
                </a:cubicBezTo>
                <a:cubicBezTo>
                  <a:pt x="169459" y="228600"/>
                  <a:pt x="152400" y="211541"/>
                  <a:pt x="152400" y="190500"/>
                </a:cubicBezTo>
                <a:close/>
                <a:moveTo>
                  <a:pt x="266700" y="76200"/>
                </a:moveTo>
                <a:lnTo>
                  <a:pt x="235372" y="12925"/>
                </a:lnTo>
                <a:cubicBezTo>
                  <a:pt x="232801" y="5410"/>
                  <a:pt x="225695" y="0"/>
                  <a:pt x="217284" y="0"/>
                </a:cubicBezTo>
                <a:lnTo>
                  <a:pt x="164973" y="0"/>
                </a:lnTo>
                <a:cubicBezTo>
                  <a:pt x="156467" y="0"/>
                  <a:pt x="149295" y="5544"/>
                  <a:pt x="146837" y="13192"/>
                </a:cubicBezTo>
                <a:lnTo>
                  <a:pt x="114338" y="76200"/>
                </a:lnTo>
                <a:lnTo>
                  <a:pt x="38100" y="76200"/>
                </a:lnTo>
                <a:cubicBezTo>
                  <a:pt x="17059" y="76200"/>
                  <a:pt x="0" y="93259"/>
                  <a:pt x="0" y="114300"/>
                </a:cubicBezTo>
                <a:lnTo>
                  <a:pt x="0" y="304800"/>
                </a:lnTo>
                <a:lnTo>
                  <a:pt x="304800" y="304800"/>
                </a:lnTo>
                <a:lnTo>
                  <a:pt x="304800" y="114300"/>
                </a:lnTo>
                <a:cubicBezTo>
                  <a:pt x="304800" y="93259"/>
                  <a:pt x="287760" y="76200"/>
                  <a:pt x="266700" y="76200"/>
                </a:cubicBezTo>
                <a:close/>
                <a:moveTo>
                  <a:pt x="57150" y="152400"/>
                </a:moveTo>
                <a:cubicBezTo>
                  <a:pt x="46625" y="152400"/>
                  <a:pt x="38100" y="143875"/>
                  <a:pt x="38100" y="133350"/>
                </a:cubicBezTo>
                <a:cubicBezTo>
                  <a:pt x="38100" y="122825"/>
                  <a:pt x="46625" y="114300"/>
                  <a:pt x="57150" y="114300"/>
                </a:cubicBezTo>
                <a:cubicBezTo>
                  <a:pt x="67675" y="114300"/>
                  <a:pt x="76200" y="122825"/>
                  <a:pt x="76200" y="133350"/>
                </a:cubicBezTo>
                <a:cubicBezTo>
                  <a:pt x="76200" y="143875"/>
                  <a:pt x="67675" y="152400"/>
                  <a:pt x="57150" y="152400"/>
                </a:cubicBezTo>
                <a:close/>
                <a:moveTo>
                  <a:pt x="190500" y="266700"/>
                </a:moveTo>
                <a:cubicBezTo>
                  <a:pt x="148419" y="266700"/>
                  <a:pt x="114300" y="232581"/>
                  <a:pt x="114300" y="190500"/>
                </a:cubicBezTo>
                <a:cubicBezTo>
                  <a:pt x="114300" y="148419"/>
                  <a:pt x="148419" y="114300"/>
                  <a:pt x="190500" y="114300"/>
                </a:cubicBezTo>
                <a:cubicBezTo>
                  <a:pt x="232581" y="114300"/>
                  <a:pt x="266700" y="148419"/>
                  <a:pt x="266700" y="190500"/>
                </a:cubicBezTo>
                <a:cubicBezTo>
                  <a:pt x="266700" y="232581"/>
                  <a:pt x="232581" y="266700"/>
                  <a:pt x="190500" y="26670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7137949" y="4833774"/>
            <a:ext cx="482811" cy="482811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房地产权属和登记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4932" r="24932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2546" r="32546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9710" r="29710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规定了房地产税费的种类、税率、计税依据和征收方式，以及减免税的相关规定。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房地产税费制度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涉及与房地产相关的贷款、担保、保险等金融服务的管理要求和政策措施。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房地产金融政策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房地产税费和金融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78798" y="3644837"/>
            <a:ext cx="9429750" cy="11049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城市房地产管理法的实施和监管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060858" y="2108645"/>
            <a:ext cx="7677150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https://d.book118.com/695123223004011104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BFF"/>
      </a:lt1>
      <a:dk2>
        <a:srgbClr val="002F40"/>
      </a:dk2>
      <a:lt2>
        <a:srgbClr val="FFFFFF"/>
      </a:lt2>
      <a:accent1>
        <a:srgbClr val="3045FD"/>
      </a:accent1>
      <a:accent2>
        <a:srgbClr val="0085FF"/>
      </a:accent2>
      <a:accent3>
        <a:srgbClr val="2947E8"/>
      </a:accent3>
      <a:accent4>
        <a:srgbClr val="3CD6DF"/>
      </a:accent4>
      <a:accent5>
        <a:srgbClr val="73DDE3"/>
      </a:accent5>
      <a:accent6>
        <a:srgbClr val="FFC67C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MoolBoran"/>
        <a:font script="Taml" typeface="Latha"/>
        <a:font script="Hebr" typeface="Times New Roman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DaunPenh"/>
        <a:font script="Taml" typeface="Latha"/>
        <a:font script="Hebr" typeface="Arial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74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2024-09-13T16:19:00.445</cp:lastPrinted>
  <dcterms:created xsi:type="dcterms:W3CDTF">2024-09-13T08:19:00Z</dcterms:created>
  <dcterms:modified xsi:type="dcterms:W3CDTF">2024-09-13T08:19:02Z</dcterms:modified>
</cp:coreProperties>
</file>