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wmf" /><Relationship Id="rId2" Type="http://schemas.openxmlformats.org/officeDocument/2006/relationships/image" Target="../media/image2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Relationship Id="rId2" Type="http://schemas.openxmlformats.org/officeDocument/2006/relationships/image" Target="../media/image7.wmf" /><Relationship Id="rId3" Type="http://schemas.openxmlformats.org/officeDocument/2006/relationships/image" Target="../media/image8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16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wmf" /><Relationship Id="rId2" Type="http://schemas.openxmlformats.org/officeDocument/2006/relationships/image" Target="../media/image19.wmf" /><Relationship Id="rId3" Type="http://schemas.openxmlformats.org/officeDocument/2006/relationships/image" Target="../media/image21.w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2.wmf" /><Relationship Id="rId2" Type="http://schemas.openxmlformats.org/officeDocument/2006/relationships/image" Target="../media/image23.wmf" /><Relationship Id="rId3" Type="http://schemas.openxmlformats.org/officeDocument/2006/relationships/image" Target="../media/image24.wmf" /><Relationship Id="rId4" Type="http://schemas.openxmlformats.org/officeDocument/2006/relationships/image" Target="../media/image25.wmf" /><Relationship Id="rId5" Type="http://schemas.openxmlformats.org/officeDocument/2006/relationships/image" Target="../media/image26.wmf" /><Relationship Id="rId6" Type="http://schemas.openxmlformats.org/officeDocument/2006/relationships/image" Target="../media/image27.wmf" /><Relationship Id="rId7" Type="http://schemas.openxmlformats.org/officeDocument/2006/relationships/image" Target="../media/image28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73C5C-EA5F-421A-8010-04D2375B8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07118-4358-4CD4-95C8-96DD773A4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9BFD7-F979-4E09-99A5-64649BE99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15E10-DC56-43CC-8A1A-ECD9239DB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E20C2-BEB8-4848-B5F6-A9168C7F1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6ACCC6-0EDC-4203-90C5-CDDF8D1A9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DBF18-C1AC-4065-A7CD-CE3328B86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573F1-47A8-47D0-B486-D378068B7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FECA4-2EF6-4BD6-B8A0-838FDB39F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416E1-378D-4C3B-AFA9-84D8DC1DF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31540-8EFF-40D9-9042-951495CAA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pattFill prst="dotGrid">
          <a:fgClr>
            <a:srgbClr val="CCFFFF"/>
          </a:fgClr>
          <a:bgClr>
            <a:srgbClr val="FFFFFF"/>
          </a:bgClr>
        </a:pattFill>
      </p:bgPr>
    </p:bg>
    <p:spTree>
      <p:nvGrpSpPr>
        <p:cNvPr id="1" name=""/>
        <p:cNvGrpSpPr/>
        <p:nvPr/>
      </p:nvGrpSpPr>
      <p:grpSpPr/>
      <p:sp>
        <p:nvSpPr>
          <p:cNvPr id="30722" name=""/>
          <p:cNvSpPr/>
          <p:nvPr>
            <p:ph type="ctrTitle"/>
          </p:nvPr>
        </p:nvSpPr>
        <p:spPr>
          <a:xfrm>
            <a:off x="685800" y="22860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3600" b="1" i="0" u="none" baseline="0">
                <a:solidFill>
                  <a:srgbClr val="FF3300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23" name=""/>
          <p:cNvSpPr/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buClrTx/>
              <a:buSzTx/>
              <a:buFontTx/>
              <a:buNone/>
              <a:defRPr kumimoji="1" lang="zh-CN" altLang="en-US" sz="3000" b="1" i="0" u="none" baseline="0">
                <a:solidFill>
                  <a:srgbClr val="008000"/>
                </a:solidFill>
                <a:latin typeface="Times New Roman" pitchFamily="18" charset="0"/>
                <a:ea typeface="方正姚体" pitchFamily="2" charset="-122"/>
              </a:defRPr>
            </a:lvl1pPr>
            <a:lvl2pPr marL="457200" indent="0" algn="ctr" defTabSz="914400" rtl="0" eaLnBrk="1" fontAlgn="base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buClrTx/>
              <a:buSzTx/>
              <a:buFont typeface="Wingdings" pitchFamily="2" charset="2"/>
              <a:buNone/>
              <a:defRPr kumimoji="1" lang="zh-CN" altLang="en-US" sz="26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buClrTx/>
              <a:buSzTx/>
              <a:buFontTx/>
              <a:buNone/>
              <a:defRPr kumimoji="1"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buClrTx/>
              <a:buSzTx/>
              <a:buFontTx/>
              <a:buNone/>
              <a:defRPr kumimoji="1"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buClrTx/>
              <a:buSzTx/>
              <a:buFontTx/>
              <a:buNone/>
              <a:defRPr kumimoji="1"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30724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30725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DA39767E-0112-441A-A6C8-9C69790DEEFF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30726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3CFDCE9F-C2EA-427C-8439-14696081B351}" type="slidenum">
              <a:rPr sz="1400">
                <a:solidFill>
                  <a:srgbClr val="00CC00"/>
                </a:solidFill>
              </a:rPr>
              <a:t>*</a:t>
            </a:fld>
            <a:endParaRPr sz="1400">
              <a:solidFill>
                <a:srgbClr val="00CC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 bldLvl="3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81603ED-DB58-408F-BB9D-D84DB5494A40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solidFill>
                  <a:srgbClr val="00CC00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pattFill prst="dotGrid">
          <a:fgClr>
            <a:srgbClr val="CCFFFF"/>
          </a:fgClr>
          <a:bgClr>
            <a:srgbClr val="FFFFFF"/>
          </a:bgClr>
        </a:patt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685800" y="381000"/>
            <a:ext cx="7772400" cy="685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3600" b="1" i="0" u="none" baseline="0">
                <a:solidFill>
                  <a:srgbClr val="FF3300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685800" y="1219200"/>
            <a:ext cx="7772400" cy="487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buClrTx/>
              <a:buSzTx/>
              <a:buFontTx/>
              <a:buChar char="•"/>
              <a:defRPr kumimoji="1" lang="zh-CN" altLang="en-US" sz="3000" b="1" i="0" u="none" baseline="0">
                <a:solidFill>
                  <a:srgbClr val="008000"/>
                </a:solidFill>
                <a:latin typeface="Times New Roman" pitchFamily="18" charset="0"/>
                <a:ea typeface="方正姚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buClrTx/>
              <a:buSzTx/>
              <a:buFont typeface="Wingdings" pitchFamily="2" charset="2"/>
              <a:buChar char="§"/>
              <a:defRPr kumimoji="1" lang="zh-CN" altLang="en-US" sz="26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buClrTx/>
              <a:buSzTx/>
              <a:buFontTx/>
              <a:buChar char="o"/>
              <a:defRPr kumimoji="1"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buClrTx/>
              <a:buSzTx/>
              <a:buFontTx/>
              <a:buChar char="-"/>
              <a:defRPr kumimoji="1"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buClrTx/>
              <a:buSzTx/>
              <a:buFontTx/>
              <a:buChar char="*"/>
              <a:defRPr kumimoji="1" lang="zh-CN" altLang="en-US" sz="2400" b="1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46F05FD8-491A-4B0A-8A38-6D170DD25460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96397F8D-6505-4C22-9EFC-51BEBB6DD414}" type="slidenum">
              <a:rPr sz="1400">
                <a:solidFill>
                  <a:srgbClr val="00CC00"/>
                </a:solidFill>
              </a:rPr>
              <a:t>*</a:t>
            </a:fld>
            <a:endParaRPr sz="1400">
              <a:solidFill>
                <a:srgbClr val="00CC00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uiExpand="1" build="p" bldLvl="3"/>
    </p:bldLst>
  </p:timing>
  <p:hf sldNum="0" hdr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3600" b="1" i="0" u="none" baseline="0">
          <a:solidFill>
            <a:srgbClr val="FF3300"/>
          </a:solidFill>
          <a:latin typeface="Times New Roman" pitchFamily="18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10000"/>
        </a:lnSpc>
        <a:spcBef>
          <a:spcPct val="20000"/>
        </a:spcBef>
        <a:spcAft>
          <a:spcPct val="25000"/>
        </a:spcAft>
        <a:buClrTx/>
        <a:buSzTx/>
        <a:buFontTx/>
        <a:buChar char="•"/>
        <a:defRPr kumimoji="1" sz="3000" b="1" i="0" u="none" baseline="0">
          <a:solidFill>
            <a:srgbClr val="008000"/>
          </a:solidFill>
          <a:latin typeface="Times New Roman" pitchFamily="18" charset="0"/>
          <a:ea typeface="方正姚体" pitchFamily="2" charset="-122"/>
        </a:defRPr>
      </a:lvl1pPr>
      <a:lvl2pPr marL="742950" indent="-285750" algn="l" defTabSz="914400" rtl="0" eaLnBrk="1" fontAlgn="base" hangingPunct="1">
        <a:lnSpc>
          <a:spcPct val="110000"/>
        </a:lnSpc>
        <a:spcBef>
          <a:spcPct val="20000"/>
        </a:spcBef>
        <a:spcAft>
          <a:spcPct val="25000"/>
        </a:spcAft>
        <a:buClrTx/>
        <a:buSzTx/>
        <a:buFont typeface="Wingdings" pitchFamily="2" charset="2"/>
        <a:buChar char="§"/>
        <a:defRPr kumimoji="1" sz="2600" b="1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10000"/>
        </a:lnSpc>
        <a:spcBef>
          <a:spcPct val="20000"/>
        </a:spcBef>
        <a:spcAft>
          <a:spcPct val="25000"/>
        </a:spcAft>
        <a:buClrTx/>
        <a:buSzTx/>
        <a:buFontTx/>
        <a:buChar char="o"/>
        <a:defRPr kumimoji="1" sz="2400" b="1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10000"/>
        </a:lnSpc>
        <a:spcBef>
          <a:spcPct val="20000"/>
        </a:spcBef>
        <a:spcAft>
          <a:spcPct val="25000"/>
        </a:spcAft>
        <a:buClrTx/>
        <a:buSzTx/>
        <a:buFontTx/>
        <a:buChar char="-"/>
        <a:defRPr kumimoji="1" sz="2400" b="1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10000"/>
        </a:lnSpc>
        <a:spcBef>
          <a:spcPct val="20000"/>
        </a:spcBef>
        <a:spcAft>
          <a:spcPct val="25000"/>
        </a:spcAft>
        <a:buClrTx/>
        <a:buSzTx/>
        <a:buFontTx/>
        <a:buChar char="*"/>
        <a:defRPr kumimoji="1" sz="2400" b="1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2.wmf" /><Relationship Id="rId6" Type="http://schemas.openxmlformats.org/officeDocument/2006/relationships/image" Target="../media/image3.emf" /><Relationship Id="rId7" Type="http://schemas.openxmlformats.org/officeDocument/2006/relationships/vmlDrawing" Target="../drawings/vmlDrawing1.v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4.wmf" /><Relationship Id="rId4" Type="http://schemas.openxmlformats.org/officeDocument/2006/relationships/image" Target="../media/image3.emf" /><Relationship Id="rId5" Type="http://schemas.openxmlformats.org/officeDocument/2006/relationships/vmlDrawing" Target="../drawings/vmlDrawing2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5.wmf" /><Relationship Id="rId4" Type="http://schemas.openxmlformats.org/officeDocument/2006/relationships/image" Target="../media/image3.emf" /><Relationship Id="rId5" Type="http://schemas.openxmlformats.org/officeDocument/2006/relationships/vmlDrawing" Target="../drawings/vmlDrawing3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6.wmf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7.wmf" /><Relationship Id="rId6" Type="http://schemas.openxmlformats.org/officeDocument/2006/relationships/oleObject" Target="../embeddings/oleObject7.bin" TargetMode="Internal" /><Relationship Id="rId7" Type="http://schemas.openxmlformats.org/officeDocument/2006/relationships/image" Target="../media/image8.wmf" /><Relationship Id="rId8" Type="http://schemas.openxmlformats.org/officeDocument/2006/relationships/image" Target="../media/image9.emf" /><Relationship Id="rId9" Type="http://schemas.openxmlformats.org/officeDocument/2006/relationships/vmlDrawing" Target="../drawings/vmlDrawing4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1.bin" TargetMode="Internal" /><Relationship Id="rId3" Type="http://schemas.openxmlformats.org/officeDocument/2006/relationships/image" Target="../media/image10.wmf" /><Relationship Id="rId4" Type="http://schemas.openxmlformats.org/officeDocument/2006/relationships/vmlDrawing" Target="../drawings/vmlDrawing5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3.bin" TargetMode="Internal" /><Relationship Id="rId3" Type="http://schemas.openxmlformats.org/officeDocument/2006/relationships/image" Target="../media/image11.wmf" /><Relationship Id="rId4" Type="http://schemas.openxmlformats.org/officeDocument/2006/relationships/vmlDrawing" Target="../drawings/vmlDrawing6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6.bin" TargetMode="Internal" /><Relationship Id="rId3" Type="http://schemas.openxmlformats.org/officeDocument/2006/relationships/image" Target="../media/image12.wmf" /><Relationship Id="rId4" Type="http://schemas.openxmlformats.org/officeDocument/2006/relationships/image" Target="../media/image13.emf" /><Relationship Id="rId5" Type="http://schemas.openxmlformats.org/officeDocument/2006/relationships/vmlDrawing" Target="../drawings/vmlDrawing7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vmlDrawing" Target="../drawings/vmlDrawing8.vml" /><Relationship Id="rId2" Type="http://schemas.openxmlformats.org/officeDocument/2006/relationships/oleObject" Target="../embeddings/oleObject21.bin" TargetMode="Internal" /><Relationship Id="rId3" Type="http://schemas.openxmlformats.org/officeDocument/2006/relationships/image" Target="../media/image14.wmf" /><Relationship Id="rId4" Type="http://schemas.openxmlformats.org/officeDocument/2006/relationships/oleObject" Target="../embeddings/oleObject22.bin" TargetMode="Internal" /><Relationship Id="rId5" Type="http://schemas.openxmlformats.org/officeDocument/2006/relationships/image" Target="../media/image15.wmf" /><Relationship Id="rId6" Type="http://schemas.openxmlformats.org/officeDocument/2006/relationships/oleObject" Target="../embeddings/oleObject23.bin" TargetMode="Internal" /><Relationship Id="rId7" Type="http://schemas.openxmlformats.org/officeDocument/2006/relationships/image" Target="../media/image16.wmf" /><Relationship Id="rId8" Type="http://schemas.openxmlformats.org/officeDocument/2006/relationships/image" Target="../media/image17.wmf" /><Relationship Id="rId9" Type="http://schemas.openxmlformats.org/officeDocument/2006/relationships/image" Target="../media/image13.e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7.bin" TargetMode="Internal" /><Relationship Id="rId3" Type="http://schemas.openxmlformats.org/officeDocument/2006/relationships/image" Target="../media/image18.wmf" /><Relationship Id="rId4" Type="http://schemas.openxmlformats.org/officeDocument/2006/relationships/oleObject" Target="../embeddings/oleObject28.bin" TargetMode="Internal" /><Relationship Id="rId5" Type="http://schemas.openxmlformats.org/officeDocument/2006/relationships/image" Target="../media/image19.wmf" /><Relationship Id="rId6" Type="http://schemas.openxmlformats.org/officeDocument/2006/relationships/image" Target="../media/image20.wmf" /><Relationship Id="rId7" Type="http://schemas.openxmlformats.org/officeDocument/2006/relationships/oleObject" Target="../embeddings/oleObject29.bin" TargetMode="Internal" /><Relationship Id="rId8" Type="http://schemas.openxmlformats.org/officeDocument/2006/relationships/image" Target="../media/image21.wmf" /><Relationship Id="rId9" Type="http://schemas.openxmlformats.org/officeDocument/2006/relationships/vmlDrawing" Target="../drawings/vmlDrawing9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35.bin" TargetMode="Internal" /><Relationship Id="rId11" Type="http://schemas.openxmlformats.org/officeDocument/2006/relationships/image" Target="../media/image26.wmf" /><Relationship Id="rId12" Type="http://schemas.openxmlformats.org/officeDocument/2006/relationships/oleObject" Target="../embeddings/oleObject36.bin" TargetMode="Internal" /><Relationship Id="rId13" Type="http://schemas.openxmlformats.org/officeDocument/2006/relationships/image" Target="../media/image27.wmf" /><Relationship Id="rId14" Type="http://schemas.openxmlformats.org/officeDocument/2006/relationships/oleObject" Target="../embeddings/oleObject37.bin" TargetMode="Internal" /><Relationship Id="rId15" Type="http://schemas.openxmlformats.org/officeDocument/2006/relationships/image" Target="../media/image28.wmf" /><Relationship Id="rId16" Type="http://schemas.openxmlformats.org/officeDocument/2006/relationships/vmlDrawing" Target="../drawings/vmlDrawing10.vml" /><Relationship Id="rId2" Type="http://schemas.openxmlformats.org/officeDocument/2006/relationships/oleObject" Target="../embeddings/oleObject31.bin" TargetMode="Internal" /><Relationship Id="rId3" Type="http://schemas.openxmlformats.org/officeDocument/2006/relationships/image" Target="../media/image22.wmf" /><Relationship Id="rId4" Type="http://schemas.openxmlformats.org/officeDocument/2006/relationships/oleObject" Target="../embeddings/oleObject32.bin" TargetMode="Internal" /><Relationship Id="rId5" Type="http://schemas.openxmlformats.org/officeDocument/2006/relationships/image" Target="../media/image23.wmf" /><Relationship Id="rId6" Type="http://schemas.openxmlformats.org/officeDocument/2006/relationships/oleObject" Target="../embeddings/oleObject33.bin" TargetMode="Internal" /><Relationship Id="rId7" Type="http://schemas.openxmlformats.org/officeDocument/2006/relationships/image" Target="../media/image24.wmf" /><Relationship Id="rId8" Type="http://schemas.openxmlformats.org/officeDocument/2006/relationships/oleObject" Target="../embeddings/oleObject34.bin" TargetMode="Internal" /><Relationship Id="rId9" Type="http://schemas.openxmlformats.org/officeDocument/2006/relationships/image" Target="../media/image25.w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243133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148" name=""/>
          <p:cNvSpPr/>
          <p:nvPr/>
        </p:nvSpPr>
        <p:spPr>
          <a:xfrm>
            <a:off x="1476375" y="549275"/>
            <a:ext cx="5832475" cy="5619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sz="2800" b="1"/>
              <a:t>7.7　用弹性中心法计算对称无铰拱</a:t>
            </a:r>
            <a:endParaRPr sz="2800" b="1"/>
          </a:p>
        </p:txBody>
      </p:sp>
      <p:sp>
        <p:nvSpPr>
          <p:cNvPr id="134149" name=""/>
          <p:cNvSpPr/>
          <p:nvPr/>
        </p:nvSpPr>
        <p:spPr>
          <a:xfrm>
            <a:off x="323850" y="1052512"/>
            <a:ext cx="2324100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一、弹性中心</a:t>
            </a:r>
            <a:endParaRPr b="1"/>
          </a:p>
        </p:txBody>
      </p:sp>
      <p:sp>
        <p:nvSpPr>
          <p:cNvPr id="134151" name=""/>
          <p:cNvSpPr/>
          <p:nvPr/>
        </p:nvSpPr>
        <p:spPr>
          <a:xfrm>
            <a:off x="250825" y="1628775"/>
            <a:ext cx="5775325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为了简化计算，采用以下两项简化措施： </a:t>
            </a:r>
            <a:endParaRPr b="1"/>
          </a:p>
        </p:txBody>
      </p:sp>
      <p:sp>
        <p:nvSpPr>
          <p:cNvPr id="134152" name=""/>
          <p:cNvSpPr/>
          <p:nvPr/>
        </p:nvSpPr>
        <p:spPr>
          <a:xfrm>
            <a:off x="323850" y="2133600"/>
            <a:ext cx="3908425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>
                <a:solidFill>
                  <a:srgbClr val="336699"/>
                </a:solidFill>
              </a:rPr>
              <a:t>选取对称的基本结构 </a:t>
            </a:r>
            <a:endParaRPr b="1">
              <a:solidFill>
                <a:srgbClr val="336699"/>
              </a:solidFill>
            </a:endParaRPr>
          </a:p>
        </p:txBody>
      </p:sp>
      <p:sp>
        <p:nvSpPr>
          <p:cNvPr id="134153" name=""/>
          <p:cNvSpPr/>
          <p:nvPr/>
        </p:nvSpPr>
        <p:spPr>
          <a:xfrm>
            <a:off x="395288" y="2781300"/>
            <a:ext cx="4195762" cy="895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力法方程简化为两组独立的方程，即 </a:t>
            </a:r>
            <a:endParaRPr b="1"/>
          </a:p>
        </p:txBody>
      </p:sp>
      <p:grpSp>
        <p:nvGrpSpPr>
          <p:cNvPr id="134170" name=""/>
          <p:cNvGrpSpPr/>
          <p:nvPr/>
        </p:nvGrpSpPr>
        <p:grpSpPr>
          <a:xfrm>
            <a:off x="827088" y="4005262"/>
            <a:ext cx="3311525" cy="1695450"/>
            <a:chOff x="521" y="2523"/>
            <a:chExt cx="2086" cy="1068"/>
          </a:xfrm>
        </p:grpSpPr>
        <p:graphicFrame>
          <p:nvGraphicFramePr>
            <p:cNvPr id="134154" name=""/>
            <p:cNvGraphicFramePr>
              <a:graphicFrameLocks noChangeAspect="1"/>
            </p:cNvGraphicFramePr>
            <p:nvPr/>
          </p:nvGraphicFramePr>
          <p:xfrm>
            <a:off x="521" y="2523"/>
            <a:ext cx="2086" cy="70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name="Equation" r:id="rId2" progId="Equation.DSMT4">
                    <p:embed/>
                  </p:oleObj>
                </mc:Choice>
                <mc:Fallback>
                  <p:oleObj name="Equation" r:id="rId2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521" y="2523"/>
                          <a:ext cx="2086" cy="70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4156" name=""/>
            <p:cNvGraphicFramePr>
              <a:graphicFrameLocks noChangeAspect="1"/>
            </p:cNvGraphicFramePr>
            <p:nvPr/>
          </p:nvGraphicFramePr>
          <p:xfrm>
            <a:off x="1202" y="3294"/>
            <a:ext cx="1316" cy="29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name="Equation" r:id="rId4" progId="Equation.DSMT4">
                    <p:embed/>
                  </p:oleObj>
                </mc:Choice>
                <mc:Fallback>
                  <p:oleObj name="Equation" r:id="rId4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1202" y="3294"/>
                          <a:ext cx="1316" cy="29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34169" name=""/>
          <p:cNvGrpSpPr/>
          <p:nvPr/>
        </p:nvGrpSpPr>
        <p:grpSpPr>
          <a:xfrm>
            <a:off x="5580062" y="2133600"/>
            <a:ext cx="2995612" cy="3454400"/>
            <a:chOff x="3515" y="1344"/>
            <a:chExt cx="1887" cy="2176"/>
          </a:xfrm>
        </p:grpSpPr>
        <p:pic>
          <p:nvPicPr>
            <p:cNvPr id="134150" name=""/>
            <p:cNvPicPr/>
            <p:nvPr/>
          </p:nvPicPr>
          <p:blipFill>
            <a:blip r:embed="rId6"/>
            <a:srcRect r="52573"/>
            <a:stretch>
              <a:fillRect/>
            </a:stretch>
          </p:blipFill>
          <p:spPr>
            <a:xfrm>
              <a:off x="3515" y="1434"/>
              <a:ext cx="1887" cy="208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34158" name=""/>
            <p:cNvSpPr/>
            <p:nvPr/>
          </p:nvSpPr>
          <p:spPr>
            <a:xfrm>
              <a:off x="3787" y="1344"/>
              <a:ext cx="25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F</a:t>
              </a:r>
              <a:r>
                <a:rPr sz="1600" b="1" baseline="-25000"/>
                <a:t>P</a:t>
              </a:r>
              <a:endParaRPr sz="1600" b="1" baseline="-25000"/>
            </a:p>
          </p:txBody>
        </p:sp>
        <p:sp>
          <p:nvSpPr>
            <p:cNvPr id="134159" name=""/>
            <p:cNvSpPr/>
            <p:nvPr/>
          </p:nvSpPr>
          <p:spPr>
            <a:xfrm>
              <a:off x="3787" y="2523"/>
              <a:ext cx="25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F</a:t>
              </a:r>
              <a:r>
                <a:rPr sz="1600" b="1" baseline="-25000"/>
                <a:t>P</a:t>
              </a:r>
              <a:endParaRPr sz="1600" b="1" baseline="-25000"/>
            </a:p>
          </p:txBody>
        </p:sp>
        <p:sp>
          <p:nvSpPr>
            <p:cNvPr id="134160" name=""/>
            <p:cNvSpPr/>
            <p:nvPr/>
          </p:nvSpPr>
          <p:spPr>
            <a:xfrm>
              <a:off x="3651" y="1933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A</a:t>
              </a:r>
              <a:endParaRPr sz="1600" b="1"/>
            </a:p>
          </p:txBody>
        </p:sp>
        <p:sp>
          <p:nvSpPr>
            <p:cNvPr id="134161" name=""/>
            <p:cNvSpPr/>
            <p:nvPr/>
          </p:nvSpPr>
          <p:spPr>
            <a:xfrm>
              <a:off x="5012" y="1933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B</a:t>
              </a:r>
              <a:endParaRPr sz="1600" b="1" i="1"/>
            </a:p>
          </p:txBody>
        </p:sp>
        <p:sp>
          <p:nvSpPr>
            <p:cNvPr id="134162" name=""/>
            <p:cNvSpPr/>
            <p:nvPr/>
          </p:nvSpPr>
          <p:spPr>
            <a:xfrm>
              <a:off x="3651" y="3158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A</a:t>
              </a:r>
              <a:endParaRPr sz="1600" b="1" i="1"/>
            </a:p>
          </p:txBody>
        </p:sp>
        <p:sp>
          <p:nvSpPr>
            <p:cNvPr id="134163" name=""/>
            <p:cNvSpPr/>
            <p:nvPr/>
          </p:nvSpPr>
          <p:spPr>
            <a:xfrm>
              <a:off x="4967" y="3158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B</a:t>
              </a:r>
              <a:endParaRPr sz="1600" b="1" i="1"/>
            </a:p>
          </p:txBody>
        </p:sp>
        <p:sp>
          <p:nvSpPr>
            <p:cNvPr id="134164" name=""/>
            <p:cNvSpPr/>
            <p:nvPr/>
          </p:nvSpPr>
          <p:spPr>
            <a:xfrm>
              <a:off x="4422" y="1525"/>
              <a:ext cx="317" cy="56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/>
                <a:t>对称轴</a:t>
              </a:r>
              <a:endParaRPr sz="1600" b="1"/>
            </a:p>
          </p:txBody>
        </p:sp>
        <p:sp>
          <p:nvSpPr>
            <p:cNvPr id="134165" name=""/>
            <p:cNvSpPr/>
            <p:nvPr/>
          </p:nvSpPr>
          <p:spPr>
            <a:xfrm>
              <a:off x="4332" y="2614"/>
              <a:ext cx="24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>
                  <a:solidFill>
                    <a:schemeClr val="hlink"/>
                  </a:solidFill>
                </a:rPr>
                <a:t>X</a:t>
              </a:r>
              <a:r>
                <a:rPr sz="1600" b="1" baseline="-25000">
                  <a:solidFill>
                    <a:schemeClr val="hlink"/>
                  </a:solidFill>
                </a:rPr>
                <a:t>1</a:t>
              </a:r>
              <a:endParaRPr sz="1600" b="1" baseline="-25000">
                <a:solidFill>
                  <a:schemeClr val="hlink"/>
                </a:solidFill>
              </a:endParaRPr>
            </a:p>
          </p:txBody>
        </p:sp>
        <p:sp>
          <p:nvSpPr>
            <p:cNvPr id="134166" name=""/>
            <p:cNvSpPr/>
            <p:nvPr/>
          </p:nvSpPr>
          <p:spPr>
            <a:xfrm>
              <a:off x="4286" y="3158"/>
              <a:ext cx="24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>
                  <a:solidFill>
                    <a:schemeClr val="hlink"/>
                  </a:solidFill>
                </a:rPr>
                <a:t>X</a:t>
              </a:r>
              <a:r>
                <a:rPr sz="1600" b="1" baseline="-25000">
                  <a:solidFill>
                    <a:schemeClr val="hlink"/>
                  </a:solidFill>
                </a:rPr>
                <a:t>3</a:t>
              </a:r>
              <a:endParaRPr sz="1600" b="1" baseline="-25000">
                <a:solidFill>
                  <a:schemeClr val="hlink"/>
                </a:solidFill>
              </a:endParaRPr>
            </a:p>
          </p:txBody>
        </p:sp>
        <p:sp>
          <p:nvSpPr>
            <p:cNvPr id="134167" name=""/>
            <p:cNvSpPr/>
            <p:nvPr/>
          </p:nvSpPr>
          <p:spPr>
            <a:xfrm>
              <a:off x="4694" y="2750"/>
              <a:ext cx="24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>
                  <a:solidFill>
                    <a:schemeClr val="hlink"/>
                  </a:solidFill>
                </a:rPr>
                <a:t>X</a:t>
              </a:r>
              <a:r>
                <a:rPr sz="1600" b="1" baseline="-25000">
                  <a:solidFill>
                    <a:schemeClr val="hlink"/>
                  </a:solidFill>
                </a:rPr>
                <a:t>2</a:t>
              </a:r>
              <a:endParaRPr sz="1600" b="1" baseline="-25000">
                <a:solidFill>
                  <a:schemeClr val="hlink"/>
                </a:solidFill>
              </a:endParaRPr>
            </a:p>
          </p:txBody>
        </p:sp>
        <p:sp>
          <p:nvSpPr>
            <p:cNvPr id="134168" name=""/>
            <p:cNvSpPr/>
            <p:nvPr/>
          </p:nvSpPr>
          <p:spPr>
            <a:xfrm>
              <a:off x="3969" y="2750"/>
              <a:ext cx="24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>
                  <a:solidFill>
                    <a:schemeClr val="hlink"/>
                  </a:solidFill>
                </a:rPr>
                <a:t>X</a:t>
              </a:r>
              <a:r>
                <a:rPr sz="1600" b="1" baseline="-25000">
                  <a:solidFill>
                    <a:schemeClr val="hlink"/>
                  </a:solidFill>
                </a:rPr>
                <a:t>2</a:t>
              </a:r>
              <a:endParaRPr sz="1600" b="1" baseline="-25000">
                <a:solidFill>
                  <a:schemeClr val="hlink"/>
                </a:solidFill>
              </a:endParaRPr>
            </a:p>
          </p:txBody>
        </p:sp>
      </p:grpSp>
      <p:sp>
        <p:nvSpPr>
          <p:cNvPr id="13417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13417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E97A134-05DC-42E0-A928-FED6BAFA25FE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134171" name="TextBox 13417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用弹性中心法计算对称无铰拱共21页，您现在浏览的是第1页!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3" dur="500"/>
                                        <p:tgtEl>
                                          <p:spTgt spid="134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134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8" grpId="0"/>
      <p:bldP spid="134149" grpId="1"/>
      <p:bldP spid="134151" grpId="2"/>
      <p:bldP spid="134152" grpId="3"/>
      <p:bldP spid="134153" grpId="4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172" name=""/>
          <p:cNvSpPr/>
          <p:nvPr/>
        </p:nvSpPr>
        <p:spPr>
          <a:xfrm>
            <a:off x="395288" y="404812"/>
            <a:ext cx="8372475" cy="12969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     </a:t>
            </a:r>
            <a:r>
              <a:rPr b="1">
                <a:solidFill>
                  <a:srgbClr val="336600"/>
                </a:solidFill>
              </a:rPr>
              <a:t>第二项简化措施是利用刚臂进一步使余下的一对副系数</a:t>
            </a:r>
            <a:r>
              <a:rPr b="1" i="1">
                <a:solidFill>
                  <a:srgbClr val="336600"/>
                </a:solidFill>
                <a:latin typeface="Symbol" pitchFamily="18" charset="2"/>
              </a:rPr>
              <a:t>d</a:t>
            </a:r>
            <a:r>
              <a:rPr b="1" i="1">
                <a:solidFill>
                  <a:srgbClr val="336600"/>
                </a:solidFill>
              </a:rPr>
              <a:t> </a:t>
            </a:r>
            <a:r>
              <a:rPr b="1" baseline="-25000">
                <a:solidFill>
                  <a:srgbClr val="336600"/>
                </a:solidFill>
              </a:rPr>
              <a:t>12</a:t>
            </a:r>
            <a:r>
              <a:rPr b="1">
                <a:solidFill>
                  <a:srgbClr val="336600"/>
                </a:solidFill>
              </a:rPr>
              <a:t>和</a:t>
            </a:r>
            <a:r>
              <a:rPr b="1" i="1">
                <a:solidFill>
                  <a:srgbClr val="336600"/>
                </a:solidFill>
                <a:latin typeface="Symbol" pitchFamily="18" charset="2"/>
              </a:rPr>
              <a:t>d</a:t>
            </a:r>
            <a:r>
              <a:rPr b="1" i="1">
                <a:solidFill>
                  <a:srgbClr val="336600"/>
                </a:solidFill>
              </a:rPr>
              <a:t> </a:t>
            </a:r>
            <a:r>
              <a:rPr b="1" baseline="-25000">
                <a:solidFill>
                  <a:srgbClr val="336600"/>
                </a:solidFill>
              </a:rPr>
              <a:t>21</a:t>
            </a:r>
            <a:r>
              <a:rPr b="1">
                <a:solidFill>
                  <a:srgbClr val="336600"/>
                </a:solidFill>
              </a:rPr>
              <a:t>也等于零</a:t>
            </a:r>
            <a:r>
              <a:rPr b="1"/>
              <a:t>，从而使力法方程进一步简化为三个独立的一元一次方程：</a:t>
            </a:r>
            <a:endParaRPr b="1"/>
          </a:p>
        </p:txBody>
      </p:sp>
      <p:sp>
        <p:nvSpPr>
          <p:cNvPr id="135174" name=""/>
          <p:cNvSpPr/>
          <p:nvPr/>
        </p:nvSpPr>
        <p:spPr>
          <a:xfrm>
            <a:off x="0" y="305752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35173" name=""/>
          <p:cNvGraphicFramePr>
            <a:graphicFrameLocks noChangeAspect="1"/>
          </p:cNvGraphicFramePr>
          <p:nvPr/>
        </p:nvGraphicFramePr>
        <p:xfrm>
          <a:off x="2268538" y="1700212"/>
          <a:ext cx="2303462" cy="1762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Equation" r:id="rId2" progId="Equation.DSMT4">
                  <p:embed/>
                </p:oleObj>
              </mc:Choice>
              <mc:Fallback>
                <p:oleObj name="Equation" r:id="rId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268538" y="1700212"/>
                        <a:ext cx="2303462" cy="17621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5175" name=""/>
          <p:cNvSpPr/>
          <p:nvPr/>
        </p:nvSpPr>
        <p:spPr>
          <a:xfrm>
            <a:off x="395288" y="3429000"/>
            <a:ext cx="4987925" cy="895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下面，说明如何利用刚臂来达到上述简化目的 。 </a:t>
            </a:r>
            <a:endParaRPr b="1"/>
          </a:p>
        </p:txBody>
      </p:sp>
      <p:sp>
        <p:nvSpPr>
          <p:cNvPr id="135177" name=""/>
          <p:cNvSpPr/>
          <p:nvPr/>
        </p:nvSpPr>
        <p:spPr>
          <a:xfrm>
            <a:off x="323850" y="4437062"/>
            <a:ext cx="4968875" cy="16986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>
                <a:solidFill>
                  <a:schemeClr val="tx2"/>
                </a:solidFill>
              </a:rPr>
              <a:t>步</a:t>
            </a:r>
            <a:r>
              <a:rPr b="1"/>
              <a:t>，把原来的无铰拱换成带刚臂的无铰拱,这个带刚臂的无铰拱与原来的无铰拱是等效的，可以相互代替。 </a:t>
            </a:r>
            <a:endParaRPr b="1"/>
          </a:p>
        </p:txBody>
      </p:sp>
      <p:grpSp>
        <p:nvGrpSpPr>
          <p:cNvPr id="135202" name=""/>
          <p:cNvGrpSpPr/>
          <p:nvPr/>
        </p:nvGrpSpPr>
        <p:grpSpPr>
          <a:xfrm>
            <a:off x="5364162" y="2133600"/>
            <a:ext cx="3529012" cy="1728788"/>
            <a:chOff x="476" y="935"/>
            <a:chExt cx="2223" cy="1089"/>
          </a:xfrm>
        </p:grpSpPr>
        <p:pic>
          <p:nvPicPr>
            <p:cNvPr id="135203" name=""/>
            <p:cNvPicPr/>
            <p:nvPr/>
          </p:nvPicPr>
          <p:blipFill>
            <a:blip r:embed="rId4"/>
            <a:srcRect l="48586" b="59994"/>
            <a:stretch>
              <a:fillRect/>
            </a:stretch>
          </p:blipFill>
          <p:spPr>
            <a:xfrm>
              <a:off x="476" y="935"/>
              <a:ext cx="2223" cy="1089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35204" name=""/>
            <p:cNvSpPr/>
            <p:nvPr/>
          </p:nvSpPr>
          <p:spPr>
            <a:xfrm>
              <a:off x="793" y="981"/>
              <a:ext cx="25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F</a:t>
              </a:r>
              <a:r>
                <a:rPr sz="1600" b="1" baseline="-25000"/>
                <a:t>P</a:t>
              </a:r>
              <a:endParaRPr sz="1600" b="1" baseline="-25000"/>
            </a:p>
          </p:txBody>
        </p:sp>
        <p:sp>
          <p:nvSpPr>
            <p:cNvPr id="135205" name=""/>
            <p:cNvSpPr/>
            <p:nvPr/>
          </p:nvSpPr>
          <p:spPr>
            <a:xfrm>
              <a:off x="657" y="1616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A</a:t>
              </a:r>
              <a:endParaRPr sz="1600" b="1" i="1"/>
            </a:p>
          </p:txBody>
        </p:sp>
        <p:sp>
          <p:nvSpPr>
            <p:cNvPr id="135206" name=""/>
            <p:cNvSpPr/>
            <p:nvPr/>
          </p:nvSpPr>
          <p:spPr>
            <a:xfrm>
              <a:off x="2154" y="1616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B</a:t>
              </a:r>
              <a:endParaRPr sz="1600" b="1" i="1"/>
            </a:p>
          </p:txBody>
        </p:sp>
        <p:sp>
          <p:nvSpPr>
            <p:cNvPr id="135207" name=""/>
            <p:cNvSpPr/>
            <p:nvPr/>
          </p:nvSpPr>
          <p:spPr>
            <a:xfrm>
              <a:off x="1519" y="1525"/>
              <a:ext cx="453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EI</a:t>
              </a:r>
              <a:r>
                <a:rPr sz="1600" b="1"/>
                <a:t>=∞</a:t>
              </a:r>
              <a:endParaRPr sz="1600" b="1"/>
            </a:p>
          </p:txBody>
        </p:sp>
        <p:sp>
          <p:nvSpPr>
            <p:cNvPr id="135208" name=""/>
            <p:cNvSpPr/>
            <p:nvPr/>
          </p:nvSpPr>
          <p:spPr>
            <a:xfrm>
              <a:off x="1383" y="1071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C</a:t>
              </a:r>
              <a:endParaRPr sz="1600" b="1" i="1"/>
            </a:p>
          </p:txBody>
        </p:sp>
        <p:sp>
          <p:nvSpPr>
            <p:cNvPr id="135209" name=""/>
            <p:cNvSpPr/>
            <p:nvPr/>
          </p:nvSpPr>
          <p:spPr>
            <a:xfrm>
              <a:off x="1338" y="1434"/>
              <a:ext cx="208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O</a:t>
              </a:r>
              <a:endParaRPr sz="1600" b="1" i="1"/>
            </a:p>
          </p:txBody>
        </p:sp>
      </p:grpSp>
      <p:sp>
        <p:nvSpPr>
          <p:cNvPr id="13521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13521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420A9AC-6ABB-44A3-B80C-F7824478F627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135212" name="TextBox 13521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用弹性中心法计算对称无铰拱共21页，您现在浏览的是第2页!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35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135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5" dur="500"/>
                                        <p:tgtEl>
                                          <p:spTgt spid="135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2" grpId="0"/>
      <p:bldP spid="135175" grpId="1"/>
      <p:bldP spid="135177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196" name=""/>
          <p:cNvSpPr/>
          <p:nvPr/>
        </p:nvSpPr>
        <p:spPr>
          <a:xfrm>
            <a:off x="323850" y="476250"/>
            <a:ext cx="8301038" cy="895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>
                <a:solidFill>
                  <a:schemeClr val="tx2"/>
                </a:solidFill>
              </a:rPr>
              <a:t>第二步</a:t>
            </a:r>
            <a:r>
              <a:rPr b="1"/>
              <a:t>，选取基本体系。将带刚臂的无铰拱在刚臂下端</a:t>
            </a:r>
            <a:r>
              <a:rPr b="1" i="1"/>
              <a:t>O</a:t>
            </a:r>
            <a:r>
              <a:rPr b="1"/>
              <a:t>处切开。 </a:t>
            </a:r>
            <a:endParaRPr b="1"/>
          </a:p>
        </p:txBody>
      </p:sp>
      <p:sp>
        <p:nvSpPr>
          <p:cNvPr id="136197" name=""/>
          <p:cNvSpPr/>
          <p:nvPr/>
        </p:nvSpPr>
        <p:spPr>
          <a:xfrm>
            <a:off x="323850" y="3644900"/>
            <a:ext cx="8374062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>
                <a:solidFill>
                  <a:schemeClr val="tx2"/>
                </a:solidFill>
              </a:rPr>
              <a:t>第三步</a:t>
            </a:r>
            <a:r>
              <a:rPr b="1"/>
              <a:t>，确定刚臂的长度，也就是确定刚臂端点</a:t>
            </a:r>
            <a:r>
              <a:rPr b="1" i="1"/>
              <a:t>O</a:t>
            </a:r>
            <a:r>
              <a:rPr b="1"/>
              <a:t>的位置。 </a:t>
            </a:r>
            <a:endParaRPr b="1"/>
          </a:p>
        </p:txBody>
      </p:sp>
      <p:graphicFrame>
        <p:nvGraphicFramePr>
          <p:cNvPr id="136199" name=""/>
          <p:cNvGraphicFramePr>
            <a:graphicFrameLocks noChangeAspect="1"/>
          </p:cNvGraphicFramePr>
          <p:nvPr/>
        </p:nvGraphicFramePr>
        <p:xfrm>
          <a:off x="684212" y="5013325"/>
          <a:ext cx="6337300" cy="8048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Equation" r:id="rId2" progId="Equation.DSMT4">
                  <p:embed/>
                </p:oleObj>
              </mc:Choice>
              <mc:Fallback>
                <p:oleObj name="Equation" r:id="rId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84212" y="5013325"/>
                        <a:ext cx="6337300" cy="8048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6206" name=""/>
          <p:cNvSpPr/>
          <p:nvPr/>
        </p:nvSpPr>
        <p:spPr>
          <a:xfrm>
            <a:off x="395288" y="4292600"/>
            <a:ext cx="3455988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副系数</a:t>
            </a:r>
            <a:r>
              <a:rPr b="1" i="1">
                <a:latin typeface="Symbol" pitchFamily="18" charset="2"/>
              </a:rPr>
              <a:t>d </a:t>
            </a:r>
            <a:r>
              <a:rPr b="1" baseline="-25000"/>
              <a:t>12</a:t>
            </a:r>
            <a:r>
              <a:rPr b="1"/>
              <a:t>的算式如下： </a:t>
            </a:r>
            <a:endParaRPr b="1"/>
          </a:p>
        </p:txBody>
      </p:sp>
      <p:grpSp>
        <p:nvGrpSpPr>
          <p:cNvPr id="136233" name=""/>
          <p:cNvGrpSpPr/>
          <p:nvPr/>
        </p:nvGrpSpPr>
        <p:grpSpPr>
          <a:xfrm>
            <a:off x="755650" y="1484312"/>
            <a:ext cx="3529012" cy="1728788"/>
            <a:chOff x="476" y="935"/>
            <a:chExt cx="2223" cy="1089"/>
          </a:xfrm>
        </p:grpSpPr>
        <p:pic>
          <p:nvPicPr>
            <p:cNvPr id="136208" name=""/>
            <p:cNvPicPr/>
            <p:nvPr/>
          </p:nvPicPr>
          <p:blipFill>
            <a:blip r:embed="rId4"/>
            <a:srcRect l="48586" b="59994"/>
            <a:stretch>
              <a:fillRect/>
            </a:stretch>
          </p:blipFill>
          <p:spPr>
            <a:xfrm>
              <a:off x="476" y="935"/>
              <a:ext cx="2223" cy="1089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36209" name=""/>
            <p:cNvSpPr/>
            <p:nvPr/>
          </p:nvSpPr>
          <p:spPr>
            <a:xfrm>
              <a:off x="793" y="981"/>
              <a:ext cx="25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F</a:t>
              </a:r>
              <a:r>
                <a:rPr sz="1600" b="1" baseline="-25000"/>
                <a:t>P</a:t>
              </a:r>
              <a:endParaRPr sz="1600" b="1" baseline="-25000"/>
            </a:p>
          </p:txBody>
        </p:sp>
        <p:sp>
          <p:nvSpPr>
            <p:cNvPr id="136210" name=""/>
            <p:cNvSpPr/>
            <p:nvPr/>
          </p:nvSpPr>
          <p:spPr>
            <a:xfrm>
              <a:off x="657" y="1616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A</a:t>
              </a:r>
              <a:endParaRPr sz="1600" b="1" i="1"/>
            </a:p>
          </p:txBody>
        </p:sp>
        <p:sp>
          <p:nvSpPr>
            <p:cNvPr id="136211" name=""/>
            <p:cNvSpPr/>
            <p:nvPr/>
          </p:nvSpPr>
          <p:spPr>
            <a:xfrm>
              <a:off x="2154" y="1616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B</a:t>
              </a:r>
              <a:endParaRPr sz="1600" b="1" i="1"/>
            </a:p>
          </p:txBody>
        </p:sp>
        <p:sp>
          <p:nvSpPr>
            <p:cNvPr id="136212" name=""/>
            <p:cNvSpPr/>
            <p:nvPr/>
          </p:nvSpPr>
          <p:spPr>
            <a:xfrm>
              <a:off x="1519" y="1525"/>
              <a:ext cx="453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EI</a:t>
              </a:r>
              <a:r>
                <a:rPr sz="1600" b="1"/>
                <a:t>=∞</a:t>
              </a:r>
              <a:endParaRPr sz="1600" b="1"/>
            </a:p>
          </p:txBody>
        </p:sp>
        <p:sp>
          <p:nvSpPr>
            <p:cNvPr id="136213" name=""/>
            <p:cNvSpPr/>
            <p:nvPr/>
          </p:nvSpPr>
          <p:spPr>
            <a:xfrm>
              <a:off x="1383" y="1071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C</a:t>
              </a:r>
              <a:endParaRPr sz="1600" b="1" i="1"/>
            </a:p>
          </p:txBody>
        </p:sp>
        <p:sp>
          <p:nvSpPr>
            <p:cNvPr id="136214" name=""/>
            <p:cNvSpPr/>
            <p:nvPr/>
          </p:nvSpPr>
          <p:spPr>
            <a:xfrm>
              <a:off x="1338" y="1434"/>
              <a:ext cx="208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O</a:t>
              </a:r>
              <a:endParaRPr sz="1600" b="1" i="1"/>
            </a:p>
          </p:txBody>
        </p:sp>
      </p:grpSp>
      <p:grpSp>
        <p:nvGrpSpPr>
          <p:cNvPr id="136215" name=""/>
          <p:cNvGrpSpPr/>
          <p:nvPr/>
        </p:nvGrpSpPr>
        <p:grpSpPr>
          <a:xfrm>
            <a:off x="4500562" y="1484312"/>
            <a:ext cx="3597275" cy="2089150"/>
            <a:chOff x="3152" y="2069"/>
            <a:chExt cx="2266" cy="1316"/>
          </a:xfrm>
        </p:grpSpPr>
        <p:pic>
          <p:nvPicPr>
            <p:cNvPr id="136216" name=""/>
            <p:cNvPicPr/>
            <p:nvPr/>
          </p:nvPicPr>
          <p:blipFill>
            <a:blip r:embed="rId4"/>
            <a:srcRect l="48586" t="58303"/>
            <a:stretch>
              <a:fillRect/>
            </a:stretch>
          </p:blipFill>
          <p:spPr>
            <a:xfrm>
              <a:off x="3152" y="2069"/>
              <a:ext cx="2223" cy="113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36217" name=""/>
            <p:cNvSpPr/>
            <p:nvPr/>
          </p:nvSpPr>
          <p:spPr>
            <a:xfrm>
              <a:off x="3469" y="2115"/>
              <a:ext cx="25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F</a:t>
              </a:r>
              <a:r>
                <a:rPr sz="1600" b="1" baseline="-25000"/>
                <a:t>P</a:t>
              </a:r>
              <a:endParaRPr sz="1600" b="1" baseline="-25000"/>
            </a:p>
          </p:txBody>
        </p:sp>
        <p:sp>
          <p:nvSpPr>
            <p:cNvPr id="136218" name=""/>
            <p:cNvSpPr/>
            <p:nvPr/>
          </p:nvSpPr>
          <p:spPr>
            <a:xfrm>
              <a:off x="3333" y="2750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A</a:t>
              </a:r>
              <a:endParaRPr sz="1600" b="1" i="1"/>
            </a:p>
          </p:txBody>
        </p:sp>
        <p:sp>
          <p:nvSpPr>
            <p:cNvPr id="136219" name=""/>
            <p:cNvSpPr/>
            <p:nvPr/>
          </p:nvSpPr>
          <p:spPr>
            <a:xfrm>
              <a:off x="5102" y="2841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B</a:t>
              </a:r>
              <a:endParaRPr sz="1600" b="1" i="1"/>
            </a:p>
          </p:txBody>
        </p:sp>
        <p:sp>
          <p:nvSpPr>
            <p:cNvPr id="136220" name=""/>
            <p:cNvSpPr/>
            <p:nvPr/>
          </p:nvSpPr>
          <p:spPr>
            <a:xfrm>
              <a:off x="4740" y="2659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K</a:t>
              </a:r>
              <a:endParaRPr sz="1600" b="1" i="1"/>
            </a:p>
          </p:txBody>
        </p:sp>
        <p:sp>
          <p:nvSpPr>
            <p:cNvPr id="136221" name=""/>
            <p:cNvSpPr/>
            <p:nvPr/>
          </p:nvSpPr>
          <p:spPr>
            <a:xfrm>
              <a:off x="4105" y="2206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C</a:t>
              </a:r>
              <a:endParaRPr sz="1600" b="1" i="1"/>
            </a:p>
          </p:txBody>
        </p:sp>
        <p:sp>
          <p:nvSpPr>
            <p:cNvPr id="136222" name=""/>
            <p:cNvSpPr/>
            <p:nvPr/>
          </p:nvSpPr>
          <p:spPr>
            <a:xfrm>
              <a:off x="5238" y="2161"/>
              <a:ext cx="180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x</a:t>
              </a:r>
              <a:endParaRPr sz="1600" b="1" i="1"/>
            </a:p>
          </p:txBody>
        </p:sp>
        <p:sp>
          <p:nvSpPr>
            <p:cNvPr id="136223" name=""/>
            <p:cNvSpPr/>
            <p:nvPr/>
          </p:nvSpPr>
          <p:spPr>
            <a:xfrm>
              <a:off x="4105" y="3158"/>
              <a:ext cx="173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y</a:t>
              </a:r>
              <a:endParaRPr sz="1600" b="1" i="1"/>
            </a:p>
          </p:txBody>
        </p:sp>
        <p:sp>
          <p:nvSpPr>
            <p:cNvPr id="136224" name=""/>
            <p:cNvSpPr/>
            <p:nvPr/>
          </p:nvSpPr>
          <p:spPr>
            <a:xfrm>
              <a:off x="5102" y="2433"/>
              <a:ext cx="173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y</a:t>
              </a:r>
              <a:endParaRPr sz="1600" b="1" i="1"/>
            </a:p>
          </p:txBody>
        </p:sp>
        <p:sp>
          <p:nvSpPr>
            <p:cNvPr id="136225" name=""/>
            <p:cNvSpPr/>
            <p:nvPr/>
          </p:nvSpPr>
          <p:spPr>
            <a:xfrm>
              <a:off x="4785" y="2387"/>
              <a:ext cx="207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y</a:t>
              </a:r>
              <a:r>
                <a:rPr sz="1600" b="1" baseline="-25000"/>
                <a:t>s</a:t>
              </a:r>
              <a:endParaRPr sz="1600" b="1" baseline="-25000"/>
            </a:p>
          </p:txBody>
        </p:sp>
        <p:sp>
          <p:nvSpPr>
            <p:cNvPr id="136226" name=""/>
            <p:cNvSpPr/>
            <p:nvPr/>
          </p:nvSpPr>
          <p:spPr>
            <a:xfrm>
              <a:off x="3923" y="2659"/>
              <a:ext cx="24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>
                  <a:solidFill>
                    <a:schemeClr val="hlink"/>
                  </a:solidFill>
                </a:rPr>
                <a:t>X</a:t>
              </a:r>
              <a:r>
                <a:rPr sz="1600" b="1" baseline="-25000">
                  <a:solidFill>
                    <a:schemeClr val="hlink"/>
                  </a:solidFill>
                </a:rPr>
                <a:t>1</a:t>
              </a:r>
              <a:endParaRPr sz="1600" b="1" baseline="-25000">
                <a:solidFill>
                  <a:schemeClr val="hlink"/>
                </a:solidFill>
              </a:endParaRPr>
            </a:p>
          </p:txBody>
        </p:sp>
        <p:sp>
          <p:nvSpPr>
            <p:cNvPr id="136227" name=""/>
            <p:cNvSpPr/>
            <p:nvPr/>
          </p:nvSpPr>
          <p:spPr>
            <a:xfrm>
              <a:off x="4241" y="2659"/>
              <a:ext cx="24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>
                  <a:solidFill>
                    <a:schemeClr val="hlink"/>
                  </a:solidFill>
                </a:rPr>
                <a:t>X</a:t>
              </a:r>
              <a:r>
                <a:rPr sz="1600" b="1" baseline="-25000">
                  <a:solidFill>
                    <a:schemeClr val="hlink"/>
                  </a:solidFill>
                </a:rPr>
                <a:t>1</a:t>
              </a:r>
              <a:endParaRPr sz="1600" b="1" baseline="-25000">
                <a:solidFill>
                  <a:schemeClr val="hlink"/>
                </a:solidFill>
              </a:endParaRPr>
            </a:p>
          </p:txBody>
        </p:sp>
        <p:sp>
          <p:nvSpPr>
            <p:cNvPr id="136228" name=""/>
            <p:cNvSpPr/>
            <p:nvPr/>
          </p:nvSpPr>
          <p:spPr>
            <a:xfrm>
              <a:off x="3742" y="2478"/>
              <a:ext cx="24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>
                  <a:solidFill>
                    <a:schemeClr val="hlink"/>
                  </a:solidFill>
                </a:rPr>
                <a:t>X</a:t>
              </a:r>
              <a:r>
                <a:rPr sz="1600" b="1" baseline="-25000">
                  <a:solidFill>
                    <a:schemeClr val="hlink"/>
                  </a:solidFill>
                </a:rPr>
                <a:t>2</a:t>
              </a:r>
              <a:endParaRPr sz="1600" b="1" baseline="-25000">
                <a:solidFill>
                  <a:schemeClr val="hlink"/>
                </a:solidFill>
              </a:endParaRPr>
            </a:p>
          </p:txBody>
        </p:sp>
        <p:sp>
          <p:nvSpPr>
            <p:cNvPr id="136229" name=""/>
            <p:cNvSpPr/>
            <p:nvPr/>
          </p:nvSpPr>
          <p:spPr>
            <a:xfrm>
              <a:off x="4422" y="2478"/>
              <a:ext cx="24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>
                  <a:solidFill>
                    <a:schemeClr val="hlink"/>
                  </a:solidFill>
                </a:rPr>
                <a:t>X</a:t>
              </a:r>
              <a:r>
                <a:rPr sz="1600" b="1" baseline="-25000">
                  <a:solidFill>
                    <a:schemeClr val="hlink"/>
                  </a:solidFill>
                </a:rPr>
                <a:t>2</a:t>
              </a:r>
              <a:endParaRPr sz="1600" b="1" baseline="-25000">
                <a:solidFill>
                  <a:schemeClr val="hlink"/>
                </a:solidFill>
              </a:endParaRPr>
            </a:p>
          </p:txBody>
        </p:sp>
        <p:sp>
          <p:nvSpPr>
            <p:cNvPr id="136230" name=""/>
            <p:cNvSpPr/>
            <p:nvPr/>
          </p:nvSpPr>
          <p:spPr>
            <a:xfrm>
              <a:off x="3968" y="2841"/>
              <a:ext cx="24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>
                  <a:solidFill>
                    <a:schemeClr val="hlink"/>
                  </a:solidFill>
                </a:rPr>
                <a:t>X</a:t>
              </a:r>
              <a:r>
                <a:rPr sz="1600" b="1" baseline="-25000">
                  <a:solidFill>
                    <a:schemeClr val="hlink"/>
                  </a:solidFill>
                </a:rPr>
                <a:t>3</a:t>
              </a:r>
              <a:endParaRPr sz="1600" b="1" baseline="-25000">
                <a:solidFill>
                  <a:schemeClr val="hlink"/>
                </a:solidFill>
              </a:endParaRPr>
            </a:p>
          </p:txBody>
        </p:sp>
        <p:sp>
          <p:nvSpPr>
            <p:cNvPr id="136231" name=""/>
            <p:cNvSpPr/>
            <p:nvPr/>
          </p:nvSpPr>
          <p:spPr>
            <a:xfrm>
              <a:off x="4195" y="2841"/>
              <a:ext cx="245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>
                  <a:solidFill>
                    <a:schemeClr val="hlink"/>
                  </a:solidFill>
                </a:rPr>
                <a:t>X</a:t>
              </a:r>
              <a:r>
                <a:rPr sz="1600" b="1" baseline="-25000">
                  <a:solidFill>
                    <a:schemeClr val="hlink"/>
                  </a:solidFill>
                </a:rPr>
                <a:t>3</a:t>
              </a:r>
              <a:endParaRPr sz="1600" b="1" baseline="-25000">
                <a:solidFill>
                  <a:schemeClr val="hlink"/>
                </a:solidFill>
              </a:endParaRPr>
            </a:p>
          </p:txBody>
        </p:sp>
        <p:sp>
          <p:nvSpPr>
            <p:cNvPr id="136232" name=""/>
            <p:cNvSpPr/>
            <p:nvPr/>
          </p:nvSpPr>
          <p:spPr>
            <a:xfrm>
              <a:off x="4014" y="2433"/>
              <a:ext cx="208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O</a:t>
              </a:r>
              <a:endParaRPr sz="1600" b="1" i="1"/>
            </a:p>
          </p:txBody>
        </p:sp>
      </p:grpSp>
      <p:sp>
        <p:nvSpPr>
          <p:cNvPr id="13623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13623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52D9CA2-C136-4C0C-BCB8-B44F1C684B66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136235" name="TextBox 13623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用弹性中心法计算对称无铰拱共21页，您现在浏览的是第3页!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" dur="500"/>
                                        <p:tgtEl>
                                          <p:spTgt spid="136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4" dur="500"/>
                                        <p:tgtEl>
                                          <p:spTgt spid="136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6" grpId="0"/>
      <p:bldP spid="136197" grpId="1"/>
      <p:bldP spid="136206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221" name=""/>
          <p:cNvSpPr/>
          <p:nvPr/>
        </p:nvSpPr>
        <p:spPr>
          <a:xfrm>
            <a:off x="0" y="3252788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37224" name=""/>
          <p:cNvSpPr/>
          <p:nvPr/>
        </p:nvSpPr>
        <p:spPr>
          <a:xfrm>
            <a:off x="0" y="3257550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pSp>
        <p:nvGrpSpPr>
          <p:cNvPr id="137248" name=""/>
          <p:cNvGrpSpPr/>
          <p:nvPr/>
        </p:nvGrpSpPr>
        <p:grpSpPr>
          <a:xfrm>
            <a:off x="395288" y="5445125"/>
            <a:ext cx="7488238" cy="769938"/>
            <a:chOff x="249" y="3430"/>
            <a:chExt cx="4717" cy="485"/>
          </a:xfrm>
        </p:grpSpPr>
        <p:graphicFrame>
          <p:nvGraphicFramePr>
            <p:cNvPr id="137220" name=""/>
            <p:cNvGraphicFramePr>
              <a:graphicFrameLocks noChangeAspect="1"/>
            </p:cNvGraphicFramePr>
            <p:nvPr/>
          </p:nvGraphicFramePr>
          <p:xfrm>
            <a:off x="793" y="3430"/>
            <a:ext cx="2631" cy="48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name="Equation" r:id="rId2" progId="Equation.DSMT4">
                    <p:embed/>
                  </p:oleObj>
                </mc:Choice>
                <mc:Fallback>
                  <p:oleObj name="Equation" r:id="rId2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793" y="3430"/>
                          <a:ext cx="2631" cy="48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37222" name=""/>
            <p:cNvSpPr/>
            <p:nvPr/>
          </p:nvSpPr>
          <p:spPr>
            <a:xfrm>
              <a:off x="249" y="3475"/>
              <a:ext cx="357" cy="311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b="1"/>
                <a:t>得 </a:t>
              </a:r>
              <a:endParaRPr b="1"/>
            </a:p>
          </p:txBody>
        </p:sp>
        <p:graphicFrame>
          <p:nvGraphicFramePr>
            <p:cNvPr id="137223" name=""/>
            <p:cNvGraphicFramePr>
              <a:graphicFrameLocks noChangeAspect="1"/>
            </p:cNvGraphicFramePr>
            <p:nvPr/>
          </p:nvGraphicFramePr>
          <p:xfrm>
            <a:off x="3424" y="3430"/>
            <a:ext cx="1542" cy="45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name="Equation" r:id="rId4" progId="Equation.DSMT4">
                    <p:embed/>
                  </p:oleObj>
                </mc:Choice>
                <mc:Fallback>
                  <p:oleObj name="Equation" r:id="rId4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3424" y="3430"/>
                          <a:ext cx="1542" cy="45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137226" name=""/>
          <p:cNvGraphicFramePr>
            <a:graphicFrameLocks noChangeAspect="1"/>
          </p:cNvGraphicFramePr>
          <p:nvPr/>
        </p:nvGraphicFramePr>
        <p:xfrm>
          <a:off x="611188" y="3500438"/>
          <a:ext cx="4248150" cy="15573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Equation" r:id="rId6" progId="Equation.DSMT4">
                  <p:embed/>
                </p:oleObj>
              </mc:Choice>
              <mc:Fallback>
                <p:oleObj name="Equation" r:id="rId6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11188" y="3500438"/>
                        <a:ext cx="4248150" cy="15573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7227" name=""/>
          <p:cNvSpPr/>
          <p:nvPr/>
        </p:nvSpPr>
        <p:spPr>
          <a:xfrm>
            <a:off x="5235575" y="3429000"/>
            <a:ext cx="3908425" cy="16986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式中，</a:t>
            </a:r>
            <a:r>
              <a:rPr b="1" i="1"/>
              <a:t>y</a:t>
            </a:r>
            <a:r>
              <a:rPr b="1" i="1" baseline="-25000"/>
              <a:t>S</a:t>
            </a:r>
            <a:r>
              <a:rPr b="1"/>
              <a:t>为刚臂长度；</a:t>
            </a:r>
            <a:r>
              <a:rPr b="1" i="1">
                <a:latin typeface="Symbol" pitchFamily="18" charset="2"/>
              </a:rPr>
              <a:t>j</a:t>
            </a:r>
            <a:r>
              <a:rPr b="1"/>
              <a:t>为截面处拱轴切线与水平线之间的夹角，在右半拱取正，左半拱取负。 </a:t>
            </a:r>
            <a:endParaRPr b="1"/>
          </a:p>
        </p:txBody>
      </p:sp>
      <p:grpSp>
        <p:nvGrpSpPr>
          <p:cNvPr id="137247" name=""/>
          <p:cNvGrpSpPr/>
          <p:nvPr/>
        </p:nvGrpSpPr>
        <p:grpSpPr>
          <a:xfrm>
            <a:off x="1116012" y="228600"/>
            <a:ext cx="6789738" cy="3179762"/>
            <a:chOff x="703" y="144"/>
            <a:chExt cx="4277" cy="2003"/>
          </a:xfrm>
        </p:grpSpPr>
        <p:pic>
          <p:nvPicPr>
            <p:cNvPr id="137225" name="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03" y="210"/>
              <a:ext cx="4128" cy="180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37228" name=""/>
            <p:cNvSpPr/>
            <p:nvPr/>
          </p:nvSpPr>
          <p:spPr>
            <a:xfrm>
              <a:off x="2688" y="144"/>
              <a:ext cx="180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x</a:t>
              </a:r>
              <a:endParaRPr sz="1600" b="1" i="1"/>
            </a:p>
          </p:txBody>
        </p:sp>
        <p:sp>
          <p:nvSpPr>
            <p:cNvPr id="137229" name=""/>
            <p:cNvSpPr/>
            <p:nvPr/>
          </p:nvSpPr>
          <p:spPr>
            <a:xfrm>
              <a:off x="4752" y="144"/>
              <a:ext cx="180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x</a:t>
              </a:r>
              <a:endParaRPr sz="1600" b="1" i="1"/>
            </a:p>
          </p:txBody>
        </p:sp>
        <p:sp>
          <p:nvSpPr>
            <p:cNvPr id="137230" name=""/>
            <p:cNvSpPr/>
            <p:nvPr/>
          </p:nvSpPr>
          <p:spPr>
            <a:xfrm>
              <a:off x="4800" y="1296"/>
              <a:ext cx="180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x</a:t>
              </a:r>
              <a:endParaRPr sz="1600" b="1" i="1"/>
            </a:p>
          </p:txBody>
        </p:sp>
        <p:sp>
          <p:nvSpPr>
            <p:cNvPr id="137231" name=""/>
            <p:cNvSpPr/>
            <p:nvPr/>
          </p:nvSpPr>
          <p:spPr>
            <a:xfrm>
              <a:off x="1536" y="816"/>
              <a:ext cx="173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y</a:t>
              </a:r>
              <a:endParaRPr sz="1600" b="1" i="1"/>
            </a:p>
          </p:txBody>
        </p:sp>
        <p:sp>
          <p:nvSpPr>
            <p:cNvPr id="137232" name=""/>
            <p:cNvSpPr/>
            <p:nvPr/>
          </p:nvSpPr>
          <p:spPr>
            <a:xfrm>
              <a:off x="3648" y="816"/>
              <a:ext cx="173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y</a:t>
              </a:r>
              <a:endParaRPr sz="1600" b="1" i="1"/>
            </a:p>
          </p:txBody>
        </p:sp>
        <p:sp>
          <p:nvSpPr>
            <p:cNvPr id="137233" name=""/>
            <p:cNvSpPr/>
            <p:nvPr/>
          </p:nvSpPr>
          <p:spPr>
            <a:xfrm>
              <a:off x="3648" y="1920"/>
              <a:ext cx="173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y</a:t>
              </a:r>
              <a:endParaRPr sz="1600" b="1" i="1"/>
            </a:p>
          </p:txBody>
        </p:sp>
        <p:sp>
          <p:nvSpPr>
            <p:cNvPr id="137234" name=""/>
            <p:cNvSpPr/>
            <p:nvPr/>
          </p:nvSpPr>
          <p:spPr>
            <a:xfrm>
              <a:off x="4608" y="240"/>
              <a:ext cx="173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y</a:t>
              </a:r>
              <a:endParaRPr sz="1600" b="1" i="1"/>
            </a:p>
          </p:txBody>
        </p:sp>
        <p:sp>
          <p:nvSpPr>
            <p:cNvPr id="137235" name=""/>
            <p:cNvSpPr/>
            <p:nvPr/>
          </p:nvSpPr>
          <p:spPr>
            <a:xfrm>
              <a:off x="4272" y="192"/>
              <a:ext cx="207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y</a:t>
              </a:r>
              <a:r>
                <a:rPr sz="1600" b="1" baseline="-25000"/>
                <a:t>s</a:t>
              </a:r>
              <a:endParaRPr sz="1600" b="1" baseline="-25000"/>
            </a:p>
          </p:txBody>
        </p:sp>
        <p:sp>
          <p:nvSpPr>
            <p:cNvPr id="137236" name=""/>
            <p:cNvSpPr/>
            <p:nvPr/>
          </p:nvSpPr>
          <p:spPr>
            <a:xfrm>
              <a:off x="2160" y="432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K</a:t>
              </a:r>
              <a:endParaRPr sz="1600" b="1" i="1"/>
            </a:p>
          </p:txBody>
        </p:sp>
        <p:sp>
          <p:nvSpPr>
            <p:cNvPr id="137237" name=""/>
            <p:cNvSpPr/>
            <p:nvPr/>
          </p:nvSpPr>
          <p:spPr>
            <a:xfrm>
              <a:off x="4272" y="432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K</a:t>
              </a:r>
              <a:endParaRPr sz="1600" b="1" i="1"/>
            </a:p>
          </p:txBody>
        </p:sp>
        <p:sp>
          <p:nvSpPr>
            <p:cNvPr id="137238" name=""/>
            <p:cNvSpPr/>
            <p:nvPr/>
          </p:nvSpPr>
          <p:spPr>
            <a:xfrm>
              <a:off x="4272" y="1584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K</a:t>
              </a:r>
              <a:endParaRPr sz="1600" b="1" i="1"/>
            </a:p>
          </p:txBody>
        </p:sp>
        <p:sp>
          <p:nvSpPr>
            <p:cNvPr id="137239" name=""/>
            <p:cNvSpPr/>
            <p:nvPr/>
          </p:nvSpPr>
          <p:spPr>
            <a:xfrm>
              <a:off x="1200" y="336"/>
              <a:ext cx="382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X</a:t>
              </a:r>
              <a:r>
                <a:rPr sz="1600" b="1" baseline="-25000"/>
                <a:t>1</a:t>
              </a:r>
              <a:r>
                <a:rPr sz="1600" b="1"/>
                <a:t>=1</a:t>
              </a:r>
              <a:endParaRPr sz="1600" b="1"/>
            </a:p>
          </p:txBody>
        </p:sp>
        <p:sp>
          <p:nvSpPr>
            <p:cNvPr id="137240" name=""/>
            <p:cNvSpPr/>
            <p:nvPr/>
          </p:nvSpPr>
          <p:spPr>
            <a:xfrm>
              <a:off x="1728" y="336"/>
              <a:ext cx="382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X</a:t>
              </a:r>
              <a:r>
                <a:rPr sz="1600" b="1" baseline="-25000"/>
                <a:t>1</a:t>
              </a:r>
              <a:r>
                <a:rPr sz="1600" b="1"/>
                <a:t>=1</a:t>
              </a:r>
              <a:endParaRPr sz="1600" b="1"/>
            </a:p>
          </p:txBody>
        </p:sp>
        <p:sp>
          <p:nvSpPr>
            <p:cNvPr id="137241" name=""/>
            <p:cNvSpPr/>
            <p:nvPr/>
          </p:nvSpPr>
          <p:spPr>
            <a:xfrm>
              <a:off x="3312" y="336"/>
              <a:ext cx="382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X</a:t>
              </a:r>
              <a:r>
                <a:rPr sz="1600" b="1" baseline="-25000"/>
                <a:t>2</a:t>
              </a:r>
              <a:r>
                <a:rPr sz="1600" b="1"/>
                <a:t>=1</a:t>
              </a:r>
              <a:endParaRPr sz="1600" b="1"/>
            </a:p>
          </p:txBody>
        </p:sp>
        <p:sp>
          <p:nvSpPr>
            <p:cNvPr id="137242" name=""/>
            <p:cNvSpPr/>
            <p:nvPr/>
          </p:nvSpPr>
          <p:spPr>
            <a:xfrm>
              <a:off x="3744" y="336"/>
              <a:ext cx="382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X</a:t>
              </a:r>
              <a:r>
                <a:rPr sz="1600" b="1" baseline="-25000"/>
                <a:t>2</a:t>
              </a:r>
              <a:r>
                <a:rPr sz="1600" b="1"/>
                <a:t>=1</a:t>
              </a:r>
              <a:endParaRPr sz="1600" b="1"/>
            </a:p>
          </p:txBody>
        </p:sp>
        <p:sp>
          <p:nvSpPr>
            <p:cNvPr id="137243" name=""/>
            <p:cNvSpPr/>
            <p:nvPr/>
          </p:nvSpPr>
          <p:spPr>
            <a:xfrm>
              <a:off x="3312" y="1584"/>
              <a:ext cx="382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X</a:t>
              </a:r>
              <a:r>
                <a:rPr sz="1600" b="1" baseline="-25000"/>
                <a:t>3</a:t>
              </a:r>
              <a:r>
                <a:rPr sz="1600" b="1"/>
                <a:t>=1</a:t>
              </a:r>
              <a:endParaRPr sz="1600" b="1"/>
            </a:p>
          </p:txBody>
        </p:sp>
        <p:sp>
          <p:nvSpPr>
            <p:cNvPr id="137244" name=""/>
            <p:cNvSpPr/>
            <p:nvPr/>
          </p:nvSpPr>
          <p:spPr>
            <a:xfrm>
              <a:off x="3744" y="1584"/>
              <a:ext cx="382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X</a:t>
              </a:r>
              <a:r>
                <a:rPr sz="1600" b="1" baseline="-25000"/>
                <a:t>3</a:t>
              </a:r>
              <a:r>
                <a:rPr sz="1600" b="1"/>
                <a:t>=1</a:t>
              </a:r>
              <a:endParaRPr sz="1600" b="1"/>
            </a:p>
          </p:txBody>
        </p:sp>
        <p:sp>
          <p:nvSpPr>
            <p:cNvPr id="137245" name=""/>
            <p:cNvSpPr/>
            <p:nvPr/>
          </p:nvSpPr>
          <p:spPr>
            <a:xfrm>
              <a:off x="3984" y="1056"/>
              <a:ext cx="180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x</a:t>
              </a:r>
              <a:endParaRPr sz="1600" b="1" i="1"/>
            </a:p>
          </p:txBody>
        </p:sp>
        <p:sp>
          <p:nvSpPr>
            <p:cNvPr id="137246" name=""/>
            <p:cNvSpPr/>
            <p:nvPr/>
          </p:nvSpPr>
          <p:spPr>
            <a:xfrm>
              <a:off x="4128" y="1440"/>
              <a:ext cx="193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>
                  <a:latin typeface="Symbol" pitchFamily="18" charset="2"/>
                </a:rPr>
                <a:t>j</a:t>
              </a:r>
              <a:endParaRPr sz="1600" b="1">
                <a:latin typeface="Symbol" pitchFamily="18" charset="2"/>
              </a:endParaRPr>
            </a:p>
          </p:txBody>
        </p:sp>
      </p:grpSp>
      <p:sp>
        <p:nvSpPr>
          <p:cNvPr id="13725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13725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767AAA2-3EDB-41D3-AEC9-225B6CE74736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137249" name="TextBox 13724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用弹性中心法计算对称无铰拱共21页，您现在浏览的是第4页!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37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137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1" dur="500"/>
                                        <p:tgtEl>
                                          <p:spTgt spid="137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268" name=""/>
          <p:cNvSpPr/>
          <p:nvPr/>
        </p:nvSpPr>
        <p:spPr>
          <a:xfrm>
            <a:off x="468312" y="836612"/>
            <a:ext cx="4248150" cy="5619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sz="2800" b="1"/>
              <a:t>二、荷载作用下的计算</a:t>
            </a:r>
            <a:endParaRPr sz="2800" b="1"/>
          </a:p>
        </p:txBody>
      </p:sp>
      <p:sp>
        <p:nvSpPr>
          <p:cNvPr id="139269" name=""/>
          <p:cNvSpPr/>
          <p:nvPr/>
        </p:nvSpPr>
        <p:spPr>
          <a:xfrm>
            <a:off x="539750" y="1700212"/>
            <a:ext cx="2711450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力法方程简化为式 </a:t>
            </a:r>
            <a:endParaRPr b="1"/>
          </a:p>
        </p:txBody>
      </p:sp>
      <p:sp>
        <p:nvSpPr>
          <p:cNvPr id="139271" name=""/>
          <p:cNvSpPr/>
          <p:nvPr/>
        </p:nvSpPr>
        <p:spPr>
          <a:xfrm>
            <a:off x="0" y="3124200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39270" name=""/>
          <p:cNvGraphicFramePr>
            <a:graphicFrameLocks noChangeAspect="1"/>
          </p:cNvGraphicFramePr>
          <p:nvPr/>
        </p:nvGraphicFramePr>
        <p:xfrm>
          <a:off x="2916238" y="2349500"/>
          <a:ext cx="2592388" cy="16271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2" progId="Equation.DSMT4">
                  <p:embed/>
                </p:oleObj>
              </mc:Choice>
              <mc:Fallback>
                <p:oleObj name="Equation" r:id="rId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916238" y="2349500"/>
                        <a:ext cx="2592388" cy="16271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9272" name=""/>
          <p:cNvSpPr/>
          <p:nvPr/>
        </p:nvSpPr>
        <p:spPr>
          <a:xfrm>
            <a:off x="395288" y="4149725"/>
            <a:ext cx="8443912" cy="16986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          当计算系数和自由项时，可忽略轴向变形和剪切变形的影响，只考虑弯曲变形一项。但当拱轴线接近合理拱轴时，或拱高</a:t>
            </a:r>
            <a:r>
              <a:rPr b="1" i="1"/>
              <a:t>f</a:t>
            </a:r>
            <a:r>
              <a:rPr b="1"/>
              <a:t>&lt;</a:t>
            </a:r>
            <a:r>
              <a:rPr b="1" i="1"/>
              <a:t>l</a:t>
            </a:r>
            <a:r>
              <a:rPr b="1"/>
              <a:t>/5时，或拱高</a:t>
            </a:r>
            <a:r>
              <a:rPr b="1" i="1"/>
              <a:t>f </a:t>
            </a:r>
            <a:r>
              <a:rPr b="1"/>
              <a:t>&gt;</a:t>
            </a:r>
            <a:r>
              <a:rPr b="1" i="1"/>
              <a:t>l</a:t>
            </a:r>
            <a:r>
              <a:rPr b="1"/>
              <a:t>/5且拱顶截面高度</a:t>
            </a:r>
            <a:r>
              <a:rPr b="1" i="1"/>
              <a:t>h</a:t>
            </a:r>
            <a:r>
              <a:rPr b="1" i="1" baseline="-25000"/>
              <a:t>c</a:t>
            </a:r>
            <a:r>
              <a:rPr b="1"/>
              <a:t>&gt;</a:t>
            </a:r>
            <a:r>
              <a:rPr b="1" i="1"/>
              <a:t>l</a:t>
            </a:r>
            <a:r>
              <a:rPr b="1"/>
              <a:t>/10时，还需考虑轴力对</a:t>
            </a:r>
            <a:r>
              <a:rPr b="1" i="1">
                <a:latin typeface="Symbol" pitchFamily="18" charset="2"/>
              </a:rPr>
              <a:t>d </a:t>
            </a:r>
            <a:r>
              <a:rPr b="1" baseline="-25000"/>
              <a:t>22</a:t>
            </a:r>
            <a:r>
              <a:rPr b="1"/>
              <a:t>的影响。即 </a:t>
            </a:r>
            <a:endParaRPr b="1"/>
          </a:p>
        </p:txBody>
      </p:sp>
      <p:sp>
        <p:nvSpPr>
          <p:cNvPr id="139274" name=""/>
          <p:cNvSpPr/>
          <p:nvPr/>
        </p:nvSpPr>
        <p:spPr>
          <a:xfrm>
            <a:off x="0" y="227647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3927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13927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3A0263C-84EE-4FAB-9BF4-0A3A551C8C40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139277" name="TextBox 13927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用弹性中心法计算对称无铰拱共21页，您现在浏览的是第5页!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316" name=""/>
          <p:cNvSpPr/>
          <p:nvPr/>
        </p:nvSpPr>
        <p:spPr>
          <a:xfrm>
            <a:off x="250825" y="404812"/>
            <a:ext cx="8301038" cy="12969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         由力法方程算出多余未知力</a:t>
            </a:r>
            <a:r>
              <a:rPr b="1" i="1"/>
              <a:t>X</a:t>
            </a:r>
            <a:r>
              <a:rPr b="1" baseline="-25000"/>
              <a:t>1</a:t>
            </a:r>
            <a:r>
              <a:rPr b="1"/>
              <a:t>、</a:t>
            </a:r>
            <a:r>
              <a:rPr b="1" i="1"/>
              <a:t>X</a:t>
            </a:r>
            <a:r>
              <a:rPr b="1" baseline="-25000"/>
              <a:t>2</a:t>
            </a:r>
            <a:r>
              <a:rPr b="1"/>
              <a:t>和</a:t>
            </a:r>
            <a:r>
              <a:rPr b="1" i="1"/>
              <a:t>X</a:t>
            </a:r>
            <a:r>
              <a:rPr b="1" baseline="-25000"/>
              <a:t>3</a:t>
            </a:r>
            <a:r>
              <a:rPr b="1"/>
              <a:t>后，即可用隔离体的平衡条件或内力叠加公式[参见单位未知力引起的内力表达式（d）]求得</a:t>
            </a:r>
            <a:endParaRPr b="1"/>
          </a:p>
        </p:txBody>
      </p:sp>
      <p:sp>
        <p:nvSpPr>
          <p:cNvPr id="141318" name=""/>
          <p:cNvSpPr/>
          <p:nvPr/>
        </p:nvSpPr>
        <p:spPr>
          <a:xfrm>
            <a:off x="0" y="311467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41317" name=""/>
          <p:cNvGraphicFramePr>
            <a:graphicFrameLocks noChangeAspect="1"/>
          </p:cNvGraphicFramePr>
          <p:nvPr/>
        </p:nvGraphicFramePr>
        <p:xfrm>
          <a:off x="1547812" y="1868488"/>
          <a:ext cx="5688012" cy="18573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2" progId="Equation.DSMT4">
                  <p:embed/>
                </p:oleObj>
              </mc:Choice>
              <mc:Fallback>
                <p:oleObj name="Equation" r:id="rId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47812" y="1868488"/>
                        <a:ext cx="5688012" cy="18573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1319" name=""/>
          <p:cNvSpPr/>
          <p:nvPr/>
        </p:nvSpPr>
        <p:spPr>
          <a:xfrm>
            <a:off x="395288" y="3933825"/>
            <a:ext cx="8424862" cy="895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式中，</a:t>
            </a:r>
            <a:r>
              <a:rPr b="1" i="1"/>
              <a:t>M</a:t>
            </a:r>
            <a:r>
              <a:rPr b="1" baseline="-25000"/>
              <a:t>P</a:t>
            </a:r>
            <a:r>
              <a:rPr b="1"/>
              <a:t>、</a:t>
            </a:r>
            <a:r>
              <a:rPr b="1" i="1"/>
              <a:t>F</a:t>
            </a:r>
            <a:r>
              <a:rPr b="1" baseline="-25000"/>
              <a:t>QP</a:t>
            </a:r>
            <a:r>
              <a:rPr b="1"/>
              <a:t>和</a:t>
            </a:r>
            <a:r>
              <a:rPr b="1" i="1"/>
              <a:t>F</a:t>
            </a:r>
            <a:r>
              <a:rPr b="1" baseline="-25000"/>
              <a:t>NP</a:t>
            </a:r>
            <a:r>
              <a:rPr b="1"/>
              <a:t>分别为基本结构在荷载作用下该截面的弯矩、剪力和轴力。</a:t>
            </a:r>
            <a:endParaRPr b="1"/>
          </a:p>
        </p:txBody>
      </p:sp>
      <p:sp>
        <p:nvSpPr>
          <p:cNvPr id="141320" name=""/>
          <p:cNvSpPr/>
          <p:nvPr/>
        </p:nvSpPr>
        <p:spPr>
          <a:xfrm>
            <a:off x="468312" y="5084762"/>
            <a:ext cx="8156575" cy="1031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        </a:t>
            </a:r>
            <a:r>
              <a:rPr sz="2800" b="1"/>
              <a:t>弹性中心法可以推广到适用于任何形状的三次超静定的闭合结构，是一种具有普遍意义的方法。</a:t>
            </a:r>
            <a:r>
              <a:rPr b="1"/>
              <a:t> </a:t>
            </a:r>
            <a:endParaRPr b="1"/>
          </a:p>
        </p:txBody>
      </p:sp>
      <p:sp>
        <p:nvSpPr>
          <p:cNvPr id="14132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14132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EE1DD76-78A5-4C52-BAA6-E97CEEDD80A8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141323" name="TextBox 1413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用弹性中心法计算对称无铰拱共21页，您现在浏览的是第6页!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" dur="500"/>
                                        <p:tgtEl>
                                          <p:spTgt spid="141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6" grpId="0"/>
      <p:bldP spid="141319" grpId="1"/>
      <p:bldP spid="141320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64" name=""/>
          <p:cNvSpPr/>
          <p:nvPr/>
        </p:nvSpPr>
        <p:spPr>
          <a:xfrm>
            <a:off x="304800" y="381000"/>
            <a:ext cx="3546475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(1)求弹性中心位置</a:t>
            </a:r>
            <a:endParaRPr b="1"/>
          </a:p>
        </p:txBody>
      </p:sp>
      <p:sp>
        <p:nvSpPr>
          <p:cNvPr id="143366" name=""/>
          <p:cNvSpPr/>
          <p:nvPr/>
        </p:nvSpPr>
        <p:spPr>
          <a:xfrm>
            <a:off x="0" y="307657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43365" name=""/>
          <p:cNvGraphicFramePr>
            <a:graphicFrameLocks noChangeAspect="1"/>
          </p:cNvGraphicFramePr>
          <p:nvPr/>
        </p:nvGraphicFramePr>
        <p:xfrm>
          <a:off x="684212" y="4005262"/>
          <a:ext cx="7561262" cy="16208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2" progId="Equation.DSMT4">
                  <p:embed/>
                </p:oleObj>
              </mc:Choice>
              <mc:Fallback>
                <p:oleObj name="Equation" r:id="rId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84212" y="4005262"/>
                        <a:ext cx="7561262" cy="16208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43397" name=""/>
          <p:cNvGrpSpPr/>
          <p:nvPr/>
        </p:nvGrpSpPr>
        <p:grpSpPr>
          <a:xfrm>
            <a:off x="914400" y="1295400"/>
            <a:ext cx="6915150" cy="2417762"/>
            <a:chOff x="576" y="816"/>
            <a:chExt cx="4356" cy="1523"/>
          </a:xfrm>
        </p:grpSpPr>
        <p:grpSp>
          <p:nvGrpSpPr>
            <p:cNvPr id="143368" name=""/>
            <p:cNvGrpSpPr/>
            <p:nvPr/>
          </p:nvGrpSpPr>
          <p:grpSpPr>
            <a:xfrm>
              <a:off x="576" y="816"/>
              <a:ext cx="4356" cy="1516"/>
              <a:chOff x="576" y="816"/>
              <a:chExt cx="4356" cy="1516"/>
            </a:xfrm>
          </p:grpSpPr>
          <p:pic>
            <p:nvPicPr>
              <p:cNvPr id="143369" name=""/>
              <p:cNvPicPr/>
              <p:nvPr/>
            </p:nvPicPr>
            <p:blipFill>
              <a:blip r:embed="rId4"/>
              <a:srcRect b="41537"/>
              <a:stretch>
                <a:fillRect/>
              </a:stretch>
            </p:blipFill>
            <p:spPr>
              <a:xfrm>
                <a:off x="839" y="845"/>
                <a:ext cx="3946" cy="148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</p:pic>
          <p:sp>
            <p:nvSpPr>
              <p:cNvPr id="143370" name=""/>
              <p:cNvSpPr/>
              <p:nvPr/>
            </p:nvSpPr>
            <p:spPr>
              <a:xfrm>
                <a:off x="1824" y="960"/>
                <a:ext cx="180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q</a:t>
                </a:r>
                <a:endParaRPr sz="1600" b="1" i="1"/>
              </a:p>
            </p:txBody>
          </p:sp>
          <p:sp>
            <p:nvSpPr>
              <p:cNvPr id="143371" name=""/>
              <p:cNvSpPr/>
              <p:nvPr/>
            </p:nvSpPr>
            <p:spPr>
              <a:xfrm>
                <a:off x="2736" y="1200"/>
                <a:ext cx="180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q</a:t>
                </a:r>
                <a:endParaRPr sz="1600" b="1" i="1"/>
              </a:p>
            </p:txBody>
          </p:sp>
          <p:sp>
            <p:nvSpPr>
              <p:cNvPr id="143372" name=""/>
              <p:cNvSpPr/>
              <p:nvPr/>
            </p:nvSpPr>
            <p:spPr>
              <a:xfrm>
                <a:off x="2208" y="1776"/>
                <a:ext cx="201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R</a:t>
                </a:r>
                <a:endParaRPr sz="1600" b="1" i="1"/>
              </a:p>
            </p:txBody>
          </p:sp>
          <p:sp>
            <p:nvSpPr>
              <p:cNvPr id="143373" name=""/>
              <p:cNvSpPr/>
              <p:nvPr/>
            </p:nvSpPr>
            <p:spPr>
              <a:xfrm>
                <a:off x="1728" y="1392"/>
                <a:ext cx="201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R</a:t>
                </a:r>
                <a:endParaRPr sz="1600" b="1" i="1"/>
              </a:p>
            </p:txBody>
          </p:sp>
          <p:sp>
            <p:nvSpPr>
              <p:cNvPr id="143374" name=""/>
              <p:cNvSpPr/>
              <p:nvPr/>
            </p:nvSpPr>
            <p:spPr>
              <a:xfrm>
                <a:off x="1152" y="1920"/>
                <a:ext cx="201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A</a:t>
                </a:r>
                <a:endParaRPr sz="1600" b="1" i="1"/>
              </a:p>
            </p:txBody>
          </p:sp>
          <p:sp>
            <p:nvSpPr>
              <p:cNvPr id="143375" name=""/>
              <p:cNvSpPr/>
              <p:nvPr/>
            </p:nvSpPr>
            <p:spPr>
              <a:xfrm>
                <a:off x="1872" y="1920"/>
                <a:ext cx="201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B</a:t>
                </a:r>
                <a:endParaRPr sz="1600" b="1" i="1"/>
              </a:p>
            </p:txBody>
          </p:sp>
          <p:sp>
            <p:nvSpPr>
              <p:cNvPr id="143376" name=""/>
              <p:cNvSpPr/>
              <p:nvPr/>
            </p:nvSpPr>
            <p:spPr>
              <a:xfrm>
                <a:off x="1584" y="1200"/>
                <a:ext cx="201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C</a:t>
                </a:r>
                <a:endParaRPr sz="1600" b="1" i="1"/>
              </a:p>
            </p:txBody>
          </p:sp>
          <p:sp>
            <p:nvSpPr>
              <p:cNvPr id="143377" name=""/>
              <p:cNvSpPr/>
              <p:nvPr/>
            </p:nvSpPr>
            <p:spPr>
              <a:xfrm>
                <a:off x="1296" y="1248"/>
                <a:ext cx="237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/>
                  <a:t>d</a:t>
                </a:r>
                <a:r>
                  <a:rPr sz="1600" b="1" i="1"/>
                  <a:t>s</a:t>
                </a:r>
                <a:endParaRPr sz="1600" b="1" i="1"/>
              </a:p>
            </p:txBody>
          </p:sp>
          <p:sp>
            <p:nvSpPr>
              <p:cNvPr id="143378" name=""/>
              <p:cNvSpPr/>
              <p:nvPr/>
            </p:nvSpPr>
            <p:spPr>
              <a:xfrm>
                <a:off x="816" y="864"/>
                <a:ext cx="301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q</a:t>
                </a:r>
                <a:r>
                  <a:rPr sz="1600" b="1"/>
                  <a:t>d</a:t>
                </a:r>
                <a:r>
                  <a:rPr sz="1600" b="1" i="1"/>
                  <a:t>s</a:t>
                </a:r>
                <a:endParaRPr sz="1600" b="1" i="1"/>
              </a:p>
            </p:txBody>
          </p:sp>
          <p:sp>
            <p:nvSpPr>
              <p:cNvPr id="143379" name=""/>
              <p:cNvSpPr/>
              <p:nvPr/>
            </p:nvSpPr>
            <p:spPr>
              <a:xfrm>
                <a:off x="576" y="1248"/>
                <a:ext cx="525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q</a:t>
                </a:r>
                <a:r>
                  <a:rPr sz="1600" b="1"/>
                  <a:t>d</a:t>
                </a:r>
                <a:r>
                  <a:rPr sz="1600" b="1" i="1"/>
                  <a:t>s</a:t>
                </a:r>
                <a:r>
                  <a:rPr sz="1600" b="1"/>
                  <a:t>sin</a:t>
                </a:r>
                <a:r>
                  <a:rPr sz="1600" b="1">
                    <a:latin typeface="Symbol" pitchFamily="18" charset="2"/>
                  </a:rPr>
                  <a:t>q</a:t>
                </a:r>
                <a:endParaRPr sz="1600" b="1"/>
              </a:p>
            </p:txBody>
          </p:sp>
          <p:sp>
            <p:nvSpPr>
              <p:cNvPr id="143380" name=""/>
              <p:cNvSpPr/>
              <p:nvPr/>
            </p:nvSpPr>
            <p:spPr>
              <a:xfrm>
                <a:off x="1104" y="816"/>
                <a:ext cx="539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q</a:t>
                </a:r>
                <a:r>
                  <a:rPr sz="1600" b="1"/>
                  <a:t>d</a:t>
                </a:r>
                <a:r>
                  <a:rPr sz="1600" b="1" i="1"/>
                  <a:t>s</a:t>
                </a:r>
                <a:r>
                  <a:rPr sz="1600" b="1"/>
                  <a:t>cos</a:t>
                </a:r>
                <a:r>
                  <a:rPr sz="1600" b="1">
                    <a:latin typeface="Symbol" pitchFamily="18" charset="2"/>
                  </a:rPr>
                  <a:t>q</a:t>
                </a:r>
                <a:endParaRPr sz="1600" b="1">
                  <a:latin typeface="Symbol" pitchFamily="18" charset="2"/>
                </a:endParaRPr>
              </a:p>
            </p:txBody>
          </p:sp>
          <p:sp>
            <p:nvSpPr>
              <p:cNvPr id="143381" name=""/>
              <p:cNvSpPr/>
              <p:nvPr/>
            </p:nvSpPr>
            <p:spPr>
              <a:xfrm>
                <a:off x="1488" y="1392"/>
                <a:ext cx="183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>
                    <a:latin typeface="Symbol" pitchFamily="18" charset="2"/>
                  </a:rPr>
                  <a:t>q</a:t>
                </a:r>
                <a:endParaRPr sz="1600" b="1">
                  <a:latin typeface="Symbol" pitchFamily="18" charset="2"/>
                </a:endParaRPr>
              </a:p>
            </p:txBody>
          </p:sp>
          <p:sp>
            <p:nvSpPr>
              <p:cNvPr id="143382" name=""/>
              <p:cNvSpPr/>
              <p:nvPr/>
            </p:nvSpPr>
            <p:spPr>
              <a:xfrm>
                <a:off x="1104" y="1008"/>
                <a:ext cx="183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>
                    <a:latin typeface="Symbol" pitchFamily="18" charset="2"/>
                  </a:rPr>
                  <a:t>q</a:t>
                </a:r>
                <a:endParaRPr sz="1600" b="1">
                  <a:latin typeface="Symbol" pitchFamily="18" charset="2"/>
                </a:endParaRPr>
              </a:p>
            </p:txBody>
          </p:sp>
          <p:sp>
            <p:nvSpPr>
              <p:cNvPr id="143383" name=""/>
              <p:cNvSpPr/>
              <p:nvPr/>
            </p:nvSpPr>
            <p:spPr>
              <a:xfrm>
                <a:off x="2880" y="864"/>
                <a:ext cx="301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q</a:t>
                </a:r>
                <a:r>
                  <a:rPr sz="1600" b="1"/>
                  <a:t>d</a:t>
                </a:r>
                <a:r>
                  <a:rPr sz="1600" b="1" i="1"/>
                  <a:t>s</a:t>
                </a:r>
                <a:endParaRPr sz="1600" b="1" i="1"/>
              </a:p>
            </p:txBody>
          </p:sp>
          <p:sp>
            <p:nvSpPr>
              <p:cNvPr id="143384" name=""/>
              <p:cNvSpPr/>
              <p:nvPr/>
            </p:nvSpPr>
            <p:spPr>
              <a:xfrm>
                <a:off x="3456" y="912"/>
                <a:ext cx="251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/>
                  <a:t>d</a:t>
                </a:r>
                <a:r>
                  <a:rPr sz="1600" b="1" i="1"/>
                  <a:t>x</a:t>
                </a:r>
                <a:endParaRPr sz="1600" b="1" i="1"/>
              </a:p>
            </p:txBody>
          </p:sp>
          <p:sp>
            <p:nvSpPr>
              <p:cNvPr id="143385" name=""/>
              <p:cNvSpPr/>
              <p:nvPr/>
            </p:nvSpPr>
            <p:spPr>
              <a:xfrm>
                <a:off x="2928" y="1344"/>
                <a:ext cx="244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/>
                  <a:t>d</a:t>
                </a:r>
                <a:r>
                  <a:rPr sz="1600" b="1" i="1"/>
                  <a:t>y</a:t>
                </a:r>
                <a:endParaRPr sz="1600" b="1" i="1"/>
              </a:p>
            </p:txBody>
          </p:sp>
          <p:sp>
            <p:nvSpPr>
              <p:cNvPr id="143386" name=""/>
              <p:cNvSpPr/>
              <p:nvPr/>
            </p:nvSpPr>
            <p:spPr>
              <a:xfrm>
                <a:off x="3408" y="1248"/>
                <a:ext cx="237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/>
                  <a:t>d</a:t>
                </a:r>
                <a:r>
                  <a:rPr sz="1600" b="1" i="1"/>
                  <a:t>s</a:t>
                </a:r>
                <a:endParaRPr sz="1600" b="1" i="1"/>
              </a:p>
            </p:txBody>
          </p:sp>
          <p:sp>
            <p:nvSpPr>
              <p:cNvPr id="143387" name=""/>
              <p:cNvSpPr/>
              <p:nvPr/>
            </p:nvSpPr>
            <p:spPr>
              <a:xfrm>
                <a:off x="4752" y="1056"/>
                <a:ext cx="180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x</a:t>
                </a:r>
                <a:endParaRPr sz="1600" b="1" i="1"/>
              </a:p>
            </p:txBody>
          </p:sp>
          <p:sp>
            <p:nvSpPr>
              <p:cNvPr id="143388" name=""/>
              <p:cNvSpPr/>
              <p:nvPr/>
            </p:nvSpPr>
            <p:spPr>
              <a:xfrm>
                <a:off x="3648" y="1824"/>
                <a:ext cx="173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y</a:t>
                </a:r>
                <a:endParaRPr sz="1600" b="1" i="1"/>
              </a:p>
            </p:txBody>
          </p:sp>
          <p:sp>
            <p:nvSpPr>
              <p:cNvPr id="143389" name=""/>
              <p:cNvSpPr/>
              <p:nvPr/>
            </p:nvSpPr>
            <p:spPr>
              <a:xfrm>
                <a:off x="4320" y="1248"/>
                <a:ext cx="207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600" b="1" i="1"/>
                  <a:t>y</a:t>
                </a:r>
                <a:r>
                  <a:rPr sz="1600" b="1" baseline="-25000"/>
                  <a:t>s</a:t>
                </a:r>
                <a:endParaRPr sz="1600" b="1" baseline="-25000"/>
              </a:p>
            </p:txBody>
          </p:sp>
          <p:sp>
            <p:nvSpPr>
              <p:cNvPr id="143390" name=""/>
              <p:cNvSpPr/>
              <p:nvPr/>
            </p:nvSpPr>
            <p:spPr>
              <a:xfrm>
                <a:off x="3504" y="1536"/>
                <a:ext cx="227" cy="205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400" b="1" i="1">
                    <a:solidFill>
                      <a:schemeClr val="hlink"/>
                    </a:solidFill>
                  </a:rPr>
                  <a:t>X</a:t>
                </a:r>
                <a:r>
                  <a:rPr sz="1400" b="1" baseline="-25000">
                    <a:solidFill>
                      <a:schemeClr val="hlink"/>
                    </a:solidFill>
                  </a:rPr>
                  <a:t>1</a:t>
                </a:r>
                <a:endParaRPr sz="1400" b="1" baseline="-25000">
                  <a:solidFill>
                    <a:schemeClr val="hlink"/>
                  </a:solidFill>
                </a:endParaRPr>
              </a:p>
            </p:txBody>
          </p:sp>
          <p:sp>
            <p:nvSpPr>
              <p:cNvPr id="143391" name=""/>
              <p:cNvSpPr/>
              <p:nvPr/>
            </p:nvSpPr>
            <p:spPr>
              <a:xfrm>
                <a:off x="3792" y="1536"/>
                <a:ext cx="227" cy="205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400" b="1" i="1">
                    <a:solidFill>
                      <a:schemeClr val="hlink"/>
                    </a:solidFill>
                  </a:rPr>
                  <a:t>X</a:t>
                </a:r>
                <a:r>
                  <a:rPr sz="1400" b="1" baseline="-25000">
                    <a:solidFill>
                      <a:schemeClr val="hlink"/>
                    </a:solidFill>
                  </a:rPr>
                  <a:t>1</a:t>
                </a:r>
                <a:endParaRPr sz="1400" b="1" baseline="-25000">
                  <a:solidFill>
                    <a:schemeClr val="hlink"/>
                  </a:solidFill>
                </a:endParaRPr>
              </a:p>
            </p:txBody>
          </p:sp>
          <p:sp>
            <p:nvSpPr>
              <p:cNvPr id="143392" name=""/>
              <p:cNvSpPr/>
              <p:nvPr/>
            </p:nvSpPr>
            <p:spPr>
              <a:xfrm>
                <a:off x="3312" y="1392"/>
                <a:ext cx="227" cy="205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400" b="1" i="1">
                    <a:solidFill>
                      <a:schemeClr val="hlink"/>
                    </a:solidFill>
                  </a:rPr>
                  <a:t>X</a:t>
                </a:r>
                <a:r>
                  <a:rPr sz="1400" b="1" baseline="-25000">
                    <a:solidFill>
                      <a:schemeClr val="hlink"/>
                    </a:solidFill>
                  </a:rPr>
                  <a:t>2</a:t>
                </a:r>
                <a:endParaRPr sz="1400" b="1" baseline="-25000">
                  <a:solidFill>
                    <a:schemeClr val="hlink"/>
                  </a:solidFill>
                </a:endParaRPr>
              </a:p>
            </p:txBody>
          </p:sp>
          <p:sp>
            <p:nvSpPr>
              <p:cNvPr id="143393" name=""/>
              <p:cNvSpPr/>
              <p:nvPr/>
            </p:nvSpPr>
            <p:spPr>
              <a:xfrm>
                <a:off x="3936" y="1392"/>
                <a:ext cx="227" cy="205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400" b="1" i="1">
                    <a:solidFill>
                      <a:schemeClr val="hlink"/>
                    </a:solidFill>
                  </a:rPr>
                  <a:t>X</a:t>
                </a:r>
                <a:r>
                  <a:rPr sz="1400" b="1" baseline="-25000">
                    <a:solidFill>
                      <a:schemeClr val="hlink"/>
                    </a:solidFill>
                  </a:rPr>
                  <a:t>2</a:t>
                </a:r>
                <a:endParaRPr sz="1400" b="1" baseline="-25000">
                  <a:solidFill>
                    <a:schemeClr val="hlink"/>
                  </a:solidFill>
                </a:endParaRPr>
              </a:p>
            </p:txBody>
          </p:sp>
          <p:sp>
            <p:nvSpPr>
              <p:cNvPr id="143394" name=""/>
              <p:cNvSpPr/>
              <p:nvPr/>
            </p:nvSpPr>
            <p:spPr>
              <a:xfrm>
                <a:off x="3552" y="1680"/>
                <a:ext cx="227" cy="205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400" b="1" i="1">
                    <a:solidFill>
                      <a:schemeClr val="hlink"/>
                    </a:solidFill>
                  </a:rPr>
                  <a:t>X</a:t>
                </a:r>
                <a:r>
                  <a:rPr sz="1400" b="1" baseline="-25000">
                    <a:solidFill>
                      <a:schemeClr val="hlink"/>
                    </a:solidFill>
                  </a:rPr>
                  <a:t>3</a:t>
                </a:r>
                <a:endParaRPr sz="1400" b="1" baseline="-25000">
                  <a:solidFill>
                    <a:schemeClr val="hlink"/>
                  </a:solidFill>
                </a:endParaRPr>
              </a:p>
            </p:txBody>
          </p:sp>
          <p:sp>
            <p:nvSpPr>
              <p:cNvPr id="143395" name=""/>
              <p:cNvSpPr/>
              <p:nvPr/>
            </p:nvSpPr>
            <p:spPr>
              <a:xfrm>
                <a:off x="3744" y="1680"/>
                <a:ext cx="227" cy="205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 wrap="none" anchor="t" anchorCtr="0">
                <a:spAutoFit/>
              </a:bodyPr>
              <a:lstStyle>
                <a:defPPr algn="l" rtl="0" eaLnBrk="1" hangingPunct="1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  <a:defRPr kumimoji="1" lang="zh-CN" altLang="en-US" sz="1600" b="1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1" lang="zh-CN" altLang="en-US" sz="2400" b="0" i="0" u="none" baseline="0">
                    <a:solidFill>
                      <a:schemeClr val="tx1"/>
                    </a:solidFill>
                    <a:latin typeface="Times New Roman" pitchFamily="18" charset="0"/>
                    <a:ea typeface="宋体" pitchFamily="2" charset="-122"/>
                  </a:defRPr>
                </a:lvl5pPr>
              </a:lstStyle>
              <a:p>
                <a:pPr lvl="0">
                  <a:lnSpc>
                    <a:spcPct val="110000"/>
                  </a:lnSpc>
                  <a:spcBef>
                    <a:spcPct val="20000"/>
                  </a:spcBef>
                  <a:spcAft>
                    <a:spcPct val="25000"/>
                  </a:spcAft>
                </a:pPr>
                <a:r>
                  <a:rPr sz="1400" b="1" i="1">
                    <a:solidFill>
                      <a:schemeClr val="hlink"/>
                    </a:solidFill>
                  </a:rPr>
                  <a:t>X</a:t>
                </a:r>
                <a:r>
                  <a:rPr sz="1400" b="1" baseline="-25000">
                    <a:solidFill>
                      <a:schemeClr val="hlink"/>
                    </a:solidFill>
                  </a:rPr>
                  <a:t>3</a:t>
                </a:r>
                <a:endParaRPr sz="1400" b="1" baseline="-25000">
                  <a:solidFill>
                    <a:schemeClr val="hlink"/>
                  </a:solidFill>
                </a:endParaRPr>
              </a:p>
            </p:txBody>
          </p:sp>
        </p:grpSp>
        <p:sp>
          <p:nvSpPr>
            <p:cNvPr id="143396" name=""/>
            <p:cNvSpPr/>
            <p:nvPr/>
          </p:nvSpPr>
          <p:spPr>
            <a:xfrm>
              <a:off x="3456" y="2112"/>
              <a:ext cx="630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/>
                <a:t>基本体系</a:t>
              </a:r>
              <a:endParaRPr sz="1600" b="1"/>
            </a:p>
          </p:txBody>
        </p:sp>
      </p:grpSp>
      <p:sp>
        <p:nvSpPr>
          <p:cNvPr id="14340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14339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9268A4F-9365-472C-ADF1-30A0A3EE2142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143399" name="TextBox 14339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用弹性中心法计算对称无铰拱共21页，您现在浏览的是第7页!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412" name=""/>
          <p:cNvSpPr/>
          <p:nvPr/>
        </p:nvSpPr>
        <p:spPr>
          <a:xfrm>
            <a:off x="152400" y="457200"/>
            <a:ext cx="2690812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3）在荷载作用下</a:t>
            </a:r>
            <a:endParaRPr b="1"/>
          </a:p>
        </p:txBody>
      </p:sp>
      <p:sp>
        <p:nvSpPr>
          <p:cNvPr id="145414" name=""/>
          <p:cNvSpPr/>
          <p:nvPr/>
        </p:nvSpPr>
        <p:spPr>
          <a:xfrm>
            <a:off x="447675" y="3130550"/>
            <a:ext cx="1179512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曲杆段 </a:t>
            </a:r>
            <a:endParaRPr b="1"/>
          </a:p>
        </p:txBody>
      </p:sp>
      <p:sp>
        <p:nvSpPr>
          <p:cNvPr id="145416" name=""/>
          <p:cNvSpPr/>
          <p:nvPr/>
        </p:nvSpPr>
        <p:spPr>
          <a:xfrm>
            <a:off x="0" y="324802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45418" name=""/>
          <p:cNvSpPr/>
          <p:nvPr/>
        </p:nvSpPr>
        <p:spPr>
          <a:xfrm>
            <a:off x="0" y="3328988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pSp>
        <p:nvGrpSpPr>
          <p:cNvPr id="145419" name=""/>
          <p:cNvGrpSpPr/>
          <p:nvPr/>
        </p:nvGrpSpPr>
        <p:grpSpPr>
          <a:xfrm>
            <a:off x="1763712" y="3068638"/>
            <a:ext cx="6480175" cy="777875"/>
            <a:chOff x="1247" y="1979"/>
            <a:chExt cx="4082" cy="490"/>
          </a:xfrm>
        </p:grpSpPr>
        <p:graphicFrame>
          <p:nvGraphicFramePr>
            <p:cNvPr id="145415" name=""/>
            <p:cNvGraphicFramePr>
              <a:graphicFrameLocks noChangeAspect="1"/>
            </p:cNvGraphicFramePr>
            <p:nvPr/>
          </p:nvGraphicFramePr>
          <p:xfrm>
            <a:off x="1247" y="1979"/>
            <a:ext cx="2767" cy="49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8" name="Equation" r:id="rId2" progId="Equation.DSMT4">
                    <p:embed/>
                  </p:oleObj>
                </mc:Choice>
                <mc:Fallback>
                  <p:oleObj name="Equation" r:id="rId2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1247" y="1979"/>
                          <a:ext cx="2767" cy="49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5417" name=""/>
            <p:cNvGraphicFramePr>
              <a:graphicFrameLocks noChangeAspect="1"/>
            </p:cNvGraphicFramePr>
            <p:nvPr/>
          </p:nvGraphicFramePr>
          <p:xfrm>
            <a:off x="4014" y="2115"/>
            <a:ext cx="1315" cy="27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9" name="Equation" r:id="rId4" progId="Equation.DSMT4">
                    <p:embed/>
                  </p:oleObj>
                </mc:Choice>
                <mc:Fallback>
                  <p:oleObj name="Equation" r:id="rId4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4014" y="2115"/>
                          <a:ext cx="1315" cy="271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45420" name=""/>
          <p:cNvSpPr/>
          <p:nvPr/>
        </p:nvSpPr>
        <p:spPr>
          <a:xfrm>
            <a:off x="468312" y="4005262"/>
            <a:ext cx="1179512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直杆段 </a:t>
            </a:r>
            <a:endParaRPr b="1"/>
          </a:p>
        </p:txBody>
      </p:sp>
      <p:sp>
        <p:nvSpPr>
          <p:cNvPr id="145422" name=""/>
          <p:cNvSpPr/>
          <p:nvPr/>
        </p:nvSpPr>
        <p:spPr>
          <a:xfrm>
            <a:off x="0" y="324802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45421" name=""/>
          <p:cNvGraphicFramePr>
            <a:graphicFrameLocks noChangeAspect="1"/>
          </p:cNvGraphicFramePr>
          <p:nvPr/>
        </p:nvGraphicFramePr>
        <p:xfrm>
          <a:off x="2051050" y="3860800"/>
          <a:ext cx="2447925" cy="8366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Equation" r:id="rId6" progId="Equation.DSMT4">
                  <p:embed/>
                </p:oleObj>
              </mc:Choice>
              <mc:Fallback>
                <p:oleObj name="Equation" r:id="rId6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051050" y="3860800"/>
                        <a:ext cx="2447925" cy="8366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5423" name=""/>
          <p:cNvSpPr/>
          <p:nvPr/>
        </p:nvSpPr>
        <p:spPr>
          <a:xfrm>
            <a:off x="468312" y="4652962"/>
            <a:ext cx="3506788" cy="4270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sz="2000" b="1"/>
              <a:t>据此，可求得系数和自由项为</a:t>
            </a:r>
            <a:endParaRPr sz="2000" b="1"/>
          </a:p>
        </p:txBody>
      </p:sp>
      <p:pic>
        <p:nvPicPr>
          <p:cNvPr id="145424" name=""/>
          <p:cNvPicPr/>
          <p:nvPr/>
        </p:nvPicPr>
        <p:blipFill>
          <a:blip r:embed="rId8"/>
          <a:stretch>
            <a:fillRect/>
          </a:stretch>
        </p:blipFill>
        <p:spPr>
          <a:xfrm>
            <a:off x="1258888" y="5300662"/>
            <a:ext cx="6481762" cy="800100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145438" name=""/>
          <p:cNvGrpSpPr/>
          <p:nvPr/>
        </p:nvGrpSpPr>
        <p:grpSpPr>
          <a:xfrm>
            <a:off x="3124200" y="457200"/>
            <a:ext cx="4833938" cy="2341562"/>
            <a:chOff x="1968" y="288"/>
            <a:chExt cx="3045" cy="1475"/>
          </a:xfrm>
        </p:grpSpPr>
        <p:pic>
          <p:nvPicPr>
            <p:cNvPr id="145413" name=""/>
            <p:cNvPicPr/>
            <p:nvPr/>
          </p:nvPicPr>
          <p:blipFill>
            <a:blip r:embed="rId9"/>
            <a:srcRect l="31667" t="58640" r="8466"/>
            <a:stretch>
              <a:fillRect/>
            </a:stretch>
          </p:blipFill>
          <p:spPr>
            <a:xfrm>
              <a:off x="2064" y="384"/>
              <a:ext cx="2949" cy="1313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45425" name=""/>
            <p:cNvSpPr/>
            <p:nvPr/>
          </p:nvSpPr>
          <p:spPr>
            <a:xfrm>
              <a:off x="1968" y="768"/>
              <a:ext cx="180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q</a:t>
              </a:r>
              <a:endParaRPr sz="1600" b="1" i="1"/>
            </a:p>
          </p:txBody>
        </p:sp>
        <p:sp>
          <p:nvSpPr>
            <p:cNvPr id="145426" name=""/>
            <p:cNvSpPr/>
            <p:nvPr/>
          </p:nvSpPr>
          <p:spPr>
            <a:xfrm>
              <a:off x="2592" y="288"/>
              <a:ext cx="180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q</a:t>
              </a:r>
              <a:endParaRPr sz="1600" b="1" i="1"/>
            </a:p>
          </p:txBody>
        </p:sp>
        <p:sp>
          <p:nvSpPr>
            <p:cNvPr id="145427" name=""/>
            <p:cNvSpPr/>
            <p:nvPr/>
          </p:nvSpPr>
          <p:spPr>
            <a:xfrm>
              <a:off x="3216" y="1008"/>
              <a:ext cx="180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q</a:t>
              </a:r>
              <a:endParaRPr sz="1600" b="1" i="1"/>
            </a:p>
          </p:txBody>
        </p:sp>
        <p:sp>
          <p:nvSpPr>
            <p:cNvPr id="145428" name=""/>
            <p:cNvSpPr/>
            <p:nvPr/>
          </p:nvSpPr>
          <p:spPr>
            <a:xfrm>
              <a:off x="3744" y="288"/>
              <a:ext cx="180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q</a:t>
              </a:r>
              <a:endParaRPr sz="1600" b="1" i="1"/>
            </a:p>
          </p:txBody>
        </p:sp>
        <p:sp>
          <p:nvSpPr>
            <p:cNvPr id="145429" name=""/>
            <p:cNvSpPr/>
            <p:nvPr/>
          </p:nvSpPr>
          <p:spPr>
            <a:xfrm>
              <a:off x="4464" y="768"/>
              <a:ext cx="207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y</a:t>
              </a:r>
              <a:r>
                <a:rPr sz="1600" b="1" baseline="-25000"/>
                <a:t>s</a:t>
              </a:r>
              <a:endParaRPr sz="1600" b="1" baseline="-25000"/>
            </a:p>
          </p:txBody>
        </p:sp>
        <p:sp>
          <p:nvSpPr>
            <p:cNvPr id="145430" name=""/>
            <p:cNvSpPr/>
            <p:nvPr/>
          </p:nvSpPr>
          <p:spPr>
            <a:xfrm>
              <a:off x="4752" y="1056"/>
              <a:ext cx="173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y</a:t>
              </a:r>
              <a:endParaRPr sz="1600" b="1" baseline="-25000"/>
            </a:p>
          </p:txBody>
        </p:sp>
        <p:sp>
          <p:nvSpPr>
            <p:cNvPr id="145431" name=""/>
            <p:cNvSpPr/>
            <p:nvPr/>
          </p:nvSpPr>
          <p:spPr>
            <a:xfrm>
              <a:off x="3744" y="1104"/>
              <a:ext cx="201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R</a:t>
              </a:r>
              <a:endParaRPr sz="1600" b="1" baseline="-25000"/>
            </a:p>
          </p:txBody>
        </p:sp>
        <p:sp>
          <p:nvSpPr>
            <p:cNvPr id="145432" name=""/>
            <p:cNvSpPr/>
            <p:nvPr/>
          </p:nvSpPr>
          <p:spPr>
            <a:xfrm>
              <a:off x="2208" y="1248"/>
              <a:ext cx="316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M</a:t>
              </a:r>
              <a:r>
                <a:rPr sz="1600" b="1" baseline="-25000"/>
                <a:t>P</a:t>
              </a:r>
              <a:r>
                <a:rPr sz="1600" b="1"/>
                <a:t> </a:t>
              </a:r>
              <a:endParaRPr sz="1600" b="1"/>
            </a:p>
          </p:txBody>
        </p:sp>
        <p:sp>
          <p:nvSpPr>
            <p:cNvPr id="145434" name=""/>
            <p:cNvSpPr/>
            <p:nvPr/>
          </p:nvSpPr>
          <p:spPr>
            <a:xfrm>
              <a:off x="3600" y="1536"/>
              <a:ext cx="284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 i="1"/>
                <a:t>M</a:t>
              </a:r>
              <a:r>
                <a:rPr sz="1600" b="1" baseline="-25000"/>
                <a:t>P</a:t>
              </a:r>
              <a:endParaRPr sz="1600" b="1" baseline="-25000"/>
            </a:p>
          </p:txBody>
        </p:sp>
        <p:sp>
          <p:nvSpPr>
            <p:cNvPr id="145435" name=""/>
            <p:cNvSpPr/>
            <p:nvPr/>
          </p:nvSpPr>
          <p:spPr>
            <a:xfrm>
              <a:off x="2400" y="1248"/>
              <a:ext cx="589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/>
                <a:t>(曲杆段)</a:t>
              </a:r>
              <a:endParaRPr sz="1600" b="1"/>
            </a:p>
          </p:txBody>
        </p:sp>
        <p:sp>
          <p:nvSpPr>
            <p:cNvPr id="145436" name=""/>
            <p:cNvSpPr/>
            <p:nvPr/>
          </p:nvSpPr>
          <p:spPr>
            <a:xfrm>
              <a:off x="3792" y="1536"/>
              <a:ext cx="589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/>
                <a:t>(直杆段)</a:t>
              </a:r>
              <a:endParaRPr sz="1600" b="1"/>
            </a:p>
          </p:txBody>
        </p:sp>
        <p:sp>
          <p:nvSpPr>
            <p:cNvPr id="145437" name=""/>
            <p:cNvSpPr/>
            <p:nvPr/>
          </p:nvSpPr>
          <p:spPr>
            <a:xfrm>
              <a:off x="2688" y="1008"/>
              <a:ext cx="183" cy="2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sz="1600" b="1">
                  <a:latin typeface="Symbol" pitchFamily="18" charset="2"/>
                </a:rPr>
                <a:t>q</a:t>
              </a:r>
              <a:endParaRPr sz="1600" b="1">
                <a:latin typeface="Symbol" pitchFamily="18" charset="2"/>
              </a:endParaRPr>
            </a:p>
          </p:txBody>
        </p:sp>
      </p:grpSp>
      <p:sp>
        <p:nvSpPr>
          <p:cNvPr id="14544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14543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99A73C4-38EE-43E5-B299-15B341885030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145440" name="TextBox 1454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用弹性中心法计算对称无铰拱共21页，您现在浏览的是第8页!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460" name=""/>
          <p:cNvSpPr/>
          <p:nvPr/>
        </p:nvSpPr>
        <p:spPr>
          <a:xfrm>
            <a:off x="303212" y="179388"/>
            <a:ext cx="3763962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(3)求多余未知力</a:t>
            </a:r>
            <a:r>
              <a:rPr b="1" i="1"/>
              <a:t>X</a:t>
            </a:r>
            <a:r>
              <a:rPr b="1" baseline="-25000"/>
              <a:t>1</a:t>
            </a:r>
            <a:r>
              <a:rPr b="1"/>
              <a:t>和</a:t>
            </a:r>
            <a:r>
              <a:rPr b="1" i="1"/>
              <a:t>X</a:t>
            </a:r>
            <a:r>
              <a:rPr b="1" baseline="-25000"/>
              <a:t>2</a:t>
            </a:r>
            <a:endParaRPr b="1" baseline="-25000"/>
          </a:p>
        </p:txBody>
      </p:sp>
      <p:sp>
        <p:nvSpPr>
          <p:cNvPr id="147462" name=""/>
          <p:cNvSpPr/>
          <p:nvPr/>
        </p:nvSpPr>
        <p:spPr>
          <a:xfrm>
            <a:off x="0" y="322897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47461" name=""/>
          <p:cNvGraphicFramePr>
            <a:graphicFrameLocks noChangeAspect="1"/>
          </p:cNvGraphicFramePr>
          <p:nvPr/>
        </p:nvGraphicFramePr>
        <p:xfrm>
          <a:off x="1476375" y="765175"/>
          <a:ext cx="4895850" cy="866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Equation" r:id="rId2" progId="Equation.DSMT4">
                  <p:embed/>
                </p:oleObj>
              </mc:Choice>
              <mc:Fallback>
                <p:oleObj name="Equation" r:id="rId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476375" y="765175"/>
                        <a:ext cx="4895850" cy="8667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7464" name=""/>
          <p:cNvSpPr/>
          <p:nvPr/>
        </p:nvSpPr>
        <p:spPr>
          <a:xfrm>
            <a:off x="0" y="322897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47463" name=""/>
          <p:cNvGraphicFramePr>
            <a:graphicFrameLocks noChangeAspect="1"/>
          </p:cNvGraphicFramePr>
          <p:nvPr/>
        </p:nvGraphicFramePr>
        <p:xfrm>
          <a:off x="1476375" y="1700212"/>
          <a:ext cx="4608512" cy="8032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Equation" r:id="rId4" progId="Equation.DSMT4">
                  <p:embed/>
                </p:oleObj>
              </mc:Choice>
              <mc:Fallback>
                <p:oleObj name="Equation" r:id="rId4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76375" y="1700212"/>
                        <a:ext cx="4608512" cy="8032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7465" name=""/>
          <p:cNvSpPr/>
          <p:nvPr/>
        </p:nvSpPr>
        <p:spPr>
          <a:xfrm>
            <a:off x="231775" y="2627312"/>
            <a:ext cx="3763962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(4)根据叠加公式，求得</a:t>
            </a:r>
            <a:endParaRPr b="1"/>
          </a:p>
        </p:txBody>
      </p:sp>
      <p:pic>
        <p:nvPicPr>
          <p:cNvPr id="147466" name=""/>
          <p:cNvPicPr/>
          <p:nvPr/>
        </p:nvPicPr>
        <p:blipFill>
          <a:blip r:embed="rId6"/>
          <a:stretch>
            <a:fillRect/>
          </a:stretch>
        </p:blipFill>
        <p:spPr>
          <a:xfrm>
            <a:off x="827088" y="3429000"/>
            <a:ext cx="5905500" cy="17414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7468" name=""/>
          <p:cNvSpPr/>
          <p:nvPr/>
        </p:nvSpPr>
        <p:spPr>
          <a:xfrm>
            <a:off x="0" y="3052762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47467" name=""/>
          <p:cNvGraphicFramePr>
            <a:graphicFrameLocks noChangeAspect="1"/>
          </p:cNvGraphicFramePr>
          <p:nvPr/>
        </p:nvGraphicFramePr>
        <p:xfrm>
          <a:off x="684212" y="5516562"/>
          <a:ext cx="7993062" cy="466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Equation" r:id="rId7" progId="Equation.DSMT4">
                  <p:embed/>
                </p:oleObj>
              </mc:Choice>
              <mc:Fallback>
                <p:oleObj name="Equation" r:id="rId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84212" y="5516562"/>
                        <a:ext cx="7993062" cy="4667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746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14747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E9CB4D2-8062-4B92-8F93-F95697DAAEE0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147471" name="TextBox 14747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用弹性中心法计算对称无铰拱共21页，您现在浏览的是第9页!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508" name=""/>
          <p:cNvSpPr/>
          <p:nvPr/>
        </p:nvSpPr>
        <p:spPr>
          <a:xfrm>
            <a:off x="376238" y="106362"/>
            <a:ext cx="5032375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主系数计算同式（7-15），自由项为</a:t>
            </a:r>
            <a:endParaRPr b="1"/>
          </a:p>
        </p:txBody>
      </p:sp>
      <p:sp>
        <p:nvSpPr>
          <p:cNvPr id="149510" name=""/>
          <p:cNvSpPr/>
          <p:nvPr/>
        </p:nvSpPr>
        <p:spPr>
          <a:xfrm>
            <a:off x="0" y="324802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49509" name=""/>
          <p:cNvGraphicFramePr>
            <a:graphicFrameLocks noChangeAspect="1"/>
          </p:cNvGraphicFramePr>
          <p:nvPr/>
        </p:nvGraphicFramePr>
        <p:xfrm>
          <a:off x="1692275" y="692150"/>
          <a:ext cx="3887788" cy="720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Equation" r:id="rId2" progId="Equation.DSMT4">
                  <p:embed/>
                </p:oleObj>
              </mc:Choice>
              <mc:Fallback>
                <p:oleObj name="Equation" r:id="rId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692275" y="692150"/>
                        <a:ext cx="3887788" cy="7207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9512" name=""/>
          <p:cNvSpPr/>
          <p:nvPr/>
        </p:nvSpPr>
        <p:spPr>
          <a:xfrm>
            <a:off x="6208712" y="827088"/>
            <a:ext cx="488950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(f)</a:t>
            </a:r>
            <a:endParaRPr b="1"/>
          </a:p>
        </p:txBody>
      </p:sp>
      <p:sp>
        <p:nvSpPr>
          <p:cNvPr id="149514" name=""/>
          <p:cNvSpPr/>
          <p:nvPr/>
        </p:nvSpPr>
        <p:spPr>
          <a:xfrm>
            <a:off x="0" y="3328988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49516" name=""/>
          <p:cNvSpPr/>
          <p:nvPr/>
        </p:nvSpPr>
        <p:spPr>
          <a:xfrm>
            <a:off x="0" y="332422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49518" name=""/>
          <p:cNvSpPr/>
          <p:nvPr/>
        </p:nvSpPr>
        <p:spPr>
          <a:xfrm>
            <a:off x="0" y="332422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49520" name=""/>
          <p:cNvSpPr/>
          <p:nvPr/>
        </p:nvSpPr>
        <p:spPr>
          <a:xfrm>
            <a:off x="0" y="3324225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pSp>
        <p:nvGrpSpPr>
          <p:cNvPr id="149521" name=""/>
          <p:cNvGrpSpPr/>
          <p:nvPr/>
        </p:nvGrpSpPr>
        <p:grpSpPr>
          <a:xfrm>
            <a:off x="250825" y="1484312"/>
            <a:ext cx="8516938" cy="936625"/>
            <a:chOff x="146" y="1071"/>
            <a:chExt cx="5365" cy="590"/>
          </a:xfrm>
        </p:grpSpPr>
        <p:sp>
          <p:nvSpPr>
            <p:cNvPr id="149511" name=""/>
            <p:cNvSpPr/>
            <p:nvPr/>
          </p:nvSpPr>
          <p:spPr>
            <a:xfrm>
              <a:off x="146" y="1097"/>
              <a:ext cx="5365" cy="564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  <a:defRPr kumimoji="1" lang="zh-CN" altLang="en-US" sz="1600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zh-CN" altLang="en-US" sz="2400" b="0" i="0" u="none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10000"/>
                </a:lnSpc>
                <a:spcBef>
                  <a:spcPct val="20000"/>
                </a:spcBef>
                <a:spcAft>
                  <a:spcPct val="25000"/>
                </a:spcAft>
              </a:pPr>
              <a:r>
                <a:rPr b="1"/>
                <a:t>分别把              、                       和               、                   代入式（f），得</a:t>
              </a:r>
              <a:endParaRPr b="1"/>
            </a:p>
          </p:txBody>
        </p:sp>
        <p:graphicFrame>
          <p:nvGraphicFramePr>
            <p:cNvPr id="149513" name=""/>
            <p:cNvGraphicFramePr>
              <a:graphicFrameLocks noChangeAspect="1"/>
            </p:cNvGraphicFramePr>
            <p:nvPr/>
          </p:nvGraphicFramePr>
          <p:xfrm>
            <a:off x="839" y="1117"/>
            <a:ext cx="544" cy="27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5" name="Equation" r:id="rId4" progId="Equation.DSMT4">
                    <p:embed/>
                  </p:oleObj>
                </mc:Choice>
                <mc:Fallback>
                  <p:oleObj name="Equation" r:id="rId4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839" y="1117"/>
                          <a:ext cx="544" cy="272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9515" name=""/>
            <p:cNvGraphicFramePr>
              <a:graphicFrameLocks noChangeAspect="1"/>
            </p:cNvGraphicFramePr>
            <p:nvPr/>
          </p:nvGraphicFramePr>
          <p:xfrm>
            <a:off x="2925" y="1071"/>
            <a:ext cx="726" cy="34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6" name="Equation" r:id="rId6" progId="Equation.DSMT4">
                    <p:embed/>
                  </p:oleObj>
                </mc:Choice>
                <mc:Fallback>
                  <p:oleObj name="Equation" r:id="rId6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2925" y="1071"/>
                          <a:ext cx="726" cy="34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9517" name=""/>
            <p:cNvGraphicFramePr>
              <a:graphicFrameLocks noChangeAspect="1"/>
            </p:cNvGraphicFramePr>
            <p:nvPr/>
          </p:nvGraphicFramePr>
          <p:xfrm>
            <a:off x="1610" y="1117"/>
            <a:ext cx="1043" cy="31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7" name="Equation" r:id="rId8" progId="Equation.DSMT4">
                    <p:embed/>
                  </p:oleObj>
                </mc:Choice>
                <mc:Fallback>
                  <p:oleObj name="Equation" r:id="rId8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1610" y="1117"/>
                          <a:ext cx="1043" cy="31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9519" name=""/>
            <p:cNvGraphicFramePr>
              <a:graphicFrameLocks noChangeAspect="1"/>
            </p:cNvGraphicFramePr>
            <p:nvPr/>
          </p:nvGraphicFramePr>
          <p:xfrm>
            <a:off x="3742" y="1117"/>
            <a:ext cx="998" cy="27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8" name="Equation" r:id="rId10" progId="Equation.DSMT4">
                    <p:embed/>
                  </p:oleObj>
                </mc:Choice>
                <mc:Fallback>
                  <p:oleObj name="Equation" r:id="rId1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3742" y="1117"/>
                          <a:ext cx="998" cy="274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49523" name=""/>
          <p:cNvSpPr/>
          <p:nvPr/>
        </p:nvSpPr>
        <p:spPr>
          <a:xfrm>
            <a:off x="0" y="3262312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49522" name=""/>
          <p:cNvGraphicFramePr>
            <a:graphicFrameLocks noChangeAspect="1"/>
          </p:cNvGraphicFramePr>
          <p:nvPr/>
        </p:nvGraphicFramePr>
        <p:xfrm>
          <a:off x="2124075" y="2133600"/>
          <a:ext cx="1873250" cy="8302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name="Equation" r:id="rId12" progId="Equation.DSMT4">
                  <p:embed/>
                </p:oleObj>
              </mc:Choice>
              <mc:Fallback>
                <p:oleObj name="Equation" r:id="rId1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2124075" y="2133600"/>
                        <a:ext cx="1873250" cy="8302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9525" name=""/>
          <p:cNvSpPr/>
          <p:nvPr/>
        </p:nvSpPr>
        <p:spPr>
          <a:xfrm>
            <a:off x="0" y="3157538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49524" name=""/>
          <p:cNvGraphicFramePr>
            <a:graphicFrameLocks noChangeAspect="1"/>
          </p:cNvGraphicFramePr>
          <p:nvPr/>
        </p:nvGraphicFramePr>
        <p:xfrm>
          <a:off x="1979612" y="2924175"/>
          <a:ext cx="4968875" cy="11509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name="Equation" r:id="rId14" progId="Equation.DSMT4">
                  <p:embed/>
                </p:oleObj>
              </mc:Choice>
              <mc:Fallback>
                <p:oleObj name="Equation" r:id="rId14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979612" y="2924175"/>
                        <a:ext cx="4968875" cy="11509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9526" name=""/>
          <p:cNvSpPr/>
          <p:nvPr/>
        </p:nvSpPr>
        <p:spPr>
          <a:xfrm>
            <a:off x="250825" y="3141662"/>
            <a:ext cx="1179512" cy="493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于是有 </a:t>
            </a:r>
            <a:endParaRPr b="1"/>
          </a:p>
        </p:txBody>
      </p:sp>
      <p:sp>
        <p:nvSpPr>
          <p:cNvPr id="149527" name=""/>
          <p:cNvSpPr/>
          <p:nvPr/>
        </p:nvSpPr>
        <p:spPr>
          <a:xfrm>
            <a:off x="323850" y="4221162"/>
            <a:ext cx="8589962" cy="16986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</a:pPr>
            <a:r>
              <a:rPr b="1"/>
              <a:t>        这表明，当全拱内外侧温度均匀改变时，在弹性中心处只有水平多余力</a:t>
            </a:r>
            <a:r>
              <a:rPr b="1" i="1"/>
              <a:t>X</a:t>
            </a:r>
            <a:r>
              <a:rPr b="1" baseline="-25000"/>
              <a:t>2</a:t>
            </a:r>
            <a:r>
              <a:rPr b="1"/>
              <a:t>。当温度升高时，</a:t>
            </a:r>
            <a:r>
              <a:rPr b="1" i="1"/>
              <a:t>X</a:t>
            </a:r>
            <a:r>
              <a:rPr b="1" baseline="-25000"/>
              <a:t>2</a:t>
            </a:r>
            <a:r>
              <a:rPr b="1"/>
              <a:t>为正方向，使拱截面内产生压力；温度降低时，</a:t>
            </a:r>
            <a:r>
              <a:rPr b="1" i="1"/>
              <a:t>X</a:t>
            </a:r>
            <a:r>
              <a:rPr b="1" baseline="-25000"/>
              <a:t>2</a:t>
            </a:r>
            <a:r>
              <a:rPr b="1"/>
              <a:t>为反方向，使拱截面内产生拉力。对于混凝土拱，应注意避免由于降温引起的拉力使拱产生裂缝。 </a:t>
            </a:r>
            <a:endParaRPr b="1"/>
          </a:p>
        </p:txBody>
      </p:sp>
      <p:sp>
        <p:nvSpPr>
          <p:cNvPr id="14952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r>
              <a:rPr sz="1400">
                <a:solidFill>
                  <a:srgbClr val="008000"/>
                </a:solidFill>
              </a:rPr>
              <a:t>All Rights Reserved</a:t>
            </a:r>
            <a:endParaRPr sz="1400">
              <a:solidFill>
                <a:srgbClr val="008000"/>
              </a:solidFill>
            </a:endParaRPr>
          </a:p>
        </p:txBody>
      </p:sp>
      <p:sp>
        <p:nvSpPr>
          <p:cNvPr id="14952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29CE6B9-192F-444A-A1DA-DA45D88CAC63}" type="footer">
              <a:rPr sz="1400">
                <a:solidFill>
                  <a:srgbClr val="008000"/>
                </a:solidFill>
                <a:ea typeface="黑体" pitchFamily="49" charset="-122"/>
              </a:rPr>
              <a:t>重庆大学土木工程学院®</a:t>
            </a:fld>
            <a:endParaRPr sz="1400">
              <a:solidFill>
                <a:srgbClr val="008000"/>
              </a:solidFill>
              <a:ea typeface="黑体" pitchFamily="49" charset="-122"/>
            </a:endParaRPr>
          </a:p>
        </p:txBody>
      </p:sp>
      <p:sp>
        <p:nvSpPr>
          <p:cNvPr id="149530" name="TextBox 14952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lnSpc>
                <a:spcPct val="110000"/>
              </a:lnSpc>
              <a:spcBef>
                <a:spcPct val="20000"/>
              </a:spcBef>
              <a:spcAft>
                <a:spcPct val="25000"/>
              </a:spcAft>
              <a:defRPr kumimoji="1" lang="zh-CN" altLang="en-US" sz="1600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用弹性中心法计算对称无铰拱共21页，您现在浏览的是第10页!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https://d.book118.com/695124313303011044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浅背景模版-大字">
  <a:themeElements>
    <a:clrScheme name="">
      <a:dk1>
        <a:srgbClr val="FFFFFF"/>
      </a:dk1>
      <a:lt1>
        <a:srgbClr val="000000"/>
      </a:lt1>
      <a:dk2>
        <a:srgbClr val="808080"/>
      </a:dk2>
      <a:lt2>
        <a:srgbClr val="FF5050"/>
      </a:lt2>
      <a:accent1>
        <a:srgbClr val="FFCC66"/>
      </a:accent1>
      <a:accent2>
        <a:srgbClr val="FF33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0066"/>
      </a:hlink>
      <a:folHlink>
        <a:srgbClr val="CC0099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Times New Roman</vt:lpstr>
      <vt:lpstr>宋体</vt:lpstr>
      <vt:lpstr>方正姚体</vt:lpstr>
      <vt:lpstr>Wingdings</vt:lpstr>
      <vt:lpstr>黑体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2024-09-07T08:13:58.327</cp:lastPrinted>
  <dcterms:created xsi:type="dcterms:W3CDTF">2024-09-07T00:13:58Z</dcterms:created>
  <dcterms:modified xsi:type="dcterms:W3CDTF">2024-09-07T00:14:00Z</dcterms:modified>
</cp:coreProperties>
</file>