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3" r:id="rId29"/>
  </p:sldIdLst>
  <p:sldSz cx="12192000" cy="6858000"/>
  <p:notesSz cx="6858000" cy="9144000"/>
  <p:custDataLst>
    <p:tags r:id="rId3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tags" Target="tags/tag66.xml" /><Relationship Id="rId31" Type="http://schemas.openxmlformats.org/officeDocument/2006/relationships/presProps" Target="presProps.xml" /><Relationship Id="rId32" Type="http://schemas.openxmlformats.org/officeDocument/2006/relationships/viewProps" Target="viewProps.xml" /><Relationship Id="rId33" Type="http://schemas.openxmlformats.org/officeDocument/2006/relationships/theme" Target="theme/theme1.xml" /><Relationship Id="rId34"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xml"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6.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D6AFDA4-EEE3-45CF-95A3-062958CFAE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096E2C-039B-4535-AF07-F98DBBD5FC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CCAC439-BD92-4C09-B7E6-BF0703E58E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0F200D3-9D49-4B9D-B040-0F75956F38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EF10C53-7FD7-4CD3-AC0C-C428B71CC7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F9D3384-2E10-411F-A923-600FB8F76E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5D44BED-7F32-4EFB-B001-6137A8F8B15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90DE1B-6DF2-4D60-B46A-D41C55E073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2141D0-9891-47E8-9499-13FC77DB23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9FD01D-CF79-4CED-AAF4-A8686852D8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440B11-6E15-4260-8883-C1F09D3A29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custDataLst>
              <p:tags r:id="rId1"/>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custDataLst>
              <p:tags r:id="rId2"/>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2"/>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hasCustomPrompt="1"/>
            <p:custDataLst>
              <p:tags r:id="rId1"/>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a:t>单击此处编辑标题</a:t>
            </a:r>
            <a:endParaRPr lang="zh-CN" altLang="en-US"/>
          </a:p>
        </p:txBody>
      </p:sp>
      <p:sp>
        <p:nvSpPr>
          <p:cNvPr id="3" name="文本占位符 2"/>
          <p:cNvSpPr>
            <a:spLocks noGrp="1"/>
          </p:cNvSpPr>
          <p:nvPr>
            <p:ph type="body" idx="1" hasCustomPrompt="1"/>
            <p:custDataLst>
              <p:tags r:id="rId2"/>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2"/>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3"/>
            </p:custDataLst>
          </p:nvPr>
        </p:nvSpPr>
        <p:spPr>
          <a:xfrm>
            <a:off x="6411600" y="1501200"/>
            <a:ext cx="5176800" cy="4748400"/>
          </a:xfrm>
        </p:spPr>
        <p:txBody>
          <a:bodyPr lIns="90000" tIns="46800" rIns="90000" bIns="4680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3"/>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4"/>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a:p>
        </p:txBody>
      </p:sp>
      <p:sp>
        <p:nvSpPr>
          <p:cNvPr id="6" name="内容占位符 5"/>
          <p:cNvSpPr>
            <a:spLocks noGrp="1"/>
          </p:cNvSpPr>
          <p:nvPr>
            <p:ph sz="quarter" idx="4"/>
            <p:custDataLst>
              <p:tags r:id="rId5"/>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sp>
        <p:nvSpPr>
          <p:cNvPr id="3" name="图片占位符 2"/>
          <p:cNvSpPr>
            <a:spLocks noGrp="1"/>
          </p:cNvSpPr>
          <p:nvPr>
            <p:ph type="pic" idx="1"/>
            <p:custDataLst>
              <p:tags r:id="rId1"/>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2"/>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3"/>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4"/>
            </p:custDataLst>
          </p:nvPr>
        </p:nvSpPr>
        <p:spPr/>
        <p:txBody>
          <a:bodyPr/>
          <a:lstStyle/>
          <a:p>
            <a:endParaRPr lang="zh-CN" altLang="en-US"/>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
            </a:fld>
            <a:endParaRPr lang="zh-CN" altLang="en-US"/>
          </a:p>
        </p:txBody>
      </p:sp>
      <p:sp>
        <p:nvSpPr>
          <p:cNvPr id="9" name="标题 8"/>
          <p:cNvSpPr>
            <a:spLocks noGrp="1"/>
          </p:cNvSpPr>
          <p:nvPr>
            <p:ph type="title"/>
            <p:custDataLst>
              <p:tags r:id="rId6"/>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hasCustomPrompt="1"/>
            <p:custDataLst>
              <p:tags r:id="rId1"/>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2"/>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4"/>
            </p:custDataLst>
          </p:nvPr>
        </p:nvSpPr>
        <p:spPr>
          <a:xfrm>
            <a:off x="608400" y="774000"/>
            <a:ext cx="10972800" cy="5482800"/>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4"/>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5"/>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57.xml" /><Relationship Id="rId13" Type="http://schemas.openxmlformats.org/officeDocument/2006/relationships/tags" Target="../tags/tag58.xml" /><Relationship Id="rId14" Type="http://schemas.openxmlformats.org/officeDocument/2006/relationships/tags" Target="../tags/tag59.xml" /><Relationship Id="rId15" Type="http://schemas.openxmlformats.org/officeDocument/2006/relationships/tags" Target="../tags/tag60.xml" /><Relationship Id="rId16" Type="http://schemas.openxmlformats.org/officeDocument/2006/relationships/tags" Target="../tags/tag61.xml" /><Relationship Id="rId17" Type="http://schemas.openxmlformats.org/officeDocument/2006/relationships/image" Target="file:///D:\qq&#25991;&#20214;\712321467\Image\C2C\Image2\%7b75232B38-A165-1FB7-499C-2E1C792CACB5%7d.png" TargetMode="External" /><Relationship Id="rId18" Type="http://schemas.openxmlformats.org/officeDocument/2006/relationships/image" Target="../media/image1.png" /><Relationship Id="rId19" Type="http://schemas.openxmlformats.org/officeDocument/2006/relationships/tags" Target="../tags/tag62.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pic>
        <p:nvPicPr>
          <p:cNvPr id="7" name="图片 1073743875" descr="学科网 zxxk.com" title=""/>
          <p:cNvPicPr>
            <a:picLocks noChangeAspect="1"/>
          </p:cNvPicPr>
          <p:nvPr/>
        </p:nvPicPr>
        <p:blipFill>
          <a:blip r:embed="rId18" r:link="rId17"/>
          <a:stretch>
            <a:fillRect/>
          </a:stretch>
        </p:blipFill>
        <p:spPr>
          <a:xfrm>
            <a:off x="838200" y="365125"/>
            <a:ext cx="9525" cy="9525"/>
          </a:xfrm>
          <a:prstGeom prst="rect">
            <a:avLst/>
          </a:prstGeom>
          <a:noFill/>
          <a:ln>
            <a:noFill/>
            <a:miter lim="800000"/>
          </a:ln>
        </p:spPr>
      </p:pic>
    </p:spTree>
    <p:custDataLst>
      <p:tags r:id="rId19"/>
    </p:custData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1.xml" /><Relationship Id="rId3"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2.xml" /><Relationship Id="rId3"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3.xml"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4.xml"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5.xml" /><Relationship Id="rId3" Type="http://schemas.openxmlformats.org/officeDocument/2006/relationships/image" Target="../media/image3.pn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6.xml"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7.xml"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8.xml"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9.xml" /><Relationship Id="rId3" Type="http://schemas.openxmlformats.org/officeDocument/2006/relationships/image" Target="../media/image4.pn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10.xml"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11.xml" /><Relationship Id="rId3" Type="http://schemas.openxmlformats.org/officeDocument/2006/relationships/image" Target="../media/image5.pn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12.xml"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13.xml"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14.xml"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15.xml" /><Relationship Id="rId3" Type="http://schemas.openxmlformats.org/officeDocument/2006/relationships/image" Target="../media/image6.png" /><Relationship Id="rId4"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16.xml" /><Relationship Id="rId3"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17.xml" /><Relationship Id="rId3" Type="http://schemas.openxmlformats.org/officeDocument/2006/relationships/image" Target="../media/image2.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18.xml" /><Relationship Id="rId3" Type="http://schemas.openxmlformats.org/officeDocument/2006/relationships/image" Target="../media/image2.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19.xml" /><Relationship Id="rId3" Type="http://schemas.openxmlformats.org/officeDocument/2006/relationships/image" Target="../media/image7.png" /><Relationship Id="rId4" Type="http://schemas.openxmlformats.org/officeDocument/2006/relationships/image" Target="../media/image2.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20.xml" /><Relationship Id="rId3" Type="http://schemas.openxmlformats.org/officeDocument/2006/relationships/image" Target="../media/image8.png" /><Relationship Id="rId4" Type="http://schemas.openxmlformats.org/officeDocument/2006/relationships/image" Target="../media/image2.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21.xml" /><Relationship Id="rId3" Type="http://schemas.openxmlformats.org/officeDocument/2006/relationships/image" Target="../media/image2.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22.xml" /><Relationship Id="rId3" Type="http://schemas.openxmlformats.org/officeDocument/2006/relationships/image" Target="../media/image9.png" /><Relationship Id="rId4" Type="http://schemas.openxmlformats.org/officeDocument/2006/relationships/image" Target="../media/image2.jpe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23.xml" /><Relationship Id="rId3" Type="http://schemas.openxmlformats.org/officeDocument/2006/relationships/image" Target="../media/image10.png" /><Relationship Id="rId4" Type="http://schemas.openxmlformats.org/officeDocument/2006/relationships/image" Target="../media/image2.jpe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24.xml" /><Relationship Id="rId3" Type="http://schemas.openxmlformats.org/officeDocument/2006/relationships/image" Target="../media/image2.jpe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5134121044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ctrTitle"/>
            <p:custDataLst>
              <p:tags r:id="rId2"/>
            </p:custDataLst>
          </p:nvPr>
        </p:nvSpPr>
        <p:spPr/>
        <p:txBody>
          <a:bodyPr/>
          <a:lstStyle/>
          <a:p>
            <a:r>
              <a:rPr lang="zh-CN" altLang="zh-CN"/>
              <a:t>5.2学习使用天平和量筒</a:t>
            </a:r>
            <a:endParaRPr lang="zh-CN" altLang="zh-CN"/>
          </a:p>
        </p:txBody>
      </p:sp>
      <p:sp>
        <p:nvSpPr>
          <p:cNvPr id="3" name="副标题 2" title=""/>
          <p:cNvSpPr>
            <a:spLocks noGrp="1"/>
          </p:cNvSpPr>
          <p:nvPr>
            <p:ph type="subTitle" idx="1"/>
            <p:custDataLst>
              <p:tags r:id="rId3"/>
            </p:custDataLst>
          </p:nvPr>
        </p:nvSpPr>
        <p:spPr/>
        <p:txBody>
          <a:bodyPr/>
          <a:lstStyle/>
          <a:p>
            <a:r>
              <a:rPr lang="zh-CN" altLang="zh-CN">
                <a:sym typeface="+mn-ea"/>
              </a:rPr>
              <a:t>沪科版物理八年级考点练习</a:t>
            </a:r>
            <a:endParaRPr lang="zh-CN" altLang="en-US"/>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2000"/>
          </a:blip>
          <a:stretch>
            <a:fillRect/>
          </a:stretch>
        </a:blipFill>
        <a:effectLst/>
      </p:bgPr>
    </p:bg>
    <p:spTree>
      <p:nvGrpSpPr>
        <p:cNvPr id="1" name=""/>
        <p:cNvGrpSpPr/>
        <p:nvPr/>
      </p:nvGrpSpPr>
      <p:grpSpPr>
        <a:xfrm>
          <a:off x="0" y="0"/>
          <a:ext cx="0" cy="0"/>
        </a:xfrm>
      </p:grpSpPr>
      <p:sp>
        <p:nvSpPr>
          <p:cNvPr id="7" name="文本框 3" title=""/>
          <p:cNvSpPr txBox="1"/>
          <p:nvPr/>
        </p:nvSpPr>
        <p:spPr>
          <a:xfrm>
            <a:off x="436880" y="508000"/>
            <a:ext cx="11335385" cy="3146901"/>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1.在已经调好的天平左盘放入一物体</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向右盘内加减砝码</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但怎么也不能使天平平衡</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此应</a:t>
            </a:r>
            <a:r>
              <a:rPr lang="en-US" altLang="zh-CN" sz="2800">
                <a:latin typeface="新宋体" panose="02010609030101010101" charset="-122"/>
                <a:ea typeface="新宋体" panose="02010609030101010101" charset="-122"/>
                <a:cs typeface="新宋体" panose="02010609030101010101" charset="-122"/>
              </a:rPr>
              <a:t>(</a:t>
            </a:r>
            <a:r>
              <a:rPr lang="en-US" altLang="zh-CN" sz="2800">
                <a:solidFill>
                  <a:srgbClr val="FFFFFF">
                    <a:alpha val="0"/>
                  </a:srgbClr>
                </a:solidFill>
                <a:latin typeface="Times New Roman" panose="02020603050405020304" pitchFamily="34" charset="0"/>
                <a:ea typeface="微软雅黑"/>
                <a:cs typeface="Times New Roman" panose="02020603050405020304" pitchFamily="34" charset="-120"/>
              </a:rPr>
              <a:t> ____ </a:t>
            </a:r>
            <a:r>
              <a:rPr lang="en-US" altLang="zh-CN" sz="2800">
                <a:latin typeface="新宋体" panose="02010609030101010101" charset="-122"/>
                <a:ea typeface="新宋体" panose="02010609030101010101" charset="-122"/>
                <a:cs typeface="新宋体" panose="02010609030101010101" charset="-122"/>
              </a:rPr>
              <a:t>)</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A.把两个托盘对调</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B.把物体放在天平右盘内再测</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C.调节天平的平衡螺母</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D.使用游码</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8" name="文本框 5" title=""/>
          <p:cNvSpPr txBox="1"/>
          <p:nvPr/>
        </p:nvSpPr>
        <p:spPr>
          <a:xfrm>
            <a:off x="436880" y="3908901"/>
            <a:ext cx="11335385" cy="2123027"/>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【解析】解：A、使用天平时</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天平的两个托盘不能任意更换。不符合题意。</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B、物体要放在天平的左盘</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砝码放在天平的右盘。不符合题意。</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C、称量物体质量过程中不能再移动平衡螺母。不符合题意。</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9" name="文本框 5" title=""/>
          <p:cNvSpPr txBox="1"/>
          <p:nvPr/>
        </p:nvSpPr>
        <p:spPr>
          <a:xfrm>
            <a:off x="4128792" y="988082"/>
            <a:ext cx="444456"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D</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4"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left)">
                                      <p:cBhvr>
                                        <p:cTn id="12" dur="500"/>
                                        <p:tgtEl>
                                          <p:spTgt spid="8"/>
                                        </p:tgtEl>
                                      </p:cBhvr>
                                    </p:animEffect>
                                  </p:childTnLst>
                                </p:cTn>
                              </p:par>
                              <p:par>
                                <p:cTn id="13" presetID="22" presetClass="entr" presetSubtype="8" dur="500" fill="hold" grpId="5"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wipe(left)">
                                      <p:cBhvr>
                                        <p:cTn id="15" dur="500"/>
                                        <p:tgtEl>
                                          <p:spTgt spid="8"/>
                                        </p:tgtEl>
                                      </p:cBhvr>
                                    </p:animEffect>
                                  </p:childTnLst>
                                </p:cTn>
                              </p:par>
                              <p:par>
                                <p:cTn id="16" presetID="22" presetClass="entr" presetSubtype="8" dur="500" fill="hold" grpId="6"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wipe(left)">
                                      <p:cBhvr>
                                        <p:cTn id="1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2000"/>
          </a:blip>
          <a:stretch>
            <a:fillRect/>
          </a:stretch>
        </a:blipFill>
        <a:effectLst/>
      </p:bgPr>
    </p:bg>
    <p:spTree>
      <p:nvGrpSpPr>
        <p:cNvPr id="1" name=""/>
        <p:cNvGrpSpPr/>
        <p:nvPr/>
      </p:nvGrpSpPr>
      <p:grpSpPr>
        <a:xfrm>
          <a:off x="0" y="0"/>
          <a:ext cx="0" cy="0"/>
        </a:xfrm>
      </p:grpSpPr>
      <p:sp>
        <p:nvSpPr>
          <p:cNvPr id="9" name="文本框 5" title=""/>
          <p:cNvSpPr txBox="1"/>
          <p:nvPr/>
        </p:nvSpPr>
        <p:spPr>
          <a:xfrm>
            <a:off x="436880" y="508000"/>
            <a:ext cx="11335385" cy="2123027"/>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D、天平称量物体质量时</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左盘放物体</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右盘放砝码</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增加最小砝码会使天平横梁右端下沉</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减少最小砝码天平的左端下沉</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此时要移动游码。符合题意。</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故选：D。</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1"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par>
                                <p:cTn id="8" presetID="22" presetClass="entr" presetSubtype="8" dur="500" fill="hold" grpId="2"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ipe(left)">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2000"/>
          </a:blip>
          <a:stretch>
            <a:fillRect/>
          </a:stretch>
        </a:blipFill>
        <a:effectLst/>
      </p:bgPr>
    </p:bg>
    <p:spTree>
      <p:nvGrpSpPr>
        <p:cNvPr id="1" name=""/>
        <p:cNvGrpSpPr/>
        <p:nvPr/>
      </p:nvGrpSpPr>
      <p:grpSpPr>
        <a:xfrm>
          <a:off x="0" y="0"/>
          <a:ext cx="0" cy="0"/>
        </a:xfrm>
      </p:grpSpPr>
      <p:sp>
        <p:nvSpPr>
          <p:cNvPr id="7" name="文本框 3" title=""/>
          <p:cNvSpPr txBox="1"/>
          <p:nvPr/>
        </p:nvSpPr>
        <p:spPr>
          <a:xfrm>
            <a:off x="436880" y="508000"/>
            <a:ext cx="11335385" cy="3146901"/>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2.下列有关测量工具的使用</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说法正确的是</a:t>
            </a:r>
            <a:r>
              <a:rPr lang="en-US" altLang="zh-CN" sz="2800">
                <a:latin typeface="新宋体" panose="02010609030101010101" charset="-122"/>
                <a:ea typeface="新宋体" panose="02010609030101010101" charset="-122"/>
                <a:cs typeface="新宋体" panose="02010609030101010101" charset="-122"/>
              </a:rPr>
              <a:t>(</a:t>
            </a:r>
            <a:r>
              <a:rPr lang="en-US" altLang="zh-CN" sz="2800">
                <a:solidFill>
                  <a:srgbClr val="FFFFFF">
                    <a:alpha val="0"/>
                  </a:srgbClr>
                </a:solidFill>
                <a:latin typeface="Times New Roman" panose="02020603050405020304" pitchFamily="34" charset="0"/>
                <a:ea typeface="微软雅黑"/>
                <a:cs typeface="Times New Roman" panose="02020603050405020304" pitchFamily="34" charset="-120"/>
              </a:rPr>
              <a:t> ____ </a:t>
            </a:r>
            <a:r>
              <a:rPr lang="en-US" altLang="zh-CN" sz="2800">
                <a:latin typeface="新宋体" panose="02010609030101010101" charset="-122"/>
                <a:ea typeface="新宋体" panose="02010609030101010101" charset="-122"/>
                <a:cs typeface="新宋体" panose="02010609030101010101" charset="-122"/>
              </a:rPr>
              <a:t>)</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A.用托盘天平称物体的质量时</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发现指针指向分度盘右侧</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应将平衡螺母向左调</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B.在月球上</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天平依然可以测物体的质量</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C.用量筒和水测小石块的体积时</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只要保证水能淹没小石块即可</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D.使用量筒或量杯前必须要确定它的“0”刻度线</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8" name="文本框 5" title=""/>
          <p:cNvSpPr txBox="1"/>
          <p:nvPr/>
        </p:nvSpPr>
        <p:spPr>
          <a:xfrm>
            <a:off x="436880" y="3908901"/>
            <a:ext cx="11335385" cy="2123027"/>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【解析】解：A、测量时</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若发现指针稍许偏离分度盘中央刻线时</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要移动游码</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不能调节横梁上的螺母</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故A错误；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B、在月球上</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天平依然可以测物体的质量</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故B正确；</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C、石块形状不规则</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采用“排水法”测量其体积</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9" name="文本框 5" title=""/>
          <p:cNvSpPr txBox="1"/>
          <p:nvPr/>
        </p:nvSpPr>
        <p:spPr>
          <a:xfrm>
            <a:off x="7606314" y="476018"/>
            <a:ext cx="423612"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B</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4"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left)">
                                      <p:cBhvr>
                                        <p:cTn id="12" dur="500"/>
                                        <p:tgtEl>
                                          <p:spTgt spid="8"/>
                                        </p:tgtEl>
                                      </p:cBhvr>
                                    </p:animEffect>
                                  </p:childTnLst>
                                </p:cTn>
                              </p:par>
                              <p:par>
                                <p:cTn id="13" presetID="22" presetClass="entr" presetSubtype="8" dur="500" fill="hold" grpId="5"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wipe(left)">
                                      <p:cBhvr>
                                        <p:cTn id="15" dur="500"/>
                                        <p:tgtEl>
                                          <p:spTgt spid="8"/>
                                        </p:tgtEl>
                                      </p:cBhvr>
                                    </p:animEffect>
                                  </p:childTnLst>
                                </p:cTn>
                              </p:par>
                              <p:par>
                                <p:cTn id="16" presetID="22" presetClass="entr" presetSubtype="8" dur="500" fill="hold" grpId="6"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wipe(left)">
                                      <p:cBhvr>
                                        <p:cTn id="1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2000"/>
          </a:blip>
          <a:stretch>
            <a:fillRect/>
          </a:stretch>
        </a:blipFill>
        <a:effectLst/>
      </p:bgPr>
    </p:bg>
    <p:spTree>
      <p:nvGrpSpPr>
        <p:cNvPr id="1" name=""/>
        <p:cNvGrpSpPr/>
        <p:nvPr/>
      </p:nvGrpSpPr>
      <p:grpSpPr>
        <a:xfrm>
          <a:off x="0" y="0"/>
          <a:ext cx="0" cy="0"/>
        </a:xfrm>
      </p:grpSpPr>
      <p:sp>
        <p:nvSpPr>
          <p:cNvPr id="9" name="文本框 5" title=""/>
          <p:cNvSpPr txBox="1"/>
          <p:nvPr/>
        </p:nvSpPr>
        <p:spPr>
          <a:xfrm>
            <a:off x="436880" y="508000"/>
            <a:ext cx="11335385" cy="2635091"/>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为保证测量结果的准确</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石块必须全部浸没在水中</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同时石块放入水中后水面不超过量筒的最大测量值</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故C错误；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D、根据量筒或量杯的使用规则可知使用前不必确定它的“0”刻度线</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故D错误。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故选：B。</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1"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par>
                                <p:cTn id="8" presetID="22" presetClass="entr" presetSubtype="8" dur="500" fill="hold" grpId="2"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ipe(left)">
                                      <p:cBhvr>
                                        <p:cTn id="10" dur="500"/>
                                        <p:tgtEl>
                                          <p:spTgt spid="9"/>
                                        </p:tgtEl>
                                      </p:cBhvr>
                                    </p:animEffect>
                                  </p:childTnLst>
                                </p:cTn>
                              </p:par>
                              <p:par>
                                <p:cTn id="11" presetID="22" presetClass="entr" presetSubtype="8" dur="500" fill="hold" grpId="3"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wipe(left)">
                                      <p:cBhvr>
                                        <p:cTn id="1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alphaModFix amt="42000"/>
          </a:blip>
          <a:stretch>
            <a:fillRect/>
          </a:stretch>
        </a:blipFill>
        <a:effectLst/>
      </p:bgPr>
    </p:bg>
    <p:spTree>
      <p:nvGrpSpPr>
        <p:cNvPr id="1" name=""/>
        <p:cNvGrpSpPr/>
        <p:nvPr/>
      </p:nvGrpSpPr>
      <p:grpSpPr>
        <a:xfrm>
          <a:off x="0" y="0"/>
          <a:ext cx="0" cy="0"/>
        </a:xfrm>
      </p:grpSpPr>
      <p:pic>
        <p:nvPicPr>
          <p:cNvPr id="8" name="New picture" title=""/>
          <p:cNvPicPr/>
          <p:nvPr/>
        </p:nvPicPr>
        <p:blipFill>
          <a:blip r:embed="rId3"/>
          <a:stretch>
            <a:fillRect/>
          </a:stretch>
        </p:blipFill>
        <p:spPr>
          <a:xfrm>
            <a:off x="9057639" y="635000"/>
            <a:ext cx="2222500" cy="1689100"/>
          </a:xfrm>
          <a:prstGeom prst="rect">
            <a:avLst/>
          </a:prstGeom>
        </p:spPr>
      </p:pic>
      <p:sp>
        <p:nvSpPr>
          <p:cNvPr id="7" name="文本框 3" title=""/>
          <p:cNvSpPr txBox="1"/>
          <p:nvPr/>
        </p:nvSpPr>
        <p:spPr>
          <a:xfrm>
            <a:off x="436880" y="508000"/>
            <a:ext cx="8557260" cy="4171029"/>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3.甲、乙两个量筒的分度值分别是2cm</a:t>
            </a:r>
            <a:r>
              <a:rPr lang="en-US" altLang="zh-CN" sz="2800" baseline="42000">
                <a:latin typeface="Times New Roman" panose="02020603050405020304" pitchFamily="34" charset="0"/>
                <a:ea typeface="微软雅黑"/>
                <a:cs typeface="Times New Roman" panose="02020603050405020304" pitchFamily="34" charset="-120"/>
              </a:rPr>
              <a:t>3</a:t>
            </a:r>
            <a:r>
              <a:rPr lang="en-US" altLang="zh-CN" sz="2800">
                <a:latin typeface="Times New Roman" panose="02020603050405020304" pitchFamily="34" charset="0"/>
                <a:ea typeface="微软雅黑"/>
                <a:cs typeface="Times New Roman" panose="02020603050405020304" pitchFamily="34" charset="-120"/>
              </a:rPr>
              <a:t>和1cm</a:t>
            </a:r>
            <a:r>
              <a:rPr lang="en-US" altLang="zh-CN" sz="2800" baseline="42000">
                <a:latin typeface="Times New Roman" panose="02020603050405020304" pitchFamily="34" charset="0"/>
                <a:ea typeface="微软雅黑"/>
                <a:cs typeface="Times New Roman" panose="02020603050405020304" pitchFamily="34" charset="-120"/>
              </a:rPr>
              <a:t>3</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用它们来测量等质量煤油的体积</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如图所示。某同学的读数分别是13.8cm</a:t>
            </a:r>
            <a:r>
              <a:rPr lang="en-US" altLang="zh-CN" sz="2800" baseline="42000">
                <a:latin typeface="Times New Roman" panose="02020603050405020304" pitchFamily="34" charset="0"/>
                <a:ea typeface="微软雅黑"/>
                <a:cs typeface="Times New Roman" panose="02020603050405020304" pitchFamily="34" charset="-120"/>
              </a:rPr>
              <a:t>3</a:t>
            </a:r>
            <a:r>
              <a:rPr lang="en-US" altLang="zh-CN" sz="2800">
                <a:latin typeface="Times New Roman" panose="02020603050405020304" pitchFamily="34" charset="0"/>
                <a:ea typeface="微软雅黑"/>
                <a:cs typeface="Times New Roman" panose="02020603050405020304" pitchFamily="34" charset="-120"/>
              </a:rPr>
              <a:t>和13.9cm</a:t>
            </a:r>
            <a:r>
              <a:rPr lang="en-US" altLang="zh-CN" sz="2800" baseline="42000">
                <a:latin typeface="Times New Roman" panose="02020603050405020304" pitchFamily="34" charset="0"/>
                <a:ea typeface="微软雅黑"/>
                <a:cs typeface="Times New Roman" panose="02020603050405020304" pitchFamily="34" charset="-120"/>
              </a:rPr>
              <a:t>3</a:t>
            </a:r>
            <a:r>
              <a:rPr lang="en-US" altLang="zh-CN" sz="2800">
                <a:latin typeface="Times New Roman" panose="02020603050405020304" pitchFamily="34" charset="0"/>
                <a:ea typeface="微软雅黑"/>
                <a:cs typeface="Times New Roman" panose="02020603050405020304" pitchFamily="34" charset="-120"/>
              </a:rPr>
              <a:t>．则下列分析正确的是</a:t>
            </a:r>
            <a:r>
              <a:rPr lang="en-US" altLang="zh-CN" sz="2800">
                <a:latin typeface="新宋体" panose="02010609030101010101" charset="-122"/>
                <a:ea typeface="新宋体" panose="02010609030101010101" charset="-122"/>
                <a:cs typeface="新宋体" panose="02010609030101010101" charset="-122"/>
              </a:rPr>
              <a:t>(</a:t>
            </a:r>
            <a:r>
              <a:rPr lang="en-US" altLang="zh-CN" sz="2800">
                <a:solidFill>
                  <a:srgbClr val="FFFFFF">
                    <a:alpha val="0"/>
                  </a:srgbClr>
                </a:solidFill>
                <a:latin typeface="Times New Roman" panose="02020603050405020304" pitchFamily="34" charset="0"/>
                <a:ea typeface="微软雅黑"/>
                <a:cs typeface="Times New Roman" panose="02020603050405020304" pitchFamily="34" charset="-120"/>
              </a:rPr>
              <a:t> ____ </a:t>
            </a:r>
            <a:r>
              <a:rPr lang="en-US" altLang="zh-CN" sz="2800">
                <a:latin typeface="新宋体" panose="02010609030101010101" charset="-122"/>
                <a:ea typeface="新宋体" panose="02010609030101010101" charset="-122"/>
                <a:cs typeface="新宋体" panose="02010609030101010101" charset="-122"/>
              </a:rPr>
              <a:t>)</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A.甲量筒的分度值是1cm</a:t>
            </a:r>
            <a:r>
              <a:rPr lang="en-US" altLang="zh-CN" sz="2800" baseline="42000">
                <a:latin typeface="Times New Roman" panose="02020603050405020304" pitchFamily="34" charset="0"/>
                <a:ea typeface="微软雅黑"/>
                <a:cs typeface="Times New Roman" panose="02020603050405020304" pitchFamily="34" charset="-120"/>
              </a:rPr>
              <a:t>3</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B.两次读数不同是因为煤油体积不同</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C.两量筒的分度值不同</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不影响误差大小</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D.乙量筒的分度值小</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因此精确度更高</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9" name="文本框 5" title=""/>
          <p:cNvSpPr txBox="1"/>
          <p:nvPr/>
        </p:nvSpPr>
        <p:spPr>
          <a:xfrm>
            <a:off x="118110" y="4933315"/>
            <a:ext cx="11654155" cy="110363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10" name="文本框 5" title=""/>
          <p:cNvSpPr txBox="1"/>
          <p:nvPr/>
        </p:nvSpPr>
        <p:spPr>
          <a:xfrm>
            <a:off x="706142" y="2012464"/>
            <a:ext cx="444456"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D</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4"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left)">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2000"/>
          </a:blip>
          <a:stretch>
            <a:fillRect/>
          </a:stretch>
        </a:blipFill>
        <a:effectLst/>
      </p:bgPr>
    </p:bg>
    <p:spTree>
      <p:nvGrpSpPr>
        <p:cNvPr id="1" name=""/>
        <p:cNvGrpSpPr/>
        <p:nvPr/>
      </p:nvGrpSpPr>
      <p:grpSpPr>
        <a:xfrm>
          <a:off x="0" y="0"/>
          <a:ext cx="0" cy="0"/>
        </a:xfrm>
      </p:grpSpPr>
      <p:sp>
        <p:nvSpPr>
          <p:cNvPr id="10" name="文本框 5" title=""/>
          <p:cNvSpPr txBox="1"/>
          <p:nvPr/>
        </p:nvSpPr>
        <p:spPr>
          <a:xfrm>
            <a:off x="241935" y="508000"/>
            <a:ext cx="11530330" cy="263525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a:sym typeface="+mn-ea"/>
              </a:rPr>
              <a:t>【解析】解：A、由图可知</a:t>
            </a:r>
            <a:r>
              <a:rPr lang="en-US" altLang="zh-CN">
                <a:latin typeface="新宋体" panose="02010609030101010101" charset="-122"/>
                <a:ea typeface="新宋体" panose="02010609030101010101" charset="-122"/>
                <a:cs typeface="新宋体" panose="02010609030101010101" charset="-122"/>
                <a:sym typeface="+mn-ea"/>
              </a:rPr>
              <a:t>，</a:t>
            </a:r>
            <a:r>
              <a:rPr lang="en-US" altLang="zh-CN">
                <a:sym typeface="+mn-ea"/>
              </a:rPr>
              <a:t>甲量筒的最小格表示的是2cm</a:t>
            </a:r>
            <a:r>
              <a:rPr lang="en-US" altLang="zh-CN" baseline="42000">
                <a:sym typeface="+mn-ea"/>
              </a:rPr>
              <a:t>3</a:t>
            </a:r>
            <a:r>
              <a:rPr lang="en-US" altLang="zh-CN">
                <a:latin typeface="新宋体" panose="02010609030101010101" charset="-122"/>
                <a:ea typeface="新宋体" panose="02010609030101010101" charset="-122"/>
                <a:cs typeface="新宋体" panose="02010609030101010101" charset="-122"/>
                <a:sym typeface="+mn-ea"/>
              </a:rPr>
              <a:t>，</a:t>
            </a:r>
            <a:r>
              <a:rPr lang="en-US" altLang="zh-CN">
                <a:sym typeface="+mn-ea"/>
              </a:rPr>
              <a:t>故A错误；</a:t>
            </a:r>
            <a:endParaRPr lang="zh-CN" altLang="en-US"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B、两次读数不同是因为量筒的分度值不同</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故B错误；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C、两量筒的分度值不同</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分度值越小</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误差越小</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故C错误；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D、由图可知</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乙量筒的一个最小格为1cm</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3</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分度值越小</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误差越小</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精确度更高</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故D正确。</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故选：D。</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1"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22" presetClass="entr" presetSubtype="8" dur="500" fill="hold" grpId="1"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wipe(left)">
                                      <p:cBhvr>
                                        <p:cTn id="12" dur="500"/>
                                        <p:tgtEl>
                                          <p:spTgt spid="10"/>
                                        </p:tgtEl>
                                      </p:cBhvr>
                                    </p:animEffect>
                                  </p:childTnLst>
                                </p:cTn>
                              </p:par>
                              <p:par>
                                <p:cTn id="13" presetID="22" presetClass="entr" presetSubtype="8" dur="500" fill="hold" grpId="2" nodeType="with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wipe(left)">
                                      <p:cBhvr>
                                        <p:cTn id="15" dur="500"/>
                                        <p:tgtEl>
                                          <p:spTgt spid="10"/>
                                        </p:tgtEl>
                                      </p:cBhvr>
                                    </p:animEffect>
                                  </p:childTnLst>
                                </p:cTn>
                              </p:par>
                              <p:par>
                                <p:cTn id="16" presetID="22" presetClass="entr" presetSubtype="8" dur="500" fill="hold" grpId="3" nodeType="with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wipe(left)">
                                      <p:cBhvr>
                                        <p:cTn id="18" dur="500"/>
                                        <p:tgtEl>
                                          <p:spTgt spid="10"/>
                                        </p:tgtEl>
                                      </p:cBhvr>
                                    </p:animEffect>
                                  </p:childTnLst>
                                </p:cTn>
                              </p:par>
                              <p:par>
                                <p:cTn id="19" presetID="22" presetClass="entr" presetSubtype="8" dur="500" fill="hold" grpId="4" nodeType="with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wipe(left)">
                                      <p:cBhvr>
                                        <p:cTn id="2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2000"/>
          </a:blip>
          <a:stretch>
            <a:fillRect/>
          </a:stretch>
        </a:blipFill>
        <a:effectLst/>
      </p:bgPr>
    </p:bg>
    <p:spTree>
      <p:nvGrpSpPr>
        <p:cNvPr id="1" name=""/>
        <p:cNvGrpSpPr/>
        <p:nvPr/>
      </p:nvGrpSpPr>
      <p:grpSpPr>
        <a:xfrm>
          <a:off x="0" y="0"/>
          <a:ext cx="0" cy="0"/>
        </a:xfrm>
      </p:grpSpPr>
      <p:sp>
        <p:nvSpPr>
          <p:cNvPr id="7" name="文本框 3" title=""/>
          <p:cNvSpPr txBox="1"/>
          <p:nvPr/>
        </p:nvSpPr>
        <p:spPr>
          <a:xfrm>
            <a:off x="436880" y="508000"/>
            <a:ext cx="11335385" cy="3146901"/>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4.关于使用托盘天平的说法</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正确的是</a:t>
            </a:r>
            <a:r>
              <a:rPr lang="en-US" altLang="zh-CN" sz="2800">
                <a:latin typeface="新宋体" panose="02010609030101010101" charset="-122"/>
                <a:ea typeface="新宋体" panose="02010609030101010101" charset="-122"/>
                <a:cs typeface="新宋体" panose="02010609030101010101" charset="-122"/>
              </a:rPr>
              <a:t>(</a:t>
            </a:r>
            <a:r>
              <a:rPr lang="en-US" altLang="zh-CN" sz="2800">
                <a:solidFill>
                  <a:srgbClr val="FFFFFF">
                    <a:alpha val="0"/>
                  </a:srgbClr>
                </a:solidFill>
                <a:latin typeface="Times New Roman" panose="02020603050405020304" pitchFamily="34" charset="0"/>
                <a:ea typeface="微软雅黑"/>
                <a:cs typeface="Times New Roman" panose="02020603050405020304" pitchFamily="34" charset="-120"/>
              </a:rPr>
              <a:t> ____ </a:t>
            </a:r>
            <a:r>
              <a:rPr lang="en-US" altLang="zh-CN" sz="2800">
                <a:latin typeface="新宋体" panose="02010609030101010101" charset="-122"/>
                <a:ea typeface="新宋体" panose="02010609030101010101" charset="-122"/>
                <a:cs typeface="新宋体" panose="02010609030101010101" charset="-122"/>
              </a:rPr>
              <a:t>)</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A.测量时</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物体要放在天平的右盘中</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B.必须使用镊子加减砝码</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但可用手直接移动游码</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C.若开始测量前游码没有“归零”</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测量结果将会偏大</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D.若在右盘放入质量最小的砝码后</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指针偏向刻度盘左侧</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应将平衡螺母向右调节</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8" name="文本框 5" title=""/>
          <p:cNvSpPr txBox="1"/>
          <p:nvPr/>
        </p:nvSpPr>
        <p:spPr>
          <a:xfrm>
            <a:off x="436880" y="3908901"/>
            <a:ext cx="11335385" cy="2123027"/>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【解析】解：A、利用天平测量物体的质量时遵循左物右码的原则</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故A错误；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B、砝码和游码的移动都要用镊子夹取或移动</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不能用手加减砝码和移动游码</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故B错误；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9" name="文本框 5" title=""/>
          <p:cNvSpPr txBox="1"/>
          <p:nvPr/>
        </p:nvSpPr>
        <p:spPr>
          <a:xfrm>
            <a:off x="6884692" y="476018"/>
            <a:ext cx="444456"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C</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4"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left)">
                                      <p:cBhvr>
                                        <p:cTn id="12" dur="500"/>
                                        <p:tgtEl>
                                          <p:spTgt spid="8"/>
                                        </p:tgtEl>
                                      </p:cBhvr>
                                    </p:animEffect>
                                  </p:childTnLst>
                                </p:cTn>
                              </p:par>
                              <p:par>
                                <p:cTn id="13" presetID="22" presetClass="entr" presetSubtype="8" dur="500" fill="hold" grpId="5"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wipe(left)">
                                      <p:cBhvr>
                                        <p:cTn id="1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2000"/>
          </a:blip>
          <a:stretch>
            <a:fillRect/>
          </a:stretch>
        </a:blipFill>
        <a:effectLst/>
      </p:bgPr>
    </p:bg>
    <p:spTree>
      <p:nvGrpSpPr>
        <p:cNvPr id="1" name=""/>
        <p:cNvGrpSpPr/>
        <p:nvPr/>
      </p:nvGrpSpPr>
      <p:grpSpPr>
        <a:xfrm>
          <a:off x="0" y="0"/>
          <a:ext cx="0" cy="0"/>
        </a:xfrm>
      </p:grpSpPr>
      <p:sp>
        <p:nvSpPr>
          <p:cNvPr id="9" name="文本框 5" title=""/>
          <p:cNvSpPr txBox="1"/>
          <p:nvPr/>
        </p:nvSpPr>
        <p:spPr>
          <a:xfrm>
            <a:off x="436880" y="508000"/>
            <a:ext cx="11335385" cy="2635091"/>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C、若开始测量前游码没有“归零”</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天平调平衡时游码已有一定的示数</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则所测出物体的质量会偏大</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故C正确；</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D、若在右盘放入质量最小的砝码后</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指针偏向刻度盘右侧</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应取下最小砝码</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向右移动游码</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直至天平平衡</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故D错误。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故选：C。</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1"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par>
                                <p:cTn id="8" presetID="22" presetClass="entr" presetSubtype="8" dur="500" fill="hold" grpId="2"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ipe(left)">
                                      <p:cBhvr>
                                        <p:cTn id="10" dur="500"/>
                                        <p:tgtEl>
                                          <p:spTgt spid="9"/>
                                        </p:tgtEl>
                                      </p:cBhvr>
                                    </p:animEffect>
                                  </p:childTnLst>
                                </p:cTn>
                              </p:par>
                              <p:par>
                                <p:cTn id="11" presetID="22" presetClass="entr" presetSubtype="8" dur="500" fill="hold" grpId="3"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wipe(left)">
                                      <p:cBhvr>
                                        <p:cTn id="1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alphaModFix amt="42000"/>
          </a:blip>
          <a:stretch>
            <a:fillRect/>
          </a:stretch>
        </a:blipFill>
        <a:effectLst/>
      </p:bgPr>
    </p:bg>
    <p:spTree>
      <p:nvGrpSpPr>
        <p:cNvPr id="1" name=""/>
        <p:cNvGrpSpPr/>
        <p:nvPr/>
      </p:nvGrpSpPr>
      <p:grpSpPr>
        <a:xfrm>
          <a:off x="0" y="0"/>
          <a:ext cx="0" cy="0"/>
        </a:xfrm>
      </p:grpSpPr>
      <p:pic>
        <p:nvPicPr>
          <p:cNvPr id="8" name="New picture" title=""/>
          <p:cNvPicPr/>
          <p:nvPr/>
        </p:nvPicPr>
        <p:blipFill>
          <a:blip r:embed="rId3"/>
          <a:stretch>
            <a:fillRect/>
          </a:stretch>
        </p:blipFill>
        <p:spPr>
          <a:xfrm>
            <a:off x="10089514" y="635000"/>
            <a:ext cx="1397000" cy="1079500"/>
          </a:xfrm>
          <a:prstGeom prst="rect">
            <a:avLst/>
          </a:prstGeom>
        </p:spPr>
      </p:pic>
      <p:sp>
        <p:nvSpPr>
          <p:cNvPr id="7" name="文本框 3" title=""/>
          <p:cNvSpPr txBox="1"/>
          <p:nvPr/>
        </p:nvSpPr>
        <p:spPr>
          <a:xfrm>
            <a:off x="436880" y="508000"/>
            <a:ext cx="9589135" cy="365896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5.在“用托盘天平测物体质量”时</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某同学用已调节好的天平在测物体质量过程中</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通过增、减砝码后</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发现指针如图所示</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这时他应该</a:t>
            </a:r>
            <a:r>
              <a:rPr lang="en-US" altLang="zh-CN" sz="2800">
                <a:latin typeface="新宋体" panose="02010609030101010101" charset="-122"/>
                <a:ea typeface="新宋体" panose="02010609030101010101" charset="-122"/>
                <a:cs typeface="新宋体" panose="02010609030101010101" charset="-122"/>
              </a:rPr>
              <a:t>(</a:t>
            </a:r>
            <a:r>
              <a:rPr lang="en-US" altLang="zh-CN" sz="2800">
                <a:solidFill>
                  <a:srgbClr val="FFFFFF">
                    <a:alpha val="0"/>
                  </a:srgbClr>
                </a:solidFill>
                <a:latin typeface="Times New Roman" panose="02020603050405020304" pitchFamily="34" charset="0"/>
                <a:ea typeface="微软雅黑"/>
                <a:cs typeface="Times New Roman" panose="02020603050405020304" pitchFamily="34" charset="-120"/>
              </a:rPr>
              <a:t> ____ </a:t>
            </a:r>
            <a:r>
              <a:rPr lang="en-US" altLang="zh-CN" sz="2800">
                <a:latin typeface="新宋体" panose="02010609030101010101" charset="-122"/>
                <a:ea typeface="新宋体" panose="02010609030101010101" charset="-122"/>
                <a:cs typeface="新宋体" panose="02010609030101010101" charset="-122"/>
              </a:rPr>
              <a:t>)</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A.把天平右盘的砝码减少一些</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B.向右移动游码</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C.把横梁右端螺母向右旋出一些</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D.把横梁右端螺母向左旋进一些</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9" name="文本框 5" title=""/>
          <p:cNvSpPr txBox="1"/>
          <p:nvPr/>
        </p:nvSpPr>
        <p:spPr>
          <a:xfrm>
            <a:off x="436880" y="4420965"/>
            <a:ext cx="11335385" cy="1615631"/>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【解析】解：</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移动横梁的平衡螺母只能在调节天平的过程中</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在称量物体质量的过程中</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不能再移动平衡螺母。</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用已调节好的天平在称物体质量时</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指针偏在分度盘中线左边一点</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10" name="文本框 5" title=""/>
          <p:cNvSpPr txBox="1"/>
          <p:nvPr/>
        </p:nvSpPr>
        <p:spPr>
          <a:xfrm>
            <a:off x="3428014" y="1500146"/>
            <a:ext cx="423612"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B</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4"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left)">
                                      <p:cBhvr>
                                        <p:cTn id="12" dur="500"/>
                                        <p:tgtEl>
                                          <p:spTgt spid="9"/>
                                        </p:tgtEl>
                                      </p:cBhvr>
                                    </p:animEffect>
                                  </p:childTnLst>
                                </p:cTn>
                              </p:par>
                              <p:par>
                                <p:cTn id="13" presetID="22" presetClass="entr" presetSubtype="8" dur="500" fill="hold" grpId="5" nodeType="with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wipe(left)">
                                      <p:cBhvr>
                                        <p:cTn id="1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2000"/>
          </a:blip>
          <a:stretch>
            <a:fillRect/>
          </a:stretch>
        </a:blipFill>
        <a:effectLst/>
      </p:bgPr>
    </p:bg>
    <p:spTree>
      <p:nvGrpSpPr>
        <p:cNvPr id="1" name=""/>
        <p:cNvGrpSpPr/>
        <p:nvPr/>
      </p:nvGrpSpPr>
      <p:grpSpPr>
        <a:xfrm>
          <a:off x="0" y="0"/>
          <a:ext cx="0" cy="0"/>
        </a:xfrm>
      </p:grpSpPr>
      <p:sp>
        <p:nvSpPr>
          <p:cNvPr id="10" name="文本框 5" title=""/>
          <p:cNvSpPr txBox="1"/>
          <p:nvPr/>
        </p:nvSpPr>
        <p:spPr>
          <a:xfrm>
            <a:off x="436880" y="508000"/>
            <a:ext cx="11335385" cy="1610962"/>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说明左端下沉一点</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增加最小的砝码会使右端下沉</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只有向右移动游码。</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故选：B。</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1"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par>
                                <p:cTn id="8" presetID="22" presetClass="entr" presetSubtype="8" dur="500" fill="hold" grpId="2"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wipe(left)">
                                      <p:cBhvr>
                                        <p:cTn id="1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alphaModFix amt="42000"/>
          </a:blip>
          <a:stretch>
            <a:fillRect/>
          </a:stretch>
        </a:blipFill>
        <a:effectLst/>
      </p:bgPr>
    </p:bg>
    <p:spTree>
      <p:nvGrpSpPr>
        <p:cNvPr id="1" name=""/>
        <p:cNvGrpSpPr/>
        <p:nvPr/>
      </p:nvGrpSpPr>
      <p:grpSpPr>
        <a:xfrm>
          <a:off x="0" y="0"/>
          <a:ext cx="0" cy="0"/>
        </a:xfrm>
      </p:grpSpPr>
      <p:sp>
        <p:nvSpPr>
          <p:cNvPr id="7" name="文本框 3" title=""/>
          <p:cNvSpPr txBox="1"/>
          <p:nvPr/>
        </p:nvSpPr>
        <p:spPr>
          <a:xfrm>
            <a:off x="436880" y="508000"/>
            <a:ext cx="11335385" cy="2634837"/>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6.关于天平的使用</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下列说法正确的是</a:t>
            </a:r>
            <a:r>
              <a:rPr lang="en-US" altLang="zh-CN" sz="2800">
                <a:latin typeface="新宋体" panose="02010609030101010101" charset="-122"/>
                <a:ea typeface="新宋体" panose="02010609030101010101" charset="-122"/>
                <a:cs typeface="新宋体" panose="02010609030101010101" charset="-122"/>
              </a:rPr>
              <a:t>(</a:t>
            </a:r>
            <a:r>
              <a:rPr lang="en-US" altLang="zh-CN" sz="2800">
                <a:solidFill>
                  <a:srgbClr val="FFFFFF">
                    <a:alpha val="0"/>
                  </a:srgbClr>
                </a:solidFill>
                <a:latin typeface="Times New Roman" panose="02020603050405020304" pitchFamily="34" charset="0"/>
                <a:ea typeface="微软雅黑"/>
                <a:cs typeface="Times New Roman" panose="02020603050405020304" pitchFamily="34" charset="-120"/>
              </a:rPr>
              <a:t> ____ </a:t>
            </a:r>
            <a:r>
              <a:rPr lang="en-US" altLang="zh-CN" sz="2800">
                <a:latin typeface="新宋体" panose="02010609030101010101" charset="-122"/>
                <a:ea typeface="新宋体" panose="02010609030101010101" charset="-122"/>
                <a:cs typeface="新宋体" panose="02010609030101010101" charset="-122"/>
              </a:rPr>
              <a:t>)</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A.使用天平时可随意放在工作台上</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B.砝码和游码都必须使用镊子操作</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C.调平前游码没有“归零”对测量结果没有影响</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D.必须观察到指针停在分度盘的中线处才能确定天平已平衡</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8" name="文本框 5" title=""/>
          <p:cNvSpPr txBox="1"/>
          <p:nvPr/>
        </p:nvSpPr>
        <p:spPr>
          <a:xfrm>
            <a:off x="436880" y="3396837"/>
            <a:ext cx="11335385" cy="263509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【解析】解：A、使用天平时</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天平应该放置在水平台上</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故A错误；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B、必须使用镊子加减砝码</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游码也要用镊子拨动</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不准直接用手</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因为手上会有汗或者脏东西</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Calibri"/>
                <a:ea typeface="Calibri"/>
                <a:cs typeface="Calibri" panose="020f0502020204030204"/>
                <a:sym typeface="+mn-ea"/>
              </a:rPr>
              <a:t>①</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容易使测量变得不准</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Calibri"/>
                <a:ea typeface="Calibri"/>
                <a:cs typeface="Calibri" panose="020f0502020204030204"/>
                <a:sym typeface="+mn-ea"/>
              </a:rPr>
              <a:t>②</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时间长了</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容易腐蚀砝码、游码</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故B正确；</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C、若开始测量前游码没有“归零”</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天平调平时已有示数</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9" name="文本框 5" title=""/>
          <p:cNvSpPr txBox="1"/>
          <p:nvPr/>
        </p:nvSpPr>
        <p:spPr>
          <a:xfrm>
            <a:off x="6895114" y="476018"/>
            <a:ext cx="423612"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B</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pic>
        <p:nvPicPr>
          <p:cNvPr id="2" name="Picture 2"/>
          <p:cNvPicPr>
            <a:picLocks noChangeAspect="1"/>
          </p:cNvPicPr>
          <p:nvPr/>
        </p:nvPicPr>
        <p:blipFill>
          <a:blip r:embed="rId3"/>
          <a:stretch>
            <a:fillRect/>
          </a:stretch>
        </p:blipFill>
        <p:spPr>
          <a:xfrm flipH="1">
            <a:off x="11645900" y="11049000"/>
            <a:ext cx="0" cy="0"/>
          </a:xfrm>
          <a:prstGeom prst="rect">
            <a:avLst/>
          </a:prstGeom>
          <a:ln>
            <a:noFill/>
          </a:ln>
        </p:spPr>
      </p:pic>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4"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left)">
                                      <p:cBhvr>
                                        <p:cTn id="12" dur="500"/>
                                        <p:tgtEl>
                                          <p:spTgt spid="8"/>
                                        </p:tgtEl>
                                      </p:cBhvr>
                                    </p:animEffect>
                                  </p:childTnLst>
                                </p:cTn>
                              </p:par>
                              <p:par>
                                <p:cTn id="13" presetID="22" presetClass="entr" presetSubtype="8" dur="500" fill="hold" grpId="5"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wipe(left)">
                                      <p:cBhvr>
                                        <p:cTn id="15" dur="500"/>
                                        <p:tgtEl>
                                          <p:spTgt spid="8"/>
                                        </p:tgtEl>
                                      </p:cBhvr>
                                    </p:animEffect>
                                  </p:childTnLst>
                                </p:cTn>
                              </p:par>
                              <p:par>
                                <p:cTn id="16" presetID="22" presetClass="entr" presetSubtype="8" dur="500" fill="hold" grpId="6"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wipe(left)">
                                      <p:cBhvr>
                                        <p:cTn id="1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2000"/>
          </a:blip>
          <a:stretch>
            <a:fillRect/>
          </a:stretch>
        </a:blipFill>
        <a:effectLst/>
      </p:bgPr>
    </p:bg>
    <p:spTree>
      <p:nvGrpSpPr>
        <p:cNvPr id="1" name=""/>
        <p:cNvGrpSpPr/>
        <p:nvPr/>
      </p:nvGrpSpPr>
      <p:grpSpPr>
        <a:xfrm>
          <a:off x="0" y="0"/>
          <a:ext cx="0" cy="0"/>
        </a:xfrm>
      </p:grpSpPr>
      <p:sp>
        <p:nvSpPr>
          <p:cNvPr id="9" name="文本框 5" title=""/>
          <p:cNvSpPr txBox="1"/>
          <p:nvPr/>
        </p:nvSpPr>
        <p:spPr>
          <a:xfrm>
            <a:off x="436880" y="508000"/>
            <a:ext cx="11335385" cy="2123027"/>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则所测物体的质量的测量值会偏大</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故C错误；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D、观察到指针指在分度盘的中线处</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或者指针偏离分度盘中线的幅度相等</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确定天平已平衡</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故D错误。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故选：B。</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1"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par>
                                <p:cTn id="8" presetID="22" presetClass="entr" presetSubtype="8" dur="500" fill="hold" grpId="2"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ipe(left)">
                                      <p:cBhvr>
                                        <p:cTn id="10" dur="500"/>
                                        <p:tgtEl>
                                          <p:spTgt spid="9"/>
                                        </p:tgtEl>
                                      </p:cBhvr>
                                    </p:animEffect>
                                  </p:childTnLst>
                                </p:cTn>
                              </p:par>
                              <p:par>
                                <p:cTn id="11" presetID="22" presetClass="entr" presetSubtype="8" dur="500" fill="hold" grpId="3"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wipe(left)">
                                      <p:cBhvr>
                                        <p:cTn id="1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2000"/>
          </a:blip>
          <a:stretch>
            <a:fillRect/>
          </a:stretch>
        </a:blipFill>
        <a:effectLst/>
      </p:bgPr>
    </p:bg>
    <p:spTree>
      <p:nvGrpSpPr>
        <p:cNvPr id="1" name=""/>
        <p:cNvGrpSpPr/>
        <p:nvPr/>
      </p:nvGrpSpPr>
      <p:grpSpPr>
        <a:xfrm>
          <a:off x="0" y="0"/>
          <a:ext cx="0" cy="0"/>
        </a:xfrm>
      </p:grpSpPr>
      <p:sp>
        <p:nvSpPr>
          <p:cNvPr id="7" name="文本框 3" title=""/>
          <p:cNvSpPr txBox="1"/>
          <p:nvPr/>
        </p:nvSpPr>
        <p:spPr>
          <a:xfrm>
            <a:off x="436880" y="508000"/>
            <a:ext cx="11335385" cy="4171283"/>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7.在一次进行盐水体积测量的实验中</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坐在座位上的雨良同学按实验要求对放在课桌上量筒中的盐水进行了读数</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站在他身后的杨鸣同学也同时进行了读数</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他们将数据记录在了数据表格中</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分别是40mL和42mL</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那么盐水的体积应该是</a:t>
            </a:r>
            <a:r>
              <a:rPr lang="en-US" altLang="zh-CN" sz="2800">
                <a:latin typeface="新宋体" panose="02010609030101010101" charset="-122"/>
                <a:ea typeface="新宋体" panose="02010609030101010101" charset="-122"/>
                <a:cs typeface="新宋体" panose="02010609030101010101" charset="-122"/>
              </a:rPr>
              <a:t>(</a:t>
            </a:r>
            <a:r>
              <a:rPr lang="en-US" altLang="zh-CN" sz="2800">
                <a:solidFill>
                  <a:srgbClr val="FFFFFF">
                    <a:alpha val="0"/>
                  </a:srgbClr>
                </a:solidFill>
                <a:latin typeface="Times New Roman" panose="02020603050405020304" pitchFamily="34" charset="0"/>
                <a:ea typeface="微软雅黑"/>
                <a:cs typeface="Times New Roman" panose="02020603050405020304" pitchFamily="34" charset="-120"/>
              </a:rPr>
              <a:t> ____ </a:t>
            </a:r>
            <a:r>
              <a:rPr lang="en-US" altLang="zh-CN" sz="2800">
                <a:latin typeface="新宋体" panose="02010609030101010101" charset="-122"/>
                <a:ea typeface="新宋体" panose="02010609030101010101" charset="-122"/>
                <a:cs typeface="新宋体" panose="02010609030101010101" charset="-122"/>
              </a:rPr>
              <a:t>)</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A.39mL</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B.40mL</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C.41mL</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D.42mL</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8" name="文本框 5" title=""/>
          <p:cNvSpPr txBox="1"/>
          <p:nvPr/>
        </p:nvSpPr>
        <p:spPr>
          <a:xfrm>
            <a:off x="436880" y="4933283"/>
            <a:ext cx="11335385" cy="1098898"/>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【解析】解：由题意知</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雨良同学按照要求读数</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读数正确</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杨鸣同学未按照读数要求</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是错误的</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故B正确</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ACD错误。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9" name="文本框 5" title=""/>
          <p:cNvSpPr txBox="1"/>
          <p:nvPr/>
        </p:nvSpPr>
        <p:spPr>
          <a:xfrm>
            <a:off x="4850414" y="2012210"/>
            <a:ext cx="423612"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B</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4"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left)">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2000"/>
          </a:blip>
          <a:stretch>
            <a:fillRect/>
          </a:stretch>
        </a:blipFill>
        <a:effectLst/>
      </p:bgPr>
    </p:bg>
    <p:spTree>
      <p:nvGrpSpPr>
        <p:cNvPr id="1" name=""/>
        <p:cNvGrpSpPr/>
        <p:nvPr/>
      </p:nvGrpSpPr>
      <p:grpSpPr>
        <a:xfrm>
          <a:off x="0" y="0"/>
          <a:ext cx="0" cy="0"/>
        </a:xfrm>
      </p:grpSpPr>
      <p:sp>
        <p:nvSpPr>
          <p:cNvPr id="7" name="文本框 3" title=""/>
          <p:cNvSpPr txBox="1"/>
          <p:nvPr/>
        </p:nvSpPr>
        <p:spPr>
          <a:xfrm>
            <a:off x="436880" y="508000"/>
            <a:ext cx="11335385" cy="3146901"/>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8.小明对托盘天平进行称量前的调节</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当他把游码放在零刻度线后</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指针状态指向分度盘的左侧</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下列做法中合理的是</a:t>
            </a:r>
            <a:r>
              <a:rPr lang="en-US" altLang="zh-CN" sz="2800">
                <a:latin typeface="新宋体" panose="02010609030101010101" charset="-122"/>
                <a:ea typeface="新宋体" panose="02010609030101010101" charset="-122"/>
                <a:cs typeface="新宋体" panose="02010609030101010101" charset="-122"/>
              </a:rPr>
              <a:t>(</a:t>
            </a:r>
            <a:r>
              <a:rPr lang="en-US" altLang="zh-CN" sz="2800">
                <a:solidFill>
                  <a:srgbClr val="FFFFFF">
                    <a:alpha val="0"/>
                  </a:srgbClr>
                </a:solidFill>
                <a:latin typeface="Times New Roman" panose="02020603050405020304" pitchFamily="34" charset="0"/>
                <a:ea typeface="微软雅黑"/>
                <a:cs typeface="Times New Roman" panose="02020603050405020304" pitchFamily="34" charset="-120"/>
              </a:rPr>
              <a:t> ____ </a:t>
            </a:r>
            <a:r>
              <a:rPr lang="en-US" altLang="zh-CN" sz="2800">
                <a:latin typeface="新宋体" panose="02010609030101010101" charset="-122"/>
                <a:ea typeface="新宋体" panose="02010609030101010101" charset="-122"/>
                <a:cs typeface="新宋体" panose="02010609030101010101" charset="-122"/>
              </a:rPr>
              <a:t>)</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A.旋转横梁左端螺母向左移</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B.旋转横梁左、右端螺母向右移</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C.旋转横梁右端螺母向左移</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D.往右盘内添加小砝码</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8" name="文本框 5" title=""/>
          <p:cNvSpPr txBox="1"/>
          <p:nvPr/>
        </p:nvSpPr>
        <p:spPr>
          <a:xfrm>
            <a:off x="436880" y="3908901"/>
            <a:ext cx="11335385" cy="2123027"/>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【解析】解：在调节天平横梁平衡时</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小明发现指针静止时总是偏往分度盘的左端</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这表明左端的质量大</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应将平衡螺母都往右端移动</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故B正确。</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故选：B。</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9" name="文本框 5" title=""/>
          <p:cNvSpPr txBox="1"/>
          <p:nvPr/>
        </p:nvSpPr>
        <p:spPr>
          <a:xfrm>
            <a:off x="8406414" y="988082"/>
            <a:ext cx="423612"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B</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4"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left)">
                                      <p:cBhvr>
                                        <p:cTn id="12" dur="500"/>
                                        <p:tgtEl>
                                          <p:spTgt spid="8"/>
                                        </p:tgtEl>
                                      </p:cBhvr>
                                    </p:animEffect>
                                  </p:childTnLst>
                                </p:cTn>
                              </p:par>
                              <p:par>
                                <p:cTn id="13" presetID="22" presetClass="entr" presetSubtype="8" dur="500" fill="hold" grpId="5"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wipe(left)">
                                      <p:cBhvr>
                                        <p:cTn id="1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alphaModFix amt="42000"/>
          </a:blip>
          <a:stretch>
            <a:fillRect/>
          </a:stretch>
        </a:blipFill>
        <a:effectLst/>
      </p:bgPr>
    </p:bg>
    <p:spTree>
      <p:nvGrpSpPr>
        <p:cNvPr id="1" name=""/>
        <p:cNvGrpSpPr/>
        <p:nvPr/>
      </p:nvGrpSpPr>
      <p:grpSpPr>
        <a:xfrm>
          <a:off x="0" y="0"/>
          <a:ext cx="0" cy="0"/>
        </a:xfrm>
      </p:grpSpPr>
      <p:pic>
        <p:nvPicPr>
          <p:cNvPr id="8" name="New picture" title=""/>
          <p:cNvPicPr/>
          <p:nvPr/>
        </p:nvPicPr>
        <p:blipFill>
          <a:blip r:embed="rId3"/>
          <a:stretch>
            <a:fillRect/>
          </a:stretch>
        </p:blipFill>
        <p:spPr>
          <a:xfrm>
            <a:off x="9867264" y="635000"/>
            <a:ext cx="1574800" cy="1130300"/>
          </a:xfrm>
          <a:prstGeom prst="rect">
            <a:avLst/>
          </a:prstGeom>
        </p:spPr>
      </p:pic>
      <p:sp>
        <p:nvSpPr>
          <p:cNvPr id="7" name="文本框 3" title=""/>
          <p:cNvSpPr txBox="1"/>
          <p:nvPr/>
        </p:nvSpPr>
        <p:spPr>
          <a:xfrm>
            <a:off x="436880" y="508000"/>
            <a:ext cx="9366885" cy="3146901"/>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9.小明对托盘天平进行称量前的调节</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当他把游码放在零刻度线后</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指针位置如图所示</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下列做法中合理的是</a:t>
            </a:r>
            <a:r>
              <a:rPr lang="en-US" altLang="zh-CN" sz="2800">
                <a:latin typeface="新宋体" panose="02010609030101010101" charset="-122"/>
                <a:ea typeface="新宋体" panose="02010609030101010101" charset="-122"/>
                <a:cs typeface="新宋体" panose="02010609030101010101" charset="-122"/>
              </a:rPr>
              <a:t>(</a:t>
            </a:r>
            <a:r>
              <a:rPr lang="en-US" altLang="zh-CN" sz="2800">
                <a:solidFill>
                  <a:srgbClr val="FFFFFF">
                    <a:alpha val="0"/>
                  </a:srgbClr>
                </a:solidFill>
                <a:latin typeface="Times New Roman" panose="02020603050405020304" pitchFamily="34" charset="0"/>
                <a:ea typeface="微软雅黑"/>
                <a:cs typeface="Times New Roman" panose="02020603050405020304" pitchFamily="34" charset="-120"/>
              </a:rPr>
              <a:t> ____ </a:t>
            </a:r>
            <a:r>
              <a:rPr lang="en-US" altLang="zh-CN" sz="2800">
                <a:latin typeface="新宋体" panose="02010609030101010101" charset="-122"/>
                <a:ea typeface="新宋体" panose="02010609030101010101" charset="-122"/>
                <a:cs typeface="新宋体" panose="02010609030101010101" charset="-122"/>
              </a:rPr>
              <a:t>)</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A.向右移动游码</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B.往左盘内添加小砝码</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C.向左调节横梁两端的平衡螺母</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D.向右调节横梁两端的平衡螺母</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9" name="文本框 5" title=""/>
          <p:cNvSpPr txBox="1"/>
          <p:nvPr/>
        </p:nvSpPr>
        <p:spPr>
          <a:xfrm>
            <a:off x="436880" y="3908901"/>
            <a:ext cx="11335385" cy="2123027"/>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【解析】解：在调节天平横梁平衡时</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小明发现指针静止时偏往分度盘的左边</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这表明左端的质量大</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应将平衡螺母往右边移动</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直到天平平衡。故D正确。</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故选：D。</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10" name="文本框 5" title=""/>
          <p:cNvSpPr txBox="1"/>
          <p:nvPr/>
        </p:nvSpPr>
        <p:spPr>
          <a:xfrm>
            <a:off x="8751592" y="988082"/>
            <a:ext cx="444456"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D</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4"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left)">
                                      <p:cBhvr>
                                        <p:cTn id="12" dur="500"/>
                                        <p:tgtEl>
                                          <p:spTgt spid="9"/>
                                        </p:tgtEl>
                                      </p:cBhvr>
                                    </p:animEffect>
                                  </p:childTnLst>
                                </p:cTn>
                              </p:par>
                              <p:par>
                                <p:cTn id="13" presetID="22" presetClass="entr" presetSubtype="8" dur="500" fill="hold" grpId="5" nodeType="with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wipe(left)">
                                      <p:cBhvr>
                                        <p:cTn id="1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2000"/>
          </a:blip>
          <a:stretch>
            <a:fillRect/>
          </a:stretch>
        </a:blipFill>
        <a:effectLst/>
      </p:bgPr>
    </p:bg>
    <p:spTree>
      <p:nvGrpSpPr>
        <p:cNvPr id="1" name=""/>
        <p:cNvGrpSpPr/>
        <p:nvPr/>
      </p:nvGrpSpPr>
      <p:grpSpPr>
        <a:xfrm>
          <a:off x="0" y="0"/>
          <a:ext cx="0" cy="0"/>
        </a:xfrm>
      </p:grpSpPr>
      <p:sp>
        <p:nvSpPr>
          <p:cNvPr id="7" name="文本框 3" title=""/>
          <p:cNvSpPr txBox="1"/>
          <p:nvPr/>
        </p:nvSpPr>
        <p:spPr>
          <a:xfrm>
            <a:off x="436880" y="508000"/>
            <a:ext cx="11335385" cy="365896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10.某同学在调节托盘天平平衡时</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先把天平放在水平桌面上</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并观察到游码已在标尺的零刻线处</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但指针偏右</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下列能使天平横梁平衡的正确做法是</a:t>
            </a:r>
            <a:r>
              <a:rPr lang="en-US" altLang="zh-CN" sz="2800">
                <a:latin typeface="新宋体" panose="02010609030101010101" charset="-122"/>
                <a:ea typeface="新宋体" panose="02010609030101010101" charset="-122"/>
                <a:cs typeface="新宋体" panose="02010609030101010101" charset="-122"/>
              </a:rPr>
              <a:t>(</a:t>
            </a:r>
            <a:r>
              <a:rPr lang="en-US" altLang="zh-CN" sz="2800">
                <a:solidFill>
                  <a:srgbClr val="FFFFFF">
                    <a:alpha val="0"/>
                  </a:srgbClr>
                </a:solidFill>
                <a:latin typeface="Times New Roman" panose="02020603050405020304" pitchFamily="34" charset="0"/>
                <a:ea typeface="微软雅黑"/>
                <a:cs typeface="Times New Roman" panose="02020603050405020304" pitchFamily="34" charset="-120"/>
              </a:rPr>
              <a:t> ____ </a:t>
            </a:r>
            <a:r>
              <a:rPr lang="en-US" altLang="zh-CN" sz="2800">
                <a:latin typeface="新宋体" panose="02010609030101010101" charset="-122"/>
                <a:ea typeface="新宋体" panose="02010609030101010101" charset="-122"/>
                <a:cs typeface="新宋体" panose="02010609030101010101" charset="-122"/>
              </a:rPr>
              <a:t>)</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A.将横梁右端的平衡螺母向右移动</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B.将横梁右端的平衡螺母向左移动</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C.将标尺上的游码向右移动</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D.在左盘内添加砝码</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8" name="文本框 5" title=""/>
          <p:cNvSpPr txBox="1"/>
          <p:nvPr/>
        </p:nvSpPr>
        <p:spPr>
          <a:xfrm>
            <a:off x="436880" y="4420965"/>
            <a:ext cx="11335385" cy="1610962"/>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【解析】解：在调节托盘天平平衡时</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需先将游码归零</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此时指针偏右</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平衡螺母向左移动</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使天平平衡。</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故选：B。</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9" name="文本框 5" title=""/>
          <p:cNvSpPr txBox="1"/>
          <p:nvPr/>
        </p:nvSpPr>
        <p:spPr>
          <a:xfrm>
            <a:off x="2005614" y="1500146"/>
            <a:ext cx="423612"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B</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4"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left)">
                                      <p:cBhvr>
                                        <p:cTn id="12" dur="500"/>
                                        <p:tgtEl>
                                          <p:spTgt spid="8"/>
                                        </p:tgtEl>
                                      </p:cBhvr>
                                    </p:animEffect>
                                  </p:childTnLst>
                                </p:cTn>
                              </p:par>
                              <p:par>
                                <p:cTn id="13" presetID="22" presetClass="entr" presetSubtype="8" dur="500" fill="hold" grpId="5"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wipe(left)">
                                      <p:cBhvr>
                                        <p:cTn id="1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2000"/>
          </a:blip>
          <a:stretch>
            <a:fillRect/>
          </a:stretch>
        </a:blipFill>
        <a:effectLst/>
      </p:bgPr>
    </p:bg>
    <p:spTree>
      <p:nvGrpSpPr>
        <p:cNvPr id="1" name=""/>
        <p:cNvGrpSpPr/>
        <p:nvPr/>
      </p:nvGrpSpPr>
      <p:grpSpPr>
        <a:xfrm>
          <a:off x="0" y="0"/>
          <a:ext cx="0" cy="0"/>
        </a:xfrm>
      </p:grpSpPr>
      <p:sp>
        <p:nvSpPr>
          <p:cNvPr id="7" name="文本框 3" title=""/>
          <p:cNvSpPr txBox="1"/>
          <p:nvPr/>
        </p:nvSpPr>
        <p:spPr>
          <a:xfrm>
            <a:off x="436880" y="508000"/>
            <a:ext cx="11335385" cy="3146901"/>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11.关于托盘天平的使用</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下列说法正确的是</a:t>
            </a:r>
            <a:r>
              <a:rPr lang="en-US" altLang="zh-CN" sz="2800">
                <a:latin typeface="新宋体" panose="02010609030101010101" charset="-122"/>
                <a:ea typeface="新宋体" panose="02010609030101010101" charset="-122"/>
                <a:cs typeface="新宋体" panose="02010609030101010101" charset="-122"/>
              </a:rPr>
              <a:t>(</a:t>
            </a:r>
            <a:r>
              <a:rPr lang="en-US" altLang="zh-CN" sz="2800">
                <a:solidFill>
                  <a:srgbClr val="FFFFFF">
                    <a:alpha val="0"/>
                  </a:srgbClr>
                </a:solidFill>
                <a:latin typeface="Times New Roman" panose="02020603050405020304" pitchFamily="34" charset="0"/>
                <a:ea typeface="微软雅黑"/>
                <a:cs typeface="Times New Roman" panose="02020603050405020304" pitchFamily="34" charset="-120"/>
              </a:rPr>
              <a:t> ____ </a:t>
            </a:r>
            <a:r>
              <a:rPr lang="en-US" altLang="zh-CN" sz="2800">
                <a:latin typeface="新宋体" panose="02010609030101010101" charset="-122"/>
                <a:ea typeface="新宋体" panose="02010609030101010101" charset="-122"/>
                <a:cs typeface="新宋体" panose="02010609030101010101" charset="-122"/>
              </a:rPr>
              <a:t>)</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A.使用天平时</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可将天平随意放在工作台上</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B.必须使用镊子加减砝码</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但可用手直接移动游码</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C.测量过程中移动游码</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相当于向右盘加减砝码</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D.若开始测量前游码没有“归零”</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测量时移动过游码正常读数对测量结果没有影响</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8" name="文本框 5" title=""/>
          <p:cNvSpPr txBox="1"/>
          <p:nvPr/>
        </p:nvSpPr>
        <p:spPr>
          <a:xfrm>
            <a:off x="436880" y="3908901"/>
            <a:ext cx="11335385" cy="2123026"/>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【解析】解：A．使用天平时</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天平应该放置在水平台上</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故A错误；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B．必须使用镊子加减砝码</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游码也要用镊子拨动</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不准直接用手</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因为手上会有汗或者脏东西</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Calibri"/>
                <a:ea typeface="Calibri"/>
                <a:cs typeface="Calibri" panose="020f0502020204030204"/>
                <a:sym typeface="+mn-ea"/>
              </a:rPr>
              <a:t>①</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容易使测量变得不准</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Calibri"/>
                <a:ea typeface="Calibri"/>
                <a:cs typeface="Calibri" panose="020f0502020204030204"/>
                <a:sym typeface="+mn-ea"/>
              </a:rPr>
              <a:t>②</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时间长了</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容易腐蚀砝码、游码</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故B错误；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9" name="文本框 5" title=""/>
          <p:cNvSpPr txBox="1"/>
          <p:nvPr/>
        </p:nvSpPr>
        <p:spPr>
          <a:xfrm>
            <a:off x="7760496" y="476018"/>
            <a:ext cx="444456"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C</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4"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left)">
                                      <p:cBhvr>
                                        <p:cTn id="12" dur="500"/>
                                        <p:tgtEl>
                                          <p:spTgt spid="8"/>
                                        </p:tgtEl>
                                      </p:cBhvr>
                                    </p:animEffect>
                                  </p:childTnLst>
                                </p:cTn>
                              </p:par>
                              <p:par>
                                <p:cTn id="13" presetID="22" presetClass="entr" presetSubtype="8" dur="500" fill="hold" grpId="5"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wipe(left)">
                                      <p:cBhvr>
                                        <p:cTn id="1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2000"/>
          </a:blip>
          <a:stretch>
            <a:fillRect/>
          </a:stretch>
        </a:blipFill>
        <a:effectLst/>
      </p:bgPr>
    </p:bg>
    <p:spTree>
      <p:nvGrpSpPr>
        <p:cNvPr id="1" name=""/>
        <p:cNvGrpSpPr/>
        <p:nvPr/>
      </p:nvGrpSpPr>
      <p:grpSpPr>
        <a:xfrm>
          <a:off x="0" y="0"/>
          <a:ext cx="0" cy="0"/>
        </a:xfrm>
      </p:grpSpPr>
      <p:sp>
        <p:nvSpPr>
          <p:cNvPr id="9" name="文本框 5" title=""/>
          <p:cNvSpPr txBox="1"/>
          <p:nvPr/>
        </p:nvSpPr>
        <p:spPr>
          <a:xfrm>
            <a:off x="436880" y="508000"/>
            <a:ext cx="11335385" cy="2123027"/>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C．向右移动游码相当于向右盘中添加小砝码</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故C正确；</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D．若开始测量前游码没有“归零”</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天平调平时已有示数</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则所测物体的质量的测量值会偏大</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故D错误。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故选C。</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1"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par>
                                <p:cTn id="8" presetID="22" presetClass="entr" presetSubtype="8" dur="500" fill="hold" grpId="2"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ipe(left)">
                                      <p:cBhvr>
                                        <p:cTn id="10" dur="500"/>
                                        <p:tgtEl>
                                          <p:spTgt spid="9"/>
                                        </p:tgtEl>
                                      </p:cBhvr>
                                    </p:animEffect>
                                  </p:childTnLst>
                                </p:cTn>
                              </p:par>
                              <p:par>
                                <p:cTn id="11" presetID="22" presetClass="entr" presetSubtype="8" dur="500" fill="hold" grpId="3"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wipe(left)">
                                      <p:cBhvr>
                                        <p:cTn id="1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alphaModFix amt="42000"/>
          </a:blip>
          <a:stretch>
            <a:fillRect/>
          </a:stretch>
        </a:blipFill>
        <a:effectLst/>
      </p:bgPr>
    </p:bg>
    <p:spTree>
      <p:nvGrpSpPr>
        <p:cNvPr id="1" name=""/>
        <p:cNvGrpSpPr/>
        <p:nvPr/>
      </p:nvGrpSpPr>
      <p:grpSpPr>
        <a:xfrm>
          <a:off x="0" y="0"/>
          <a:ext cx="0" cy="0"/>
        </a:xfrm>
      </p:grpSpPr>
      <p:pic>
        <p:nvPicPr>
          <p:cNvPr id="8" name="New picture" title=""/>
          <p:cNvPicPr/>
          <p:nvPr/>
        </p:nvPicPr>
        <p:blipFill>
          <a:blip r:embed="rId3"/>
          <a:stretch>
            <a:fillRect/>
          </a:stretch>
        </p:blipFill>
        <p:spPr>
          <a:xfrm>
            <a:off x="10327639" y="635000"/>
            <a:ext cx="1206500" cy="1778000"/>
          </a:xfrm>
          <a:prstGeom prst="rect">
            <a:avLst/>
          </a:prstGeom>
        </p:spPr>
      </p:pic>
      <p:sp>
        <p:nvSpPr>
          <p:cNvPr id="7" name="文本框 3" title=""/>
          <p:cNvSpPr txBox="1"/>
          <p:nvPr/>
        </p:nvSpPr>
        <p:spPr>
          <a:xfrm>
            <a:off x="436880" y="508000"/>
            <a:ext cx="9827260" cy="2634837"/>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12.对于不规则物体的体积测量我们会选择排液法来测量</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测量过程中：用量筒测量液体体积时</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量筒必须放在水平台面上</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读数时视线要与相平。某同学测一合金块的体积</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测量结果如图所示</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由此可见</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量筒内水的体积为毫升</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合金块的体积为 ____ 厘米</a:t>
            </a:r>
            <a:r>
              <a:rPr lang="en-US" altLang="zh-CN" sz="2800" baseline="42000">
                <a:latin typeface="Times New Roman" panose="02020603050405020304" pitchFamily="34" charset="0"/>
                <a:ea typeface="微软雅黑"/>
                <a:cs typeface="Times New Roman" panose="02020603050405020304" pitchFamily="34" charset="-120"/>
              </a:rPr>
              <a:t>3</a:t>
            </a:r>
            <a:r>
              <a:rPr lang="en-US" altLang="zh-CN" sz="2800">
                <a:latin typeface="Times New Roman" panose="02020603050405020304" pitchFamily="34" charset="0"/>
                <a:ea typeface="微软雅黑"/>
                <a:cs typeface="Times New Roman" panose="02020603050405020304" pitchFamily="34" charset="-120"/>
              </a:rPr>
              <a:t>。</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9" name="文本框 5" title=""/>
          <p:cNvSpPr txBox="1"/>
          <p:nvPr/>
        </p:nvSpPr>
        <p:spPr>
          <a:xfrm>
            <a:off x="436880" y="3396837"/>
            <a:ext cx="11335385" cy="2635091"/>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【解析】解：图中量筒的量程为0</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50毫升</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一个大格表示10毫升</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里面有5个小格</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一个小格表示2毫升</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即分度值为2毫升；</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水的体积V</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水</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=18毫升</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水和物块的总体积V</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总</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=32毫升</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物体的体积V=V</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总</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-V</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水</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=32毫升-18毫升=14毫升=14厘米</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3</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故答案为：14。</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10" name="文本框 5" title=""/>
          <p:cNvSpPr txBox="1"/>
          <p:nvPr/>
        </p:nvSpPr>
        <p:spPr>
          <a:xfrm>
            <a:off x="1056487" y="2524274"/>
            <a:ext cx="543865"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14</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4"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left)">
                                      <p:cBhvr>
                                        <p:cTn id="12" dur="500"/>
                                        <p:tgtEl>
                                          <p:spTgt spid="9"/>
                                        </p:tgtEl>
                                      </p:cBhvr>
                                    </p:animEffect>
                                  </p:childTnLst>
                                </p:cTn>
                              </p:par>
                              <p:par>
                                <p:cTn id="13" presetID="22" presetClass="entr" presetSubtype="8" dur="500" fill="hold" grpId="5" nodeType="with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wipe(left)">
                                      <p:cBhvr>
                                        <p:cTn id="15" dur="500"/>
                                        <p:tgtEl>
                                          <p:spTgt spid="9"/>
                                        </p:tgtEl>
                                      </p:cBhvr>
                                    </p:animEffect>
                                  </p:childTnLst>
                                </p:cTn>
                              </p:par>
                              <p:par>
                                <p:cTn id="16" presetID="22" presetClass="entr" presetSubtype="8" dur="500" fill="hold" grpId="6"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wipe(left)">
                                      <p:cBhvr>
                                        <p:cTn id="18" dur="500"/>
                                        <p:tgtEl>
                                          <p:spTgt spid="9"/>
                                        </p:tgtEl>
                                      </p:cBhvr>
                                    </p:animEffect>
                                  </p:childTnLst>
                                </p:cTn>
                              </p:par>
                              <p:par>
                                <p:cTn id="19" presetID="22" presetClass="entr" presetSubtype="8" dur="500" fill="hold" grpId="7"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wipe(left)">
                                      <p:cBhvr>
                                        <p:cTn id="2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alphaModFix amt="42000"/>
          </a:blip>
          <a:stretch>
            <a:fillRect/>
          </a:stretch>
        </a:blipFill>
        <a:effectLst/>
      </p:bgPr>
    </p:bg>
    <p:spTree>
      <p:nvGrpSpPr>
        <p:cNvPr id="1" name=""/>
        <p:cNvGrpSpPr/>
        <p:nvPr/>
      </p:nvGrpSpPr>
      <p:grpSpPr>
        <a:xfrm>
          <a:off x="0" y="0"/>
          <a:ext cx="0" cy="0"/>
        </a:xfrm>
      </p:grpSpPr>
      <p:pic>
        <p:nvPicPr>
          <p:cNvPr id="8" name="New picture" title=""/>
          <p:cNvPicPr/>
          <p:nvPr/>
        </p:nvPicPr>
        <p:blipFill>
          <a:blip r:embed="rId3"/>
          <a:stretch>
            <a:fillRect/>
          </a:stretch>
        </p:blipFill>
        <p:spPr>
          <a:xfrm>
            <a:off x="9597389" y="635000"/>
            <a:ext cx="1790700" cy="1841500"/>
          </a:xfrm>
          <a:prstGeom prst="rect">
            <a:avLst/>
          </a:prstGeom>
        </p:spPr>
      </p:pic>
      <p:sp>
        <p:nvSpPr>
          <p:cNvPr id="7" name="文本框 3" title=""/>
          <p:cNvSpPr txBox="1"/>
          <p:nvPr/>
        </p:nvSpPr>
        <p:spPr>
          <a:xfrm>
            <a:off x="436880" y="508000"/>
            <a:ext cx="9097010" cy="1610709"/>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13.三位同学在用量筒测液体体积时</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读数情况如图所示</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其中 ____ 同学读数正确</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而 ____ 同学读出来的结果会偏大。</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9" name="文本框 5" title=""/>
          <p:cNvSpPr txBox="1"/>
          <p:nvPr/>
        </p:nvSpPr>
        <p:spPr>
          <a:xfrm>
            <a:off x="436880" y="2372709"/>
            <a:ext cx="11335385" cy="212769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【解析】解：</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甲同学俯视</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会使读数偏大；丙同学仰视</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会使读数偏小。乙同学视线与液面的凹底相平</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是正确的。</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故答案为：乙；甲。</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10" name="文本框 5" title=""/>
          <p:cNvSpPr txBox="1"/>
          <p:nvPr/>
        </p:nvSpPr>
        <p:spPr>
          <a:xfrm>
            <a:off x="1767687" y="985725"/>
            <a:ext cx="543865" cy="597418"/>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乙</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11" name="文本框 5" title=""/>
          <p:cNvSpPr txBox="1"/>
          <p:nvPr/>
        </p:nvSpPr>
        <p:spPr>
          <a:xfrm>
            <a:off x="5501488" y="985725"/>
            <a:ext cx="543865" cy="597418"/>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甲</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4"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wipe(left)">
                                      <p:cBhvr>
                                        <p:cTn id="12" dur="500"/>
                                        <p:tgtEl>
                                          <p:spTgt spid="11"/>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grpId="5"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wipe(left)">
                                      <p:cBhvr>
                                        <p:cTn id="17" dur="500"/>
                                        <p:tgtEl>
                                          <p:spTgt spid="9"/>
                                        </p:tgtEl>
                                      </p:cBhvr>
                                    </p:animEffect>
                                  </p:childTnLst>
                                </p:cTn>
                              </p:par>
                              <p:par>
                                <p:cTn id="18" presetID="22" presetClass="entr" presetSubtype="8" dur="500" fill="hold" grpId="6" nodeType="with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wipe(left)">
                                      <p:cBhvr>
                                        <p:cTn id="20" dur="500"/>
                                        <p:tgtEl>
                                          <p:spTgt spid="9"/>
                                        </p:tgtEl>
                                      </p:cBhvr>
                                    </p:animEffect>
                                  </p:childTnLst>
                                </p:cTn>
                              </p:par>
                              <p:par>
                                <p:cTn id="21" presetID="22" presetClass="entr" presetSubtype="8" dur="500" fill="hold" grpId="7" nodeType="with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wipe(left)">
                                      <p:cBhvr>
                                        <p:cTn id="2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2000"/>
          </a:blip>
          <a:stretch>
            <a:fillRect/>
          </a:stretch>
        </a:blipFill>
        <a:effectLst/>
      </p:bgPr>
    </p:bg>
    <p:spTree>
      <p:nvGrpSpPr>
        <p:cNvPr id="1" name=""/>
        <p:cNvGrpSpPr/>
        <p:nvPr/>
      </p:nvGrpSpPr>
      <p:grpSpPr>
        <a:xfrm>
          <a:off x="0" y="0"/>
          <a:ext cx="0" cy="0"/>
        </a:xfrm>
      </p:grpSpPr>
      <p:sp>
        <p:nvSpPr>
          <p:cNvPr id="7" name="文本框 3" title=""/>
          <p:cNvSpPr txBox="1"/>
          <p:nvPr/>
        </p:nvSpPr>
        <p:spPr>
          <a:xfrm>
            <a:off x="436880" y="508000"/>
            <a:ext cx="11335385" cy="1098644"/>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14.天平使用前要使横梁平衡：把  _____ 放到标尺左端的零刻度线处</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如果横梁不平衡</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要通过旋动  __________ 来调整横梁使其平衡。</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8" name="文本框 5" title=""/>
          <p:cNvSpPr txBox="1"/>
          <p:nvPr/>
        </p:nvSpPr>
        <p:spPr>
          <a:xfrm>
            <a:off x="436880" y="1860645"/>
            <a:ext cx="11335385" cy="3151823"/>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【解析】解：</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使用天平时</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应将天平放在水平桌面上</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将游码拨到标尺左端的零刻度线处；</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如果横梁不平衡</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应根据指针偏转的方向调节横梁右端的平衡螺母</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使横梁平衡；无论是左端的还是右端的平衡螺母都要向上翘的那端移动</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直到指针指到分度盘的中央或左右偏转的格数相同。</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故答案为：游码；平衡螺母。</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9" name="文本框 5" title=""/>
          <p:cNvSpPr txBox="1"/>
          <p:nvPr/>
        </p:nvSpPr>
        <p:spPr>
          <a:xfrm>
            <a:off x="5766410" y="473661"/>
            <a:ext cx="903021" cy="597418"/>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游码</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10" name="文本框 5" title=""/>
          <p:cNvSpPr txBox="1"/>
          <p:nvPr/>
        </p:nvSpPr>
        <p:spPr>
          <a:xfrm>
            <a:off x="5407254" y="985725"/>
            <a:ext cx="1621333" cy="597418"/>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平衡螺母</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4"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wipe(left)">
                                      <p:cBhvr>
                                        <p:cTn id="12" dur="500"/>
                                        <p:tgtEl>
                                          <p:spTgt spid="10"/>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grpId="5"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wipe(left)">
                                      <p:cBhvr>
                                        <p:cTn id="17" dur="500"/>
                                        <p:tgtEl>
                                          <p:spTgt spid="8"/>
                                        </p:tgtEl>
                                      </p:cBhvr>
                                    </p:animEffect>
                                  </p:childTnLst>
                                </p:cTn>
                              </p:par>
                              <p:par>
                                <p:cTn id="18" presetID="22" presetClass="entr" presetSubtype="8" dur="500" fill="hold" grpId="6" nodeType="with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wipe(left)">
                                      <p:cBhvr>
                                        <p:cTn id="20" dur="500"/>
                                        <p:tgtEl>
                                          <p:spTgt spid="8"/>
                                        </p:tgtEl>
                                      </p:cBhvr>
                                    </p:animEffect>
                                  </p:childTnLst>
                                </p:cTn>
                              </p:par>
                              <p:par>
                                <p:cTn id="21" presetID="22" presetClass="entr" presetSubtype="8" dur="500" fill="hold" grpId="7" nodeType="with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wipe(left)">
                                      <p:cBhvr>
                                        <p:cTn id="2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alphaModFix amt="42000"/>
          </a:blip>
          <a:stretch>
            <a:fillRect/>
          </a:stretch>
        </a:blipFill>
        <a:effectLst/>
      </p:bgPr>
    </p:bg>
    <p:spTree>
      <p:nvGrpSpPr>
        <p:cNvPr id="1" name=""/>
        <p:cNvGrpSpPr/>
        <p:nvPr/>
      </p:nvGrpSpPr>
      <p:grpSpPr>
        <a:xfrm>
          <a:off x="0" y="0"/>
          <a:ext cx="0" cy="0"/>
        </a:xfrm>
      </p:grpSpPr>
      <p:pic>
        <p:nvPicPr>
          <p:cNvPr id="8" name="New picture" title=""/>
          <p:cNvPicPr/>
          <p:nvPr/>
        </p:nvPicPr>
        <p:blipFill>
          <a:blip r:embed="rId3"/>
          <a:stretch>
            <a:fillRect/>
          </a:stretch>
        </p:blipFill>
        <p:spPr>
          <a:xfrm>
            <a:off x="9787889" y="635000"/>
            <a:ext cx="1638300" cy="571500"/>
          </a:xfrm>
          <a:prstGeom prst="rect">
            <a:avLst/>
          </a:prstGeom>
        </p:spPr>
      </p:pic>
      <p:sp>
        <p:nvSpPr>
          <p:cNvPr id="7" name="文本框 3" title=""/>
          <p:cNvSpPr txBox="1"/>
          <p:nvPr/>
        </p:nvSpPr>
        <p:spPr>
          <a:xfrm>
            <a:off x="436880" y="508000"/>
            <a:ext cx="9287510" cy="2122773"/>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15.小明同学用托盘天平测量物体的质量</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操作情况如图所示</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其中错误的是：</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1</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 ____________________________ </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2</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 _______________ 。</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9" name="文本框 5" title=""/>
          <p:cNvSpPr txBox="1"/>
          <p:nvPr/>
        </p:nvSpPr>
        <p:spPr>
          <a:xfrm>
            <a:off x="436880" y="2884773"/>
            <a:ext cx="11335385" cy="212769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【解析】解：由图知：使用托盘天平测量物体质量时</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存在两个错误：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物体和砝码左右位置颠倒；</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用手取放砝码。</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故答案为：物体和砝码左右位置颠倒；用手取放砝码。</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10" name="文本框 5" title=""/>
          <p:cNvSpPr txBox="1"/>
          <p:nvPr/>
        </p:nvSpPr>
        <p:spPr>
          <a:xfrm>
            <a:off x="1527657" y="1498042"/>
            <a:ext cx="4135425" cy="597418"/>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物体和砝码左右位置颠倒</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11" name="文本框 5" title=""/>
          <p:cNvSpPr txBox="1"/>
          <p:nvPr/>
        </p:nvSpPr>
        <p:spPr>
          <a:xfrm>
            <a:off x="1314297" y="2009853"/>
            <a:ext cx="2339645" cy="597418"/>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用手取放砝码</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4"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wipe(left)">
                                      <p:cBhvr>
                                        <p:cTn id="12" dur="500"/>
                                        <p:tgtEl>
                                          <p:spTgt spid="11"/>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grpId="5"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wipe(left)">
                                      <p:cBhvr>
                                        <p:cTn id="17" dur="500"/>
                                        <p:tgtEl>
                                          <p:spTgt spid="9"/>
                                        </p:tgtEl>
                                      </p:cBhvr>
                                    </p:animEffect>
                                  </p:childTnLst>
                                </p:cTn>
                              </p:par>
                              <p:par>
                                <p:cTn id="18" presetID="22" presetClass="entr" presetSubtype="8" dur="500" fill="hold" grpId="6" nodeType="with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wipe(left)">
                                      <p:cBhvr>
                                        <p:cTn id="20" dur="500"/>
                                        <p:tgtEl>
                                          <p:spTgt spid="9"/>
                                        </p:tgtEl>
                                      </p:cBhvr>
                                    </p:animEffect>
                                  </p:childTnLst>
                                </p:cTn>
                              </p:par>
                              <p:par>
                                <p:cTn id="21" presetID="22" presetClass="entr" presetSubtype="8" dur="500" fill="hold" grpId="7" nodeType="with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wipe(left)">
                                      <p:cBhvr>
                                        <p:cTn id="23" dur="500"/>
                                        <p:tgtEl>
                                          <p:spTgt spid="9"/>
                                        </p:tgtEl>
                                      </p:cBhvr>
                                    </p:animEffect>
                                  </p:childTnLst>
                                </p:cTn>
                              </p:par>
                              <p:par>
                                <p:cTn id="24" presetID="22" presetClass="entr" presetSubtype="8" dur="500" fill="hold" grpId="8" nodeType="with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wipe(left)">
                                      <p:cBhvr>
                                        <p:cTn id="26"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alphaModFix amt="42000"/>
          </a:blip>
          <a:stretch>
            <a:fillRect/>
          </a:stretch>
        </a:blipFill>
        <a:effectLst/>
      </p:bgPr>
    </p:bg>
    <p:spTree>
      <p:nvGrpSpPr>
        <p:cNvPr id="1" name=""/>
        <p:cNvGrpSpPr/>
        <p:nvPr/>
      </p:nvGrpSpPr>
      <p:grpSpPr>
        <a:xfrm>
          <a:off x="0" y="0"/>
          <a:ext cx="0" cy="0"/>
        </a:xfrm>
      </p:grpSpPr>
      <p:sp>
        <p:nvSpPr>
          <p:cNvPr id="7" name="文本框 3" title=""/>
          <p:cNvSpPr txBox="1"/>
          <p:nvPr/>
        </p:nvSpPr>
        <p:spPr>
          <a:xfrm>
            <a:off x="436880" y="508000"/>
            <a:ext cx="11335385" cy="4914434"/>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16.小华去超市买了一包方便面</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想用天平验证其标注的面饼质量是否准确。他将天平放在水平台面上</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按如图甲所示调节天平横梁平衡</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这一过程中的错误是 _______________________ ；纠正错误后</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测得面饼的质量如图乙所示</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为 ______ g.将该面饼压碎</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其质量 _____ </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选填“变大”“变小”或“不变”</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sz="12790">
                <a:solidFill>
                  <a:srgbClr val="FFFFFF">
                    <a:alpha val="0"/>
                  </a:srgbClr>
                </a:solidFill>
                <a:latin typeface="Times New Roman" panose="02020603050405020304"/>
                <a:ea typeface="Times New Roman" panose="02020603050405020304"/>
                <a:cs typeface="Times New Roman" panose="02020603050405020304"/>
              </a:rPr>
              <a:t>________</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8" name="文本框 5" title=""/>
          <p:cNvSpPr txBox="1"/>
          <p:nvPr/>
        </p:nvSpPr>
        <p:spPr>
          <a:xfrm>
            <a:off x="436880" y="5676434"/>
            <a:ext cx="11335385" cy="591503"/>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9" name="文本框 5" title=""/>
          <p:cNvSpPr txBox="1"/>
          <p:nvPr/>
        </p:nvSpPr>
        <p:spPr>
          <a:xfrm>
            <a:off x="3442564" y="1497789"/>
            <a:ext cx="3417113" cy="597418"/>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游码未调至零刻度线</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10" name="文本框 5" title=""/>
          <p:cNvSpPr txBox="1"/>
          <p:nvPr/>
        </p:nvSpPr>
        <p:spPr>
          <a:xfrm>
            <a:off x="3944404" y="2012210"/>
            <a:ext cx="813232"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83.4</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11" name="文本框 5" title=""/>
          <p:cNvSpPr txBox="1"/>
          <p:nvPr/>
        </p:nvSpPr>
        <p:spPr>
          <a:xfrm>
            <a:off x="8877909" y="2009853"/>
            <a:ext cx="903021" cy="597418"/>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不变</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pic>
        <p:nvPicPr>
          <p:cNvPr id="12" name="New picture" title=""/>
          <p:cNvPicPr/>
          <p:nvPr/>
        </p:nvPicPr>
        <p:blipFill>
          <a:blip r:embed="rId3"/>
          <a:stretch>
            <a:fillRect/>
          </a:stretch>
        </p:blipFill>
        <p:spPr>
          <a:xfrm>
            <a:off x="528320" y="3364573"/>
            <a:ext cx="6496700" cy="1949010"/>
          </a:xfrm>
          <a:prstGeom prst="rect">
            <a:avLst/>
          </a:prstGeom>
        </p:spPr>
      </p:pic>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4"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wipe(left)">
                                      <p:cBhvr>
                                        <p:cTn id="12" dur="500"/>
                                        <p:tgtEl>
                                          <p:spTgt spid="10"/>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grpId="5"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wipe(left)">
                                      <p:cBhvr>
                                        <p:cTn id="17" dur="500"/>
                                        <p:tgtEl>
                                          <p:spTgt spid="11"/>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8" dur="500" fill="hold" grpId="6"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wipe(left)">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2000"/>
          </a:blip>
          <a:stretch>
            <a:fillRect/>
          </a:stretch>
        </a:blipFill>
        <a:effectLst/>
      </p:bgPr>
    </p:bg>
    <p:spTree>
      <p:nvGrpSpPr>
        <p:cNvPr id="1" name=""/>
        <p:cNvGrpSpPr/>
        <p:nvPr/>
      </p:nvGrpSpPr>
      <p:grpSpPr>
        <a:xfrm>
          <a:off x="0" y="0"/>
          <a:ext cx="0" cy="0"/>
        </a:xfrm>
      </p:grpSpPr>
      <p:sp>
        <p:nvSpPr>
          <p:cNvPr id="9" name="文本框 5" title=""/>
          <p:cNvSpPr txBox="1"/>
          <p:nvPr/>
        </p:nvSpPr>
        <p:spPr>
          <a:xfrm>
            <a:off x="436880" y="508000"/>
            <a:ext cx="11335385" cy="2635091"/>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a:sym typeface="+mn-ea"/>
              </a:rPr>
              <a:t>【解析】解：调节天平横梁平衡时</a:t>
            </a:r>
            <a:r>
              <a:rPr lang="en-US" altLang="zh-CN">
                <a:latin typeface="新宋体" panose="02010609030101010101" charset="-122"/>
                <a:ea typeface="新宋体" panose="02010609030101010101" charset="-122"/>
                <a:cs typeface="新宋体" panose="02010609030101010101" charset="-122"/>
                <a:sym typeface="+mn-ea"/>
              </a:rPr>
              <a:t>，</a:t>
            </a:r>
            <a:r>
              <a:rPr lang="en-US" altLang="zh-CN">
                <a:sym typeface="+mn-ea"/>
              </a:rPr>
              <a:t>游码未调到零刻度线</a:t>
            </a:r>
            <a:r>
              <a:rPr lang="en-US" altLang="zh-CN">
                <a:latin typeface="新宋体" panose="02010609030101010101" charset="-122"/>
                <a:ea typeface="新宋体" panose="02010609030101010101" charset="-122"/>
                <a:cs typeface="新宋体" panose="02010609030101010101" charset="-122"/>
                <a:sym typeface="+mn-ea"/>
              </a:rPr>
              <a:t>，</a:t>
            </a:r>
            <a:endParaRPr lang="zh-CN" altLang="en-US"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就将天平调平衡</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使用这种天平测出的物体质量将偏大</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测得面饼的质量m=50g</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20g</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10g</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3.4g=83.4g,</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质量不随物体形状的改变而改变</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将该面饼压碎</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面饼形状改变</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但质量不变。</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故答案为：游码未调至零刻度线；83.4；不变。</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1"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22" presetClass="entr" presetSubtype="8" dur="500" fill="hold" grpId="1"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left)">
                                      <p:cBhvr>
                                        <p:cTn id="12" dur="500"/>
                                        <p:tgtEl>
                                          <p:spTgt spid="9"/>
                                        </p:tgtEl>
                                      </p:cBhvr>
                                    </p:animEffect>
                                  </p:childTnLst>
                                </p:cTn>
                              </p:par>
                              <p:par>
                                <p:cTn id="13" presetID="22" presetClass="entr" presetSubtype="8" dur="500" fill="hold" grpId="2" nodeType="with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wipe(left)">
                                      <p:cBhvr>
                                        <p:cTn id="15" dur="500"/>
                                        <p:tgtEl>
                                          <p:spTgt spid="9"/>
                                        </p:tgtEl>
                                      </p:cBhvr>
                                    </p:animEffect>
                                  </p:childTnLst>
                                </p:cTn>
                              </p:par>
                              <p:par>
                                <p:cTn id="16" presetID="22" presetClass="entr" presetSubtype="8" dur="500" fill="hold" grpId="3"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wipe(left)">
                                      <p:cBhvr>
                                        <p:cTn id="18" dur="500"/>
                                        <p:tgtEl>
                                          <p:spTgt spid="9"/>
                                        </p:tgtEl>
                                      </p:cBhvr>
                                    </p:animEffect>
                                  </p:childTnLst>
                                </p:cTn>
                              </p:par>
                              <p:par>
                                <p:cTn id="19" presetID="22" presetClass="entr" presetSubtype="8" dur="500" fill="hold" grpId="4"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wipe(left)">
                                      <p:cBhvr>
                                        <p:cTn id="2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https://d.book118.com/695134121044011124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7.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58.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2.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63.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custom20205081_1*a*1"/>
  <p:tag name="KSO_WM_UNIT_INDEX" val="1"/>
  <p:tag name="KSO_WM_UNIT_ISCONTENTSTITLE" val="0"/>
  <p:tag name="KSO_WM_UNIT_ISNUMDGMTITLE" val="0"/>
  <p:tag name="KSO_WM_UNIT_LAYERLEVEL" val="1"/>
  <p:tag name="KSO_WM_UNIT_NOCLEAR" val="0"/>
  <p:tag name="KSO_WM_UNIT_SHOW_EDIT_AREA_INDICATION" val="1"/>
  <p:tag name="KSO_WM_UNIT_TYPE" val="a"/>
  <p:tag name="KSO_WM_UNIT_VALUE" val="28"/>
</p:tagLst>
</file>

<file path=ppt/tags/tag64.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custom20205081_1*b*1"/>
  <p:tag name="KSO_WM_UNIT_INDEX" val="1"/>
  <p:tag name="KSO_WM_UNIT_ISCONTENTSTITLE" val="0"/>
  <p:tag name="KSO_WM_UNIT_ISNUMDGMTITLE" val="0"/>
  <p:tag name="KSO_WM_UNIT_LAYERLEVEL" val="1"/>
  <p:tag name="KSO_WM_UNIT_NOCLEAR" val="0"/>
  <p:tag name="KSO_WM_UNIT_SHOW_EDIT_AREA_INDICATION" val="1"/>
  <p:tag name="KSO_WM_UNIT_TYPE" val="b"/>
  <p:tag name="KSO_WM_UNIT_VALUE" val="111"/>
</p:tagLst>
</file>

<file path=ppt/tags/tag65.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6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ysClr val="windowText" lastClr="000000"/>
      </a:dk1>
      <a:lt1>
        <a:sysClr val="window" lastClr="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149</Paragraphs>
  <Slides>26</Slides>
  <Notes>24</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26</vt:i4>
      </vt:variant>
    </vt:vector>
  </HeadingPairs>
  <TitlesOfParts>
    <vt:vector baseType="lpstr" size="35">
      <vt:lpstr>Arial</vt:lpstr>
      <vt:lpstr>Calibri</vt:lpstr>
      <vt:lpstr>微软雅黑</vt:lpstr>
      <vt:lpstr>Wingdings</vt:lpstr>
      <vt:lpstr>Times New Roman</vt:lpstr>
      <vt:lpstr>新宋体</vt:lpstr>
      <vt:lpstr>楷体</vt:lpstr>
      <vt:lpstr>Calibri Light</vt:lpstr>
      <vt:lpstr>Office Theme</vt:lpstr>
      <vt:lpstr>5.2学习使用天平和量筒</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2024-09-28T09:56:00.533</cp:lastPrinted>
  <dcterms:created xsi:type="dcterms:W3CDTF">2024-09-28T01:56:00Z</dcterms:created>
  <dcterms:modified xsi:type="dcterms:W3CDTF">2024-09-28T01:56:02Z</dcterms:modified>
</cp:coreProperties>
</file>