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2B1967E-BB23-4FF9-B66A-1F5978927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B9BE0BB-CC15-4243-B993-1EECD895E9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302CF84-F3F7-470B-B3A4-273F993D0C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4BB174-0B6D-4455-ABEF-4880BBF401A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D4FB288-5C14-4B99-A47B-0285A68E46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750B64-BAD1-43E6-BFF8-B7D23AB7439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59C4B5-DDE9-454C-8382-9014255B2C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8F4D693-8ED4-426F-98D1-31CFFD7DC0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AEBDFD4-EF9F-4D42-B3CB-67C0314F9B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1C9B879-9FA3-40FF-A435-FFC7CD0F9E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77D881-2AE1-409E-9549-A97957DF83F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5141024021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00">
                <a:solidFill>
                  <a:schemeClr val="accent1">
                    <a:alpha val="100000"/>
                  </a:schemeClr>
                </a:solidFill>
                <a:latin typeface="Microsoft Yahei"/>
                <a:ea typeface="Microsoft Yahei"/>
                <a:cs typeface="Microsoft Yahei"/>
              </a:rPr>
              <a:t>汇报人：AA</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alpha val="100000"/>
                  </a:schemeClr>
                </a:solidFill>
                <a:latin typeface="Microsoft Yahei"/>
                <a:ea typeface="Microsoft Yahei"/>
                <a:cs typeface="Microsoft Yahei"/>
              </a:rPr>
              <a:t>2024-01-26</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700" b="1">
                <a:solidFill>
                  <a:schemeClr val="accent1">
                    <a:alpha val="100000"/>
                  </a:schemeClr>
                </a:solidFill>
                <a:latin typeface="Microsoft Yahei"/>
                <a:ea typeface="Microsoft Yahei"/>
                <a:cs typeface="Microsoft Yahei"/>
              </a:rPr>
              <a:t>驾校发展现状及未来趋势分析</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alpha val="100000"/>
                  </a:schemeClr>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alpha val="100000"/>
                  </a:schemeClr>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驾校发展现状</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驾校发展面临的挑战</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驾校未来发展趋势</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驾校发展策略建议</a:t>
            </a:r>
          </a:p>
          <a:p>
            <a:pPr marL="203200" lvl="0" indent="-203200">
              <a:lnSpc>
                <a:spcPct val="150000"/>
              </a:lnSpc>
              <a:buFont typeface="Arial"/>
              <a:buChar char="•"/>
            </a:pPr>
            <a:r>
              <a:rPr lang="en-US" sz="27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01</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背景与目的</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随着我国汽车保有量不断增长，驾驶培训需求日益旺盛，驾校市场逐渐成为一个庞大的产业。</a:t>
            </a:r>
          </a:p>
        </p:txBody>
      </p:sp>
      <p:sp>
        <p:nvSpPr>
          <p:cNvPr id="34" name="TextBox 34"/>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近年来，驾校行业在政策法规、市场竞争、技术创新等方面发生了诸多变化，有必要对其发展现状及未来趋势进行深入分析。</a:t>
            </a:r>
          </a:p>
        </p:txBody>
      </p:sp>
      <p:sp>
        <p:nvSpPr>
          <p:cNvPr id="35" name="TextBox 35"/>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060001">
                    <a:alpha val="100000"/>
                  </a:srgbClr>
                </a:solidFill>
                <a:latin typeface="Microsoft Yahei"/>
                <a:ea typeface="Microsoft Yahei"/>
                <a:cs typeface="Microsoft Yahei"/>
              </a:rPr>
              <a:t>本报告旨在通过对驾校行业的调研和分析，为相关政府部门、企业和投资者提供决策参考，推动驾校行业健康、可持续发展。</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3518246" y="3031027"/>
            <a:ext cx="1788760" cy="673166"/>
          </a:xfrm>
          <a:custGeom>
            <a:rect l="l" t="t" r="r" b="b"/>
            <a:pathLst>
              <a:path w="1400" h="527">
                <a:moveTo>
                  <a:pt x="0" y="108"/>
                </a:moveTo>
                <a:lnTo>
                  <a:pt x="837" y="527"/>
                </a:lnTo>
                <a:lnTo>
                  <a:pt x="1400" y="332"/>
                </a:lnTo>
                <a:lnTo>
                  <a:pt x="281" y="0"/>
                </a:lnTo>
                <a:lnTo>
                  <a:pt x="0" y="10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735450" y="3096651"/>
            <a:ext cx="2091473" cy="876386"/>
          </a:xfrm>
          <a:custGeom>
            <a:rect l="l" t="t" r="r" b="b"/>
            <a:pathLst>
              <a:path w="1698" h="710">
                <a:moveTo>
                  <a:pt x="1002" y="710"/>
                </a:moveTo>
                <a:lnTo>
                  <a:pt x="1698" y="366"/>
                </a:lnTo>
                <a:lnTo>
                  <a:pt x="591" y="0"/>
                </a:lnTo>
                <a:lnTo>
                  <a:pt x="0" y="202"/>
                </a:lnTo>
                <a:lnTo>
                  <a:pt x="1002" y="71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893380" y="3977271"/>
            <a:ext cx="4191413" cy="1771824"/>
          </a:xfrm>
          <a:custGeom>
            <a:rect l="l" t="t" r="r" b="b"/>
            <a:pathLst>
              <a:path w="3282" h="1388">
                <a:moveTo>
                  <a:pt x="0" y="332"/>
                </a:moveTo>
                <a:lnTo>
                  <a:pt x="1065" y="869"/>
                </a:lnTo>
                <a:lnTo>
                  <a:pt x="177" y="1388"/>
                </a:lnTo>
                <a:lnTo>
                  <a:pt x="3283" y="1388"/>
                </a:lnTo>
                <a:lnTo>
                  <a:pt x="2529" y="96"/>
                </a:lnTo>
                <a:lnTo>
                  <a:pt x="1981" y="414"/>
                </a:lnTo>
                <a:lnTo>
                  <a:pt x="685" y="0"/>
                </a:lnTo>
                <a:lnTo>
                  <a:pt x="0" y="332"/>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flipH="1" flipV="1">
            <a:off x="2921288" y="2643640"/>
            <a:ext cx="827699" cy="453011"/>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a:off x="3748986" y="3704194"/>
            <a:ext cx="1665980" cy="1043620"/>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7633452" y="3367611"/>
            <a:ext cx="1134645" cy="857334"/>
          </a:xfrm>
          <a:prstGeom prst="line">
            <a:avLst/>
          </a:prstGeom>
          <a:ln w="6350">
            <a:solidFill>
              <a:schemeClr val="accent1"/>
            </a:solidFill>
            <a:prstDash val="solid"/>
            <a:headEnd type="none"/>
            <a:tailEnd type="triangle"/>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2294693" y="4747814"/>
            <a:ext cx="1953876" cy="24574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69567" y="1762125"/>
            <a:ext cx="2362200" cy="166687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ct val="0"/>
              </a:spcBef>
            </a:pPr>
            <a:r>
              <a:rPr lang="en-US" sz="1350">
                <a:solidFill>
                  <a:schemeClr val="dk1">
                    <a:alpha val="100000"/>
                  </a:schemeClr>
                </a:solidFill>
                <a:latin typeface="Microsoft Yahei"/>
                <a:ea typeface="Microsoft Yahei"/>
                <a:cs typeface="Microsoft Yahei"/>
              </a:rPr>
              <a:t>本报告将全面梳理我国驾校行业的发展历程及现状，包括政策法规、市场规模、竞争格局、教学模式、技术应用等方面的内容。</a:t>
            </a:r>
          </a:p>
        </p:txBody>
      </p:sp>
      <p:sp>
        <p:nvSpPr>
          <p:cNvPr id="10" name="TextBox 10"/>
          <p:cNvSpPr txBox="1"/>
          <p:nvPr/>
        </p:nvSpPr>
        <p:spPr>
          <a:xfrm>
            <a:off x="1455669" y="4444384"/>
            <a:ext cx="2362200" cy="21717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同时，结合国内外宏观经济环境、产业政策、市场需求等因素，对驾校行业未来发展趋势进行预测和展望。</a:t>
            </a:r>
          </a:p>
        </p:txBody>
      </p:sp>
      <p:sp>
        <p:nvSpPr>
          <p:cNvPr id="11" name="TextBox 11"/>
          <p:cNvSpPr txBox="1"/>
          <p:nvPr/>
        </p:nvSpPr>
        <p:spPr>
          <a:xfrm>
            <a:off x="8877359" y="2407424"/>
            <a:ext cx="2361910" cy="187379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此外，本报告还将针对驾校行业存在的问题和挑战，提出相应的对策建议，为行业发展提供参考。</a:t>
            </a:r>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02</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驾校发展现状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行业规模与增长</a:t>
              </a:r>
            </a:p>
          </p:txBody>
        </p:sp>
      </p:grpSp>
      <p:sp>
        <p:nvSpPr>
          <p:cNvPr id="28" name="AutoShape 28"/>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sp>
        <p:nvSpPr>
          <p:cNvPr id="30" name="TextBox 30"/>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驾培行业市场规模不断扩大，年增长率保持在较高水平。</a:t>
            </a:r>
          </a:p>
        </p:txBody>
      </p:sp>
      <p:sp>
        <p:nvSpPr>
          <p:cNvPr id="31" name="AutoShape 31"/>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sp>
        <p:nvSpPr>
          <p:cNvPr id="33" name="TextBox 33"/>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随着汽车保有量不断增加，驾驶员培训需求持续增长。</a:t>
            </a:r>
          </a:p>
        </p:txBody>
      </p:sp>
      <p:sp>
        <p:nvSpPr>
          <p:cNvPr id="34" name="AutoShape 34"/>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7000"/>
              </a:lnSpc>
            </a:pPr>
            <a:r>
              <a:rPr lang="en-US" sz="1500">
                <a:solidFill>
                  <a:schemeClr val="dk1">
                    <a:alpha val="100000"/>
                  </a:schemeClr>
                </a:solidFill>
                <a:latin typeface="Microsoft Yahei"/>
                <a:ea typeface="Microsoft Yahei"/>
                <a:cs typeface="Microsoft Yahei"/>
              </a:rPr>
              <a:t>政策推动和市场需求共同驱动行业快速发展。</a:t>
            </a:r>
          </a:p>
        </p:txBody>
      </p:sp>
      <p:sp>
        <p:nvSpPr>
          <p:cNvPr id="36" name="TextBox 36"/>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27474" y="2630710"/>
            <a:ext cx="2226278" cy="222627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3728313" y="2422931"/>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4309187" y="3726659"/>
            <a:ext cx="665253" cy="0"/>
          </a:xfrm>
          <a:prstGeom prst="line">
            <a:avLst/>
          </a:prstGeom>
          <a:ln w="12700">
            <a:solidFill>
              <a:schemeClr val="accent4"/>
            </a:solidFill>
            <a:prstDash val="dash"/>
            <a:headEnd type="none"/>
            <a:tailEnd type="oval"/>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a:off x="3728313" y="5030388"/>
            <a:ext cx="1246133" cy="0"/>
          </a:xfrm>
          <a:prstGeom prst="line">
            <a:avLst/>
          </a:prstGeom>
          <a:ln w="12700">
            <a:solidFill>
              <a:schemeClr val="accent1"/>
            </a:solidFill>
            <a:prstDash val="dash"/>
            <a:headEnd type="none"/>
            <a:tailEnd type="oval"/>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3098006" y="4715256"/>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7" name="Group 7"/>
          <p:cNvGrpSpPr/>
          <p:nvPr/>
        </p:nvGrpSpPr>
        <p:grpSpPr>
          <a:xfrm>
            <a:off x="3242405" y="4895659"/>
            <a:ext cx="352711" cy="269463"/>
            <a:chOff x="3242405" y="4895659"/>
            <a:chExt cx="352711" cy="269463"/>
          </a:xfrm>
        </p:grpSpPr>
        <p:sp>
          <p:nvSpPr>
            <p:cNvPr id="8" name="Freeform 8"/>
            <p:cNvSpPr/>
            <p:nvPr/>
          </p:nvSpPr>
          <p:spPr>
            <a:xfrm>
              <a:off x="3242405" y="4895659"/>
              <a:ext cx="283845" cy="220980"/>
            </a:xfrm>
            <a:custGeom>
              <a:rect l="l" t="t" r="r" b="b"/>
              <a:pathLst>
                <a:path w="141" h="110">
                  <a:moveTo>
                    <a:pt x="92" y="95"/>
                  </a:moveTo>
                  <a:cubicBezTo>
                    <a:pt x="105" y="92"/>
                    <a:pt x="117" y="87"/>
                    <a:pt x="126" y="77"/>
                  </a:cubicBezTo>
                  <a:cubicBezTo>
                    <a:pt x="137" y="66"/>
                    <a:pt x="141" y="53"/>
                    <a:pt x="136" y="38"/>
                  </a:cubicBezTo>
                  <a:cubicBezTo>
                    <a:pt x="132" y="25"/>
                    <a:pt x="123" y="17"/>
                    <a:pt x="111" y="10"/>
                  </a:cubicBezTo>
                  <a:cubicBezTo>
                    <a:pt x="100" y="4"/>
                    <a:pt x="87" y="1"/>
                    <a:pt x="75" y="1"/>
                  </a:cubicBezTo>
                  <a:cubicBezTo>
                    <a:pt x="54" y="0"/>
                    <a:pt x="35" y="5"/>
                    <a:pt x="20" y="19"/>
                  </a:cubicBezTo>
                  <a:cubicBezTo>
                    <a:pt x="1" y="35"/>
                    <a:pt x="0" y="59"/>
                    <a:pt x="17" y="77"/>
                  </a:cubicBezTo>
                  <a:cubicBezTo>
                    <a:pt x="20" y="81"/>
                    <a:pt x="25" y="84"/>
                    <a:pt x="30" y="88"/>
                  </a:cubicBezTo>
                  <a:cubicBezTo>
                    <a:pt x="30" y="88"/>
                    <a:pt x="30" y="88"/>
                    <a:pt x="29" y="88"/>
                  </a:cubicBezTo>
                  <a:cubicBezTo>
                    <a:pt x="27" y="94"/>
                    <a:pt x="23" y="99"/>
                    <a:pt x="19" y="103"/>
                  </a:cubicBezTo>
                  <a:cubicBezTo>
                    <a:pt x="17" y="105"/>
                    <a:pt x="16" y="106"/>
                    <a:pt x="17" y="108"/>
                  </a:cubicBezTo>
                  <a:cubicBezTo>
                    <a:pt x="18" y="110"/>
                    <a:pt x="20" y="110"/>
                    <a:pt x="22" y="110"/>
                  </a:cubicBezTo>
                  <a:cubicBezTo>
                    <a:pt x="33" y="108"/>
                    <a:pt x="43" y="104"/>
                    <a:pt x="53" y="98"/>
                  </a:cubicBezTo>
                  <a:cubicBezTo>
                    <a:pt x="54" y="97"/>
                    <a:pt x="56" y="96"/>
                    <a:pt x="58" y="97"/>
                  </a:cubicBezTo>
                  <a:cubicBezTo>
                    <a:pt x="69" y="98"/>
                    <a:pt x="81" y="98"/>
                    <a:pt x="92" y="95"/>
                  </a:cubicBezTo>
                  <a:close/>
                  <a:moveTo>
                    <a:pt x="55" y="84"/>
                  </a:moveTo>
                  <a:cubicBezTo>
                    <a:pt x="53" y="84"/>
                    <a:pt x="51" y="84"/>
                    <a:pt x="50" y="85"/>
                  </a:cubicBezTo>
                  <a:cubicBezTo>
                    <a:pt x="47" y="87"/>
                    <a:pt x="45" y="88"/>
                    <a:pt x="43" y="90"/>
                  </a:cubicBezTo>
                  <a:cubicBezTo>
                    <a:pt x="43" y="89"/>
                    <a:pt x="42" y="89"/>
                    <a:pt x="42" y="89"/>
                  </a:cubicBezTo>
                  <a:cubicBezTo>
                    <a:pt x="43" y="87"/>
                    <a:pt x="44" y="85"/>
                    <a:pt x="45" y="82"/>
                  </a:cubicBezTo>
                  <a:cubicBezTo>
                    <a:pt x="42" y="80"/>
                    <a:pt x="40" y="79"/>
                    <a:pt x="37" y="77"/>
                  </a:cubicBezTo>
                  <a:cubicBezTo>
                    <a:pt x="31" y="74"/>
                    <a:pt x="26" y="70"/>
                    <a:pt x="22" y="64"/>
                  </a:cubicBezTo>
                  <a:cubicBezTo>
                    <a:pt x="14" y="53"/>
                    <a:pt x="16" y="40"/>
                    <a:pt x="25" y="30"/>
                  </a:cubicBezTo>
                  <a:cubicBezTo>
                    <a:pt x="35" y="20"/>
                    <a:pt x="48" y="15"/>
                    <a:pt x="62" y="14"/>
                  </a:cubicBezTo>
                  <a:cubicBezTo>
                    <a:pt x="76" y="12"/>
                    <a:pt x="90" y="14"/>
                    <a:pt x="103" y="20"/>
                  </a:cubicBezTo>
                  <a:cubicBezTo>
                    <a:pt x="112" y="24"/>
                    <a:pt x="119" y="30"/>
                    <a:pt x="123" y="38"/>
                  </a:cubicBezTo>
                  <a:cubicBezTo>
                    <a:pt x="128" y="47"/>
                    <a:pt x="127" y="56"/>
                    <a:pt x="121" y="64"/>
                  </a:cubicBezTo>
                  <a:cubicBezTo>
                    <a:pt x="113" y="75"/>
                    <a:pt x="102" y="81"/>
                    <a:pt x="89" y="84"/>
                  </a:cubicBezTo>
                  <a:cubicBezTo>
                    <a:pt x="78" y="86"/>
                    <a:pt x="66" y="86"/>
                    <a:pt x="55" y="84"/>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371564" y="4966240"/>
              <a:ext cx="223552" cy="198882"/>
            </a:xfrm>
            <a:custGeom>
              <a:rect l="l" t="t" r="r" b="b"/>
              <a:pathLst>
                <a:path w="110" h="99">
                  <a:moveTo>
                    <a:pt x="94" y="90"/>
                  </a:moveTo>
                  <a:cubicBezTo>
                    <a:pt x="91" y="86"/>
                    <a:pt x="87" y="82"/>
                    <a:pt x="85" y="77"/>
                  </a:cubicBezTo>
                  <a:cubicBezTo>
                    <a:pt x="100" y="68"/>
                    <a:pt x="111" y="56"/>
                    <a:pt x="110" y="38"/>
                  </a:cubicBezTo>
                  <a:cubicBezTo>
                    <a:pt x="110" y="20"/>
                    <a:pt x="99" y="9"/>
                    <a:pt x="84" y="0"/>
                  </a:cubicBezTo>
                  <a:cubicBezTo>
                    <a:pt x="85" y="1"/>
                    <a:pt x="85" y="2"/>
                    <a:pt x="85" y="3"/>
                  </a:cubicBezTo>
                  <a:cubicBezTo>
                    <a:pt x="86" y="9"/>
                    <a:pt x="87" y="15"/>
                    <a:pt x="86" y="21"/>
                  </a:cubicBezTo>
                  <a:cubicBezTo>
                    <a:pt x="84" y="35"/>
                    <a:pt x="77" y="46"/>
                    <a:pt x="66" y="55"/>
                  </a:cubicBezTo>
                  <a:cubicBezTo>
                    <a:pt x="54" y="66"/>
                    <a:pt x="39" y="71"/>
                    <a:pt x="23" y="74"/>
                  </a:cubicBezTo>
                  <a:cubicBezTo>
                    <a:pt x="16" y="75"/>
                    <a:pt x="8" y="75"/>
                    <a:pt x="0" y="75"/>
                  </a:cubicBezTo>
                  <a:cubicBezTo>
                    <a:pt x="3" y="77"/>
                    <a:pt x="7" y="79"/>
                    <a:pt x="10" y="81"/>
                  </a:cubicBezTo>
                  <a:cubicBezTo>
                    <a:pt x="26" y="87"/>
                    <a:pt x="42" y="88"/>
                    <a:pt x="58" y="86"/>
                  </a:cubicBezTo>
                  <a:cubicBezTo>
                    <a:pt x="60" y="86"/>
                    <a:pt x="61" y="86"/>
                    <a:pt x="62" y="87"/>
                  </a:cubicBezTo>
                  <a:cubicBezTo>
                    <a:pt x="72" y="93"/>
                    <a:pt x="82" y="97"/>
                    <a:pt x="94" y="99"/>
                  </a:cubicBezTo>
                  <a:cubicBezTo>
                    <a:pt x="95" y="99"/>
                    <a:pt x="97" y="98"/>
                    <a:pt x="98" y="97"/>
                  </a:cubicBezTo>
                  <a:cubicBezTo>
                    <a:pt x="98" y="97"/>
                    <a:pt x="98" y="95"/>
                    <a:pt x="97" y="93"/>
                  </a:cubicBezTo>
                  <a:cubicBezTo>
                    <a:pt x="97" y="92"/>
                    <a:pt x="95" y="91"/>
                    <a:pt x="94" y="9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098006" y="2107787"/>
            <a:ext cx="630365" cy="630269"/>
            <a:chOff x="3098006" y="2107787"/>
            <a:chExt cx="630365" cy="630269"/>
          </a:xfrm>
        </p:grpSpPr>
        <p:sp>
          <p:nvSpPr>
            <p:cNvPr id="11" name="AutoShape 11"/>
            <p:cNvSpPr/>
            <p:nvPr/>
          </p:nvSpPr>
          <p:spPr>
            <a:xfrm>
              <a:off x="3098006" y="2107787"/>
              <a:ext cx="630365" cy="63026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310033" y="2255329"/>
              <a:ext cx="234601" cy="304229"/>
            </a:xfrm>
            <a:custGeom>
              <a:rect l="l" t="t" r="r" b="b"/>
              <a:pathLst>
                <a:path w="438150" h="568325">
                  <a:moveTo>
                    <a:pt x="344255" y="320246"/>
                  </a:moveTo>
                  <a:cubicBezTo>
                    <a:pt x="393080" y="312737"/>
                    <a:pt x="434394" y="346528"/>
                    <a:pt x="438150" y="399092"/>
                  </a:cubicBezTo>
                  <a:cubicBezTo>
                    <a:pt x="438150" y="399092"/>
                    <a:pt x="438150" y="402847"/>
                    <a:pt x="438150" y="406601"/>
                  </a:cubicBezTo>
                  <a:cubicBezTo>
                    <a:pt x="438150" y="451656"/>
                    <a:pt x="438150" y="496711"/>
                    <a:pt x="438150" y="545520"/>
                  </a:cubicBezTo>
                  <a:cubicBezTo>
                    <a:pt x="438150" y="545520"/>
                    <a:pt x="438150" y="545520"/>
                    <a:pt x="438150" y="549275"/>
                  </a:cubicBezTo>
                  <a:cubicBezTo>
                    <a:pt x="438150" y="549275"/>
                    <a:pt x="438150" y="549275"/>
                    <a:pt x="284162" y="549275"/>
                  </a:cubicBezTo>
                  <a:cubicBezTo>
                    <a:pt x="284162" y="549275"/>
                    <a:pt x="284162" y="545520"/>
                    <a:pt x="284162" y="545520"/>
                  </a:cubicBezTo>
                  <a:cubicBezTo>
                    <a:pt x="284162" y="496711"/>
                    <a:pt x="284162" y="451656"/>
                    <a:pt x="284162" y="402847"/>
                  </a:cubicBezTo>
                  <a:cubicBezTo>
                    <a:pt x="284162" y="361546"/>
                    <a:pt x="310453" y="327755"/>
                    <a:pt x="344255" y="320246"/>
                  </a:cubicBezTo>
                  <a:close/>
                  <a:moveTo>
                    <a:pt x="352879" y="200025"/>
                  </a:moveTo>
                  <a:cubicBezTo>
                    <a:pt x="352879" y="200025"/>
                    <a:pt x="352879" y="200025"/>
                    <a:pt x="356621" y="200025"/>
                  </a:cubicBezTo>
                  <a:cubicBezTo>
                    <a:pt x="356621" y="200025"/>
                    <a:pt x="356621" y="200025"/>
                    <a:pt x="367847" y="200025"/>
                  </a:cubicBezTo>
                  <a:cubicBezTo>
                    <a:pt x="371589" y="200025"/>
                    <a:pt x="375330" y="203767"/>
                    <a:pt x="379072" y="203767"/>
                  </a:cubicBezTo>
                  <a:cubicBezTo>
                    <a:pt x="401524" y="211251"/>
                    <a:pt x="412750" y="237445"/>
                    <a:pt x="409008" y="263638"/>
                  </a:cubicBezTo>
                  <a:cubicBezTo>
                    <a:pt x="405266" y="286090"/>
                    <a:pt x="386556" y="304800"/>
                    <a:pt x="360363" y="304800"/>
                  </a:cubicBezTo>
                  <a:cubicBezTo>
                    <a:pt x="337911" y="304800"/>
                    <a:pt x="319201" y="286090"/>
                    <a:pt x="311717" y="263638"/>
                  </a:cubicBezTo>
                  <a:cubicBezTo>
                    <a:pt x="307975" y="233703"/>
                    <a:pt x="326685" y="207509"/>
                    <a:pt x="352879" y="200025"/>
                  </a:cubicBezTo>
                  <a:close/>
                  <a:moveTo>
                    <a:pt x="100853" y="196018"/>
                  </a:moveTo>
                  <a:cubicBezTo>
                    <a:pt x="175559" y="180975"/>
                    <a:pt x="246529" y="241146"/>
                    <a:pt x="254000" y="320120"/>
                  </a:cubicBezTo>
                  <a:cubicBezTo>
                    <a:pt x="254000" y="323881"/>
                    <a:pt x="254000" y="327642"/>
                    <a:pt x="254000" y="331402"/>
                  </a:cubicBezTo>
                  <a:cubicBezTo>
                    <a:pt x="254000" y="406616"/>
                    <a:pt x="254000" y="481829"/>
                    <a:pt x="254000" y="557043"/>
                  </a:cubicBezTo>
                  <a:cubicBezTo>
                    <a:pt x="254000" y="557043"/>
                    <a:pt x="254000" y="557043"/>
                    <a:pt x="254000" y="568325"/>
                  </a:cubicBezTo>
                  <a:cubicBezTo>
                    <a:pt x="254000" y="568325"/>
                    <a:pt x="254000" y="568325"/>
                    <a:pt x="0" y="568325"/>
                  </a:cubicBezTo>
                  <a:cubicBezTo>
                    <a:pt x="0" y="564564"/>
                    <a:pt x="0" y="564564"/>
                    <a:pt x="0" y="560804"/>
                  </a:cubicBezTo>
                  <a:cubicBezTo>
                    <a:pt x="0" y="485590"/>
                    <a:pt x="0" y="406616"/>
                    <a:pt x="0" y="327642"/>
                  </a:cubicBezTo>
                  <a:cubicBezTo>
                    <a:pt x="0" y="263710"/>
                    <a:pt x="44823" y="211060"/>
                    <a:pt x="100853" y="196018"/>
                  </a:cubicBezTo>
                  <a:close/>
                  <a:moveTo>
                    <a:pt x="112091" y="0"/>
                  </a:moveTo>
                  <a:cubicBezTo>
                    <a:pt x="115818" y="0"/>
                    <a:pt x="115818" y="0"/>
                    <a:pt x="115818" y="0"/>
                  </a:cubicBezTo>
                  <a:cubicBezTo>
                    <a:pt x="115818" y="0"/>
                    <a:pt x="115818" y="0"/>
                    <a:pt x="138181" y="0"/>
                  </a:cubicBezTo>
                  <a:cubicBezTo>
                    <a:pt x="141909" y="0"/>
                    <a:pt x="149363" y="3762"/>
                    <a:pt x="153090" y="3762"/>
                  </a:cubicBezTo>
                  <a:cubicBezTo>
                    <a:pt x="190362" y="18808"/>
                    <a:pt x="212725" y="60187"/>
                    <a:pt x="205271" y="101566"/>
                  </a:cubicBezTo>
                  <a:cubicBezTo>
                    <a:pt x="197816" y="139183"/>
                    <a:pt x="164272" y="169276"/>
                    <a:pt x="127000" y="169276"/>
                  </a:cubicBezTo>
                  <a:cubicBezTo>
                    <a:pt x="89728" y="173038"/>
                    <a:pt x="56184" y="142944"/>
                    <a:pt x="48729" y="101566"/>
                  </a:cubicBezTo>
                  <a:cubicBezTo>
                    <a:pt x="41275" y="52664"/>
                    <a:pt x="71092" y="7523"/>
                    <a:pt x="112091"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AutoShape 13"/>
          <p:cNvSpPr/>
          <p:nvPr/>
        </p:nvSpPr>
        <p:spPr>
          <a:xfrm>
            <a:off x="3678841" y="3411474"/>
            <a:ext cx="630365" cy="630269"/>
          </a:xfrm>
          <a:prstGeom prst="ellipse">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4" name="Group 14"/>
          <p:cNvGrpSpPr/>
          <p:nvPr/>
        </p:nvGrpSpPr>
        <p:grpSpPr>
          <a:xfrm>
            <a:off x="3842099" y="3569779"/>
            <a:ext cx="313754" cy="313849"/>
            <a:chOff x="3842099" y="3569779"/>
            <a:chExt cx="313754" cy="313849"/>
          </a:xfrm>
        </p:grpSpPr>
        <p:sp>
          <p:nvSpPr>
            <p:cNvPr id="15" name="Freeform 15"/>
            <p:cNvSpPr/>
            <p:nvPr/>
          </p:nvSpPr>
          <p:spPr>
            <a:xfrm>
              <a:off x="3842099" y="3598926"/>
              <a:ext cx="284702" cy="284702"/>
            </a:xfrm>
            <a:custGeom>
              <a:rect l="l" t="t" r="r" b="b"/>
              <a:pathLst>
                <a:path w="184" h="184">
                  <a:moveTo>
                    <a:pt x="92" y="184"/>
                  </a:moveTo>
                  <a:cubicBezTo>
                    <a:pt x="143" y="184"/>
                    <a:pt x="184" y="143"/>
                    <a:pt x="184" y="92"/>
                  </a:cubicBezTo>
                  <a:cubicBezTo>
                    <a:pt x="184" y="76"/>
                    <a:pt x="180" y="62"/>
                    <a:pt x="173" y="49"/>
                  </a:cubicBezTo>
                  <a:cubicBezTo>
                    <a:pt x="172" y="49"/>
                    <a:pt x="172" y="49"/>
                    <a:pt x="171" y="49"/>
                  </a:cubicBezTo>
                  <a:cubicBezTo>
                    <a:pt x="170" y="49"/>
                    <a:pt x="170" y="49"/>
                    <a:pt x="170" y="49"/>
                  </a:cubicBezTo>
                  <a:cubicBezTo>
                    <a:pt x="158" y="48"/>
                    <a:pt x="158" y="48"/>
                    <a:pt x="158" y="48"/>
                  </a:cubicBezTo>
                  <a:cubicBezTo>
                    <a:pt x="149" y="56"/>
                    <a:pt x="149" y="56"/>
                    <a:pt x="149" y="56"/>
                  </a:cubicBezTo>
                  <a:cubicBezTo>
                    <a:pt x="156" y="67"/>
                    <a:pt x="160" y="79"/>
                    <a:pt x="160" y="92"/>
                  </a:cubicBezTo>
                  <a:cubicBezTo>
                    <a:pt x="160" y="129"/>
                    <a:pt x="129" y="160"/>
                    <a:pt x="92" y="160"/>
                  </a:cubicBezTo>
                  <a:cubicBezTo>
                    <a:pt x="55" y="160"/>
                    <a:pt x="24" y="129"/>
                    <a:pt x="24" y="92"/>
                  </a:cubicBezTo>
                  <a:cubicBezTo>
                    <a:pt x="24" y="55"/>
                    <a:pt x="55" y="24"/>
                    <a:pt x="92" y="24"/>
                  </a:cubicBezTo>
                  <a:cubicBezTo>
                    <a:pt x="105" y="24"/>
                    <a:pt x="117" y="28"/>
                    <a:pt x="128" y="35"/>
                  </a:cubicBezTo>
                  <a:cubicBezTo>
                    <a:pt x="135" y="27"/>
                    <a:pt x="135" y="27"/>
                    <a:pt x="135" y="27"/>
                  </a:cubicBezTo>
                  <a:cubicBezTo>
                    <a:pt x="134" y="14"/>
                    <a:pt x="134" y="14"/>
                    <a:pt x="134" y="14"/>
                  </a:cubicBezTo>
                  <a:cubicBezTo>
                    <a:pt x="134" y="12"/>
                    <a:pt x="134" y="11"/>
                    <a:pt x="134" y="10"/>
                  </a:cubicBezTo>
                  <a:cubicBezTo>
                    <a:pt x="122" y="4"/>
                    <a:pt x="107" y="0"/>
                    <a:pt x="92" y="0"/>
                  </a:cubicBezTo>
                  <a:cubicBezTo>
                    <a:pt x="41" y="0"/>
                    <a:pt x="0" y="41"/>
                    <a:pt x="0" y="92"/>
                  </a:cubicBezTo>
                  <a:cubicBezTo>
                    <a:pt x="0" y="143"/>
                    <a:pt x="41" y="184"/>
                    <a:pt x="92" y="184"/>
                  </a:cubicBezTo>
                  <a:close/>
                  <a:moveTo>
                    <a:pt x="92" y="184"/>
                  </a:moveTo>
                  <a:cubicBezTo>
                    <a:pt x="92" y="184"/>
                    <a:pt x="92" y="184"/>
                    <a:pt x="92" y="184"/>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914965" y="3671697"/>
              <a:ext cx="139065" cy="139065"/>
            </a:xfrm>
            <a:custGeom>
              <a:rect l="l" t="t" r="r" b="b"/>
              <a:pathLst>
                <a:path w="90" h="90">
                  <a:moveTo>
                    <a:pt x="45" y="21"/>
                  </a:moveTo>
                  <a:cubicBezTo>
                    <a:pt x="46" y="21"/>
                    <a:pt x="46" y="21"/>
                    <a:pt x="47" y="21"/>
                  </a:cubicBezTo>
                  <a:cubicBezTo>
                    <a:pt x="64" y="4"/>
                    <a:pt x="64" y="4"/>
                    <a:pt x="64" y="4"/>
                  </a:cubicBezTo>
                  <a:cubicBezTo>
                    <a:pt x="64" y="4"/>
                    <a:pt x="64" y="4"/>
                    <a:pt x="64" y="4"/>
                  </a:cubicBezTo>
                  <a:cubicBezTo>
                    <a:pt x="58" y="1"/>
                    <a:pt x="52" y="0"/>
                    <a:pt x="45" y="0"/>
                  </a:cubicBezTo>
                  <a:cubicBezTo>
                    <a:pt x="20" y="0"/>
                    <a:pt x="0" y="20"/>
                    <a:pt x="0" y="45"/>
                  </a:cubicBezTo>
                  <a:cubicBezTo>
                    <a:pt x="0" y="70"/>
                    <a:pt x="20" y="90"/>
                    <a:pt x="45" y="90"/>
                  </a:cubicBezTo>
                  <a:cubicBezTo>
                    <a:pt x="70" y="90"/>
                    <a:pt x="90" y="70"/>
                    <a:pt x="90" y="45"/>
                  </a:cubicBezTo>
                  <a:cubicBezTo>
                    <a:pt x="90" y="38"/>
                    <a:pt x="89" y="32"/>
                    <a:pt x="86" y="26"/>
                  </a:cubicBezTo>
                  <a:cubicBezTo>
                    <a:pt x="86" y="26"/>
                    <a:pt x="86" y="26"/>
                    <a:pt x="86" y="26"/>
                  </a:cubicBezTo>
                  <a:cubicBezTo>
                    <a:pt x="69" y="43"/>
                    <a:pt x="69" y="43"/>
                    <a:pt x="69" y="43"/>
                  </a:cubicBezTo>
                  <a:cubicBezTo>
                    <a:pt x="69" y="44"/>
                    <a:pt x="69" y="44"/>
                    <a:pt x="69" y="45"/>
                  </a:cubicBezTo>
                  <a:cubicBezTo>
                    <a:pt x="69" y="58"/>
                    <a:pt x="58" y="69"/>
                    <a:pt x="45" y="69"/>
                  </a:cubicBezTo>
                  <a:cubicBezTo>
                    <a:pt x="32" y="69"/>
                    <a:pt x="21" y="58"/>
                    <a:pt x="21" y="45"/>
                  </a:cubicBezTo>
                  <a:cubicBezTo>
                    <a:pt x="21" y="32"/>
                    <a:pt x="32" y="21"/>
                    <a:pt x="45" y="21"/>
                  </a:cubicBezTo>
                  <a:close/>
                  <a:moveTo>
                    <a:pt x="45" y="21"/>
                  </a:moveTo>
                  <a:cubicBezTo>
                    <a:pt x="45" y="21"/>
                    <a:pt x="45" y="21"/>
                    <a:pt x="45" y="21"/>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3998309" y="3569779"/>
              <a:ext cx="157544" cy="157544"/>
            </a:xfrm>
            <a:custGeom>
              <a:rect l="l" t="t" r="r" b="b"/>
              <a:pathLst>
                <a:path w="102" h="102">
                  <a:moveTo>
                    <a:pt x="86" y="28"/>
                  </a:moveTo>
                  <a:cubicBezTo>
                    <a:pt x="91" y="23"/>
                    <a:pt x="91" y="23"/>
                    <a:pt x="91" y="23"/>
                  </a:cubicBezTo>
                  <a:cubicBezTo>
                    <a:pt x="93" y="20"/>
                    <a:pt x="93" y="17"/>
                    <a:pt x="91" y="14"/>
                  </a:cubicBezTo>
                  <a:cubicBezTo>
                    <a:pt x="87" y="11"/>
                    <a:pt x="87" y="11"/>
                    <a:pt x="87" y="11"/>
                  </a:cubicBezTo>
                  <a:cubicBezTo>
                    <a:pt x="86" y="10"/>
                    <a:pt x="85" y="9"/>
                    <a:pt x="83" y="9"/>
                  </a:cubicBezTo>
                  <a:cubicBezTo>
                    <a:pt x="82" y="9"/>
                    <a:pt x="80" y="10"/>
                    <a:pt x="79" y="11"/>
                  </a:cubicBezTo>
                  <a:cubicBezTo>
                    <a:pt x="74" y="17"/>
                    <a:pt x="74" y="17"/>
                    <a:pt x="74" y="17"/>
                  </a:cubicBezTo>
                  <a:cubicBezTo>
                    <a:pt x="72" y="2"/>
                    <a:pt x="72" y="2"/>
                    <a:pt x="72" y="2"/>
                  </a:cubicBezTo>
                  <a:cubicBezTo>
                    <a:pt x="72" y="0"/>
                    <a:pt x="71" y="0"/>
                    <a:pt x="70" y="0"/>
                  </a:cubicBezTo>
                  <a:cubicBezTo>
                    <a:pt x="70" y="0"/>
                    <a:pt x="69" y="0"/>
                    <a:pt x="69" y="0"/>
                  </a:cubicBezTo>
                  <a:cubicBezTo>
                    <a:pt x="47" y="23"/>
                    <a:pt x="47" y="23"/>
                    <a:pt x="47" y="23"/>
                  </a:cubicBezTo>
                  <a:cubicBezTo>
                    <a:pt x="45" y="25"/>
                    <a:pt x="44" y="28"/>
                    <a:pt x="44" y="30"/>
                  </a:cubicBezTo>
                  <a:cubicBezTo>
                    <a:pt x="44" y="31"/>
                    <a:pt x="44" y="31"/>
                    <a:pt x="44" y="31"/>
                  </a:cubicBezTo>
                  <a:cubicBezTo>
                    <a:pt x="45" y="45"/>
                    <a:pt x="45" y="45"/>
                    <a:pt x="45" y="45"/>
                  </a:cubicBezTo>
                  <a:cubicBezTo>
                    <a:pt x="37" y="53"/>
                    <a:pt x="37" y="53"/>
                    <a:pt x="37" y="53"/>
                  </a:cubicBezTo>
                  <a:cubicBezTo>
                    <a:pt x="22" y="68"/>
                    <a:pt x="22" y="68"/>
                    <a:pt x="22" y="68"/>
                  </a:cubicBezTo>
                  <a:cubicBezTo>
                    <a:pt x="22" y="68"/>
                    <a:pt x="22" y="68"/>
                    <a:pt x="22" y="68"/>
                  </a:cubicBezTo>
                  <a:cubicBezTo>
                    <a:pt x="8" y="82"/>
                    <a:pt x="8" y="82"/>
                    <a:pt x="8" y="82"/>
                  </a:cubicBezTo>
                  <a:cubicBezTo>
                    <a:pt x="2" y="89"/>
                    <a:pt x="2" y="89"/>
                    <a:pt x="2" y="89"/>
                  </a:cubicBezTo>
                  <a:cubicBezTo>
                    <a:pt x="1" y="90"/>
                    <a:pt x="0" y="91"/>
                    <a:pt x="0" y="92"/>
                  </a:cubicBezTo>
                  <a:cubicBezTo>
                    <a:pt x="0" y="97"/>
                    <a:pt x="0" y="97"/>
                    <a:pt x="0" y="97"/>
                  </a:cubicBezTo>
                  <a:cubicBezTo>
                    <a:pt x="0" y="100"/>
                    <a:pt x="2" y="102"/>
                    <a:pt x="5" y="102"/>
                  </a:cubicBezTo>
                  <a:cubicBezTo>
                    <a:pt x="5" y="102"/>
                    <a:pt x="5" y="102"/>
                    <a:pt x="5" y="102"/>
                  </a:cubicBezTo>
                  <a:cubicBezTo>
                    <a:pt x="10" y="102"/>
                    <a:pt x="10" y="102"/>
                    <a:pt x="10" y="102"/>
                  </a:cubicBezTo>
                  <a:cubicBezTo>
                    <a:pt x="11" y="102"/>
                    <a:pt x="12" y="101"/>
                    <a:pt x="13" y="100"/>
                  </a:cubicBezTo>
                  <a:cubicBezTo>
                    <a:pt x="57" y="56"/>
                    <a:pt x="57" y="56"/>
                    <a:pt x="57" y="56"/>
                  </a:cubicBezTo>
                  <a:cubicBezTo>
                    <a:pt x="70" y="57"/>
                    <a:pt x="70" y="57"/>
                    <a:pt x="70" y="57"/>
                  </a:cubicBezTo>
                  <a:cubicBezTo>
                    <a:pt x="71" y="57"/>
                    <a:pt x="71" y="57"/>
                    <a:pt x="71" y="57"/>
                  </a:cubicBezTo>
                  <a:cubicBezTo>
                    <a:pt x="71" y="57"/>
                    <a:pt x="71" y="57"/>
                    <a:pt x="71" y="57"/>
                  </a:cubicBezTo>
                  <a:cubicBezTo>
                    <a:pt x="74" y="57"/>
                    <a:pt x="77" y="56"/>
                    <a:pt x="78" y="54"/>
                  </a:cubicBezTo>
                  <a:cubicBezTo>
                    <a:pt x="101" y="32"/>
                    <a:pt x="101" y="32"/>
                    <a:pt x="101" y="32"/>
                  </a:cubicBezTo>
                  <a:cubicBezTo>
                    <a:pt x="102" y="31"/>
                    <a:pt x="101" y="29"/>
                    <a:pt x="100" y="29"/>
                  </a:cubicBezTo>
                  <a:lnTo>
                    <a:pt x="86" y="28"/>
                  </a:lnTo>
                  <a:close/>
                  <a:moveTo>
                    <a:pt x="86" y="28"/>
                  </a:moveTo>
                  <a:cubicBezTo>
                    <a:pt x="86" y="28"/>
                    <a:pt x="86" y="28"/>
                    <a:pt x="86" y="28"/>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8" name="Freeform 18"/>
          <p:cNvSpPr/>
          <p:nvPr/>
        </p:nvSpPr>
        <p:spPr>
          <a:xfrm rot="16200000" flipH="1">
            <a:off x="7464743" y="-536734"/>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rot="16200000" flipH="1">
            <a:off x="4751927"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rot="5400000">
            <a:off x="10177558" y="2176082"/>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5650706" y="2152763"/>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01</a:t>
            </a:r>
          </a:p>
        </p:txBody>
      </p:sp>
      <p:sp>
        <p:nvSpPr>
          <p:cNvPr id="22" name="Freeform 22"/>
          <p:cNvSpPr/>
          <p:nvPr/>
        </p:nvSpPr>
        <p:spPr>
          <a:xfrm rot="16200000" flipH="1">
            <a:off x="7464743" y="766953"/>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4">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rot="16200000" flipH="1">
            <a:off x="4751927"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rot="5400000">
            <a:off x="10177558" y="3479768"/>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5650706" y="3472386"/>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02</a:t>
            </a:r>
          </a:p>
        </p:txBody>
      </p:sp>
      <p:sp>
        <p:nvSpPr>
          <p:cNvPr id="26" name="Freeform 26"/>
          <p:cNvSpPr/>
          <p:nvPr/>
        </p:nvSpPr>
        <p:spPr>
          <a:xfrm rot="16200000" flipH="1">
            <a:off x="7464743" y="2070735"/>
            <a:ext cx="1203293" cy="5919311"/>
          </a:xfrm>
          <a:custGeom>
            <a:rect l="l" t="t" r="r" b="b"/>
            <a:pathLst>
              <a:path w="1632490" h="8030341">
                <a:moveTo>
                  <a:pt x="1632490" y="7785467"/>
                </a:moveTo>
                <a:lnTo>
                  <a:pt x="1632490" y="244875"/>
                </a:lnTo>
                <a:lnTo>
                  <a:pt x="816246" y="0"/>
                </a:lnTo>
                <a:lnTo>
                  <a:pt x="1" y="244875"/>
                </a:lnTo>
                <a:lnTo>
                  <a:pt x="1" y="6297784"/>
                </a:lnTo>
                <a:lnTo>
                  <a:pt x="0" y="6297785"/>
                </a:lnTo>
                <a:lnTo>
                  <a:pt x="1" y="6297785"/>
                </a:lnTo>
                <a:lnTo>
                  <a:pt x="1" y="6297785"/>
                </a:lnTo>
                <a:lnTo>
                  <a:pt x="0" y="6297785"/>
                </a:lnTo>
                <a:lnTo>
                  <a:pt x="0" y="7785468"/>
                </a:lnTo>
                <a:lnTo>
                  <a:pt x="816246" y="8030341"/>
                </a:lnTo>
                <a:lnTo>
                  <a:pt x="1632490" y="7785468"/>
                </a:lnTo>
                <a:lnTo>
                  <a:pt x="1632490" y="7785467"/>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rot="16200000" flipH="1">
            <a:off x="4751927"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rot="5400000">
            <a:off x="10177558" y="4783550"/>
            <a:ext cx="1203293" cy="493681"/>
          </a:xfrm>
          <a:custGeom>
            <a:rect l="l" t="t" r="r" b="b"/>
            <a:pathLst>
              <a:path w="1632489" h="669748">
                <a:moveTo>
                  <a:pt x="1632489" y="244873"/>
                </a:moveTo>
                <a:lnTo>
                  <a:pt x="816245" y="0"/>
                </a:lnTo>
                <a:lnTo>
                  <a:pt x="0" y="244873"/>
                </a:lnTo>
                <a:close/>
                <a:moveTo>
                  <a:pt x="1632489" y="648921"/>
                </a:moveTo>
                <a:lnTo>
                  <a:pt x="1632489" y="244874"/>
                </a:lnTo>
                <a:lnTo>
                  <a:pt x="0" y="244874"/>
                </a:lnTo>
                <a:lnTo>
                  <a:pt x="0" y="648921"/>
                </a:lnTo>
                <a:lnTo>
                  <a:pt x="816246" y="404048"/>
                </a:lnTo>
                <a:close/>
                <a:moveTo>
                  <a:pt x="1632489" y="669748"/>
                </a:moveTo>
                <a:lnTo>
                  <a:pt x="1632489" y="669747"/>
                </a:lnTo>
                <a:lnTo>
                  <a:pt x="0" y="669747"/>
                </a:lnTo>
                <a:lnTo>
                  <a:pt x="0" y="669748"/>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5650706" y="4802600"/>
            <a:ext cx="542925" cy="542925"/>
          </a:xfrm>
          <a:prstGeom prst="rect">
            <a:avLst/>
          </a:prstGeom>
        </p:spPr>
        <p:txBody>
          <a:bodyPr vert="horz" wrap="none" lIns="0" tIns="0" rIns="0" bIns="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3675">
                <a:solidFill>
                  <a:schemeClr val="accent1">
                    <a:alpha val="100000"/>
                  </a:schemeClr>
                </a:solidFill>
                <a:latin typeface="Microsoft Yahei"/>
                <a:ea typeface="Microsoft Yahei"/>
                <a:cs typeface="Microsoft Yahei"/>
              </a:rPr>
              <a:t>03</a:t>
            </a:r>
          </a:p>
        </p:txBody>
      </p:sp>
      <p:sp>
        <p:nvSpPr>
          <p:cNvPr id="30" name="Freeform 30"/>
          <p:cNvSpPr/>
          <p:nvPr/>
        </p:nvSpPr>
        <p:spPr>
          <a:xfrm>
            <a:off x="1877711" y="3429001"/>
            <a:ext cx="725805" cy="725805"/>
          </a:xfrm>
          <a:custGeom>
            <a:rect l="l" t="t" r="r" b="b"/>
            <a:pathLst>
              <a:path w="442" h="445">
                <a:moveTo>
                  <a:pt x="70" y="400"/>
                </a:moveTo>
                <a:lnTo>
                  <a:pt x="70" y="400"/>
                </a:lnTo>
                <a:cubicBezTo>
                  <a:pt x="70" y="426"/>
                  <a:pt x="98" y="444"/>
                  <a:pt x="124" y="444"/>
                </a:cubicBezTo>
                <a:cubicBezTo>
                  <a:pt x="151" y="444"/>
                  <a:pt x="168" y="426"/>
                  <a:pt x="168" y="400"/>
                </a:cubicBezTo>
                <a:cubicBezTo>
                  <a:pt x="168" y="373"/>
                  <a:pt x="151" y="346"/>
                  <a:pt x="124" y="346"/>
                </a:cubicBezTo>
                <a:cubicBezTo>
                  <a:pt x="98" y="346"/>
                  <a:pt x="70" y="373"/>
                  <a:pt x="70" y="400"/>
                </a:cubicBezTo>
                <a:close/>
                <a:moveTo>
                  <a:pt x="319" y="400"/>
                </a:moveTo>
                <a:lnTo>
                  <a:pt x="319" y="400"/>
                </a:lnTo>
                <a:cubicBezTo>
                  <a:pt x="319" y="426"/>
                  <a:pt x="345" y="444"/>
                  <a:pt x="372" y="444"/>
                </a:cubicBezTo>
                <a:cubicBezTo>
                  <a:pt x="399" y="444"/>
                  <a:pt x="417" y="426"/>
                  <a:pt x="417" y="400"/>
                </a:cubicBezTo>
                <a:cubicBezTo>
                  <a:pt x="417" y="373"/>
                  <a:pt x="399" y="346"/>
                  <a:pt x="372" y="346"/>
                </a:cubicBezTo>
                <a:cubicBezTo>
                  <a:pt x="345" y="346"/>
                  <a:pt x="319" y="373"/>
                  <a:pt x="319" y="400"/>
                </a:cubicBezTo>
                <a:close/>
                <a:moveTo>
                  <a:pt x="159" y="284"/>
                </a:moveTo>
                <a:lnTo>
                  <a:pt x="159" y="284"/>
                </a:lnTo>
                <a:cubicBezTo>
                  <a:pt x="434" y="204"/>
                  <a:pt x="434" y="204"/>
                  <a:pt x="434" y="204"/>
                </a:cubicBezTo>
                <a:cubicBezTo>
                  <a:pt x="443" y="204"/>
                  <a:pt x="443" y="195"/>
                  <a:pt x="443" y="187"/>
                </a:cubicBezTo>
                <a:cubicBezTo>
                  <a:pt x="443" y="54"/>
                  <a:pt x="443" y="54"/>
                  <a:pt x="443" y="54"/>
                </a:cubicBezTo>
                <a:cubicBezTo>
                  <a:pt x="98" y="54"/>
                  <a:pt x="98" y="54"/>
                  <a:pt x="98" y="54"/>
                </a:cubicBezTo>
                <a:cubicBezTo>
                  <a:pt x="98" y="10"/>
                  <a:pt x="98" y="10"/>
                  <a:pt x="98" y="10"/>
                </a:cubicBezTo>
                <a:lnTo>
                  <a:pt x="89" y="0"/>
                </a:lnTo>
                <a:cubicBezTo>
                  <a:pt x="9" y="0"/>
                  <a:pt x="9" y="0"/>
                  <a:pt x="9" y="0"/>
                </a:cubicBezTo>
                <a:cubicBezTo>
                  <a:pt x="0" y="0"/>
                  <a:pt x="0" y="10"/>
                  <a:pt x="0" y="10"/>
                </a:cubicBezTo>
                <a:cubicBezTo>
                  <a:pt x="0" y="54"/>
                  <a:pt x="0" y="54"/>
                  <a:pt x="0" y="54"/>
                </a:cubicBezTo>
                <a:cubicBezTo>
                  <a:pt x="45" y="54"/>
                  <a:pt x="45" y="54"/>
                  <a:pt x="45" y="54"/>
                </a:cubicBezTo>
                <a:cubicBezTo>
                  <a:pt x="98" y="275"/>
                  <a:pt x="98" y="275"/>
                  <a:pt x="98" y="275"/>
                </a:cubicBezTo>
                <a:cubicBezTo>
                  <a:pt x="98" y="302"/>
                  <a:pt x="98" y="302"/>
                  <a:pt x="98" y="302"/>
                </a:cubicBezTo>
                <a:cubicBezTo>
                  <a:pt x="98" y="338"/>
                  <a:pt x="98" y="338"/>
                  <a:pt x="98" y="338"/>
                </a:cubicBezTo>
                <a:cubicBezTo>
                  <a:pt x="98" y="346"/>
                  <a:pt x="106" y="346"/>
                  <a:pt x="106" y="346"/>
                </a:cubicBezTo>
                <a:cubicBezTo>
                  <a:pt x="124" y="346"/>
                  <a:pt x="124" y="346"/>
                  <a:pt x="124" y="346"/>
                </a:cubicBezTo>
                <a:cubicBezTo>
                  <a:pt x="372" y="346"/>
                  <a:pt x="372" y="346"/>
                  <a:pt x="372" y="346"/>
                </a:cubicBezTo>
                <a:cubicBezTo>
                  <a:pt x="434" y="346"/>
                  <a:pt x="434" y="346"/>
                  <a:pt x="434" y="346"/>
                </a:cubicBezTo>
                <a:cubicBezTo>
                  <a:pt x="443" y="346"/>
                  <a:pt x="443" y="346"/>
                  <a:pt x="443" y="338"/>
                </a:cubicBezTo>
                <a:cubicBezTo>
                  <a:pt x="443" y="302"/>
                  <a:pt x="443" y="302"/>
                  <a:pt x="443" y="302"/>
                </a:cubicBezTo>
                <a:cubicBezTo>
                  <a:pt x="168" y="302"/>
                  <a:pt x="168" y="302"/>
                  <a:pt x="168" y="302"/>
                </a:cubicBezTo>
                <a:cubicBezTo>
                  <a:pt x="133" y="302"/>
                  <a:pt x="133" y="284"/>
                  <a:pt x="159" y="284"/>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342361" y="1913983"/>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驾校数量逐年增多，但区域分布不均衡。</a:t>
            </a:r>
            <a:endParaRPr lang="en-US" sz="1100"/>
          </a:p>
        </p:txBody>
      </p:sp>
      <p:sp>
        <p:nvSpPr>
          <p:cNvPr id="32" name="AutoShape 32"/>
          <p:cNvSpPr/>
          <p:nvPr/>
        </p:nvSpPr>
        <p:spPr>
          <a:xfrm>
            <a:off x="6329284" y="3234910"/>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一线城市及部分二线城市驾校数量相对较多，三四线城市及农村地区驾校数量较少。</a:t>
            </a:r>
            <a:endParaRPr lang="en-US" sz="1100"/>
          </a:p>
        </p:txBody>
      </p:sp>
      <p:sp>
        <p:nvSpPr>
          <p:cNvPr id="33" name="AutoShape 33"/>
          <p:cNvSpPr/>
          <p:nvPr/>
        </p:nvSpPr>
        <p:spPr>
          <a:xfrm>
            <a:off x="6329284" y="4521452"/>
            <a:ext cx="4203080" cy="1017878"/>
          </a:xfrm>
          <a:prstGeom prst="rect">
            <a:avLst/>
          </a:prstGeom>
          <a:noFill/>
        </p:spPr>
        <p:txBody>
          <a:bodyPr vert="horz" wrap="square" lIns="68770" tIns="68770" rIns="34385" bIns="6877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500">
                <a:solidFill>
                  <a:srgbClr val="000404">
                    <a:alpha val="100000"/>
                  </a:srgbClr>
                </a:solidFill>
                <a:latin typeface="Microsoft Yahei"/>
                <a:ea typeface="Microsoft Yahei"/>
                <a:cs typeface="Microsoft Yahei"/>
              </a:rPr>
              <a:t>驾校分布受地域、经济、人口等因素影响较大。</a:t>
            </a:r>
            <a:endParaRPr lang="en-US" sz="1100"/>
          </a:p>
        </p:txBody>
      </p:sp>
      <p:grpSp>
        <p:nvGrpSpPr>
          <p:cNvPr id="34" name="Group 34"/>
          <p:cNvGrpSpPr/>
          <p:nvPr/>
        </p:nvGrpSpPr>
        <p:grpSpPr>
          <a:xfrm>
            <a:off x="454963" y="93878"/>
            <a:ext cx="10641129" cy="914400"/>
            <a:chOff x="454963" y="93878"/>
            <a:chExt cx="10641129" cy="914400"/>
          </a:xfrm>
        </p:grpSpPr>
        <p:sp>
          <p:nvSpPr>
            <p:cNvPr id="35" name="AutoShape 3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驾校数量及分布情况</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197479" y="2448496"/>
            <a:ext cx="1568482" cy="1639538"/>
            <a:chOff x="6197479" y="2448496"/>
            <a:chExt cx="1568482" cy="1639538"/>
          </a:xfrm>
        </p:grpSpPr>
        <p:sp>
          <p:nvSpPr>
            <p:cNvPr id="3" name="Freeform 3"/>
            <p:cNvSpPr/>
            <p:nvPr/>
          </p:nvSpPr>
          <p:spPr>
            <a:xfrm rot="15417784">
              <a:off x="6197479" y="2448496"/>
              <a:ext cx="1568482" cy="1639538"/>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20817784">
              <a:off x="6791744" y="3078289"/>
              <a:ext cx="380048" cy="38004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7798918" y="1874806"/>
            <a:ext cx="3224117" cy="3370231"/>
            <a:chOff x="7798918" y="1874806"/>
            <a:chExt cx="3224117" cy="3370231"/>
          </a:xfrm>
        </p:grpSpPr>
        <p:sp>
          <p:nvSpPr>
            <p:cNvPr id="6" name="Freeform 6"/>
            <p:cNvSpPr/>
            <p:nvPr/>
          </p:nvSpPr>
          <p:spPr>
            <a:xfrm rot="16200000">
              <a:off x="7798918" y="1874806"/>
              <a:ext cx="3224117" cy="3370231"/>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20817784">
              <a:off x="9070791" y="3201543"/>
              <a:ext cx="680371" cy="68037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979101" y="4077938"/>
            <a:ext cx="977456" cy="1021747"/>
            <a:chOff x="6979101" y="4077938"/>
            <a:chExt cx="977456" cy="1021747"/>
          </a:xfrm>
        </p:grpSpPr>
        <p:sp>
          <p:nvSpPr>
            <p:cNvPr id="9" name="Freeform 9"/>
            <p:cNvSpPr/>
            <p:nvPr/>
          </p:nvSpPr>
          <p:spPr>
            <a:xfrm rot="16200000">
              <a:off x="6979101" y="4077938"/>
              <a:ext cx="977456" cy="1021747"/>
            </a:xfrm>
            <a:custGeom>
              <a:rect l="l" t="t" r="r" b="b"/>
              <a:pathLst>
                <a:path w="3790823" h="3962533">
                  <a:moveTo>
                    <a:pt x="2850411" y="1980294"/>
                  </a:moveTo>
                  <a:cubicBezTo>
                    <a:pt x="2850411" y="1463429"/>
                    <a:pt x="2431409" y="1044427"/>
                    <a:pt x="1914544" y="1044427"/>
                  </a:cubicBezTo>
                  <a:cubicBezTo>
                    <a:pt x="1397679" y="1044427"/>
                    <a:pt x="978677" y="1463429"/>
                    <a:pt x="978677" y="1980294"/>
                  </a:cubicBezTo>
                  <a:cubicBezTo>
                    <a:pt x="978677" y="2497159"/>
                    <a:pt x="1397679" y="2916161"/>
                    <a:pt x="1914544" y="2916161"/>
                  </a:cubicBezTo>
                  <a:cubicBezTo>
                    <a:pt x="2431409" y="2916161"/>
                    <a:pt x="2850411" y="2497159"/>
                    <a:pt x="2850411" y="1980294"/>
                  </a:cubicBezTo>
                  <a:close/>
                  <a:moveTo>
                    <a:pt x="3790824" y="1792726"/>
                  </a:moveTo>
                  <a:lnTo>
                    <a:pt x="3790824" y="2083454"/>
                  </a:lnTo>
                  <a:cubicBezTo>
                    <a:pt x="3790824" y="2158559"/>
                    <a:pt x="3729939" y="2219444"/>
                    <a:pt x="3654834" y="2219444"/>
                  </a:cubicBezTo>
                  <a:lnTo>
                    <a:pt x="3255083" y="2219444"/>
                  </a:lnTo>
                  <a:lnTo>
                    <a:pt x="3249665" y="2254949"/>
                  </a:lnTo>
                  <a:cubicBezTo>
                    <a:pt x="3204280" y="2476737"/>
                    <a:pt x="3105019" y="2678901"/>
                    <a:pt x="2966153" y="2847168"/>
                  </a:cubicBezTo>
                  <a:lnTo>
                    <a:pt x="2938885" y="2877170"/>
                  </a:lnTo>
                  <a:lnTo>
                    <a:pt x="3224970" y="3266562"/>
                  </a:lnTo>
                  <a:cubicBezTo>
                    <a:pt x="3247204" y="3296825"/>
                    <a:pt x="3255067" y="3333235"/>
                    <a:pt x="3249805" y="3367637"/>
                  </a:cubicBezTo>
                  <a:cubicBezTo>
                    <a:pt x="3244544" y="3402040"/>
                    <a:pt x="3226158" y="3434436"/>
                    <a:pt x="3195895" y="3456670"/>
                  </a:cubicBezTo>
                  <a:lnTo>
                    <a:pt x="2961603" y="3628803"/>
                  </a:lnTo>
                  <a:cubicBezTo>
                    <a:pt x="2901078" y="3673271"/>
                    <a:pt x="2815963" y="3660254"/>
                    <a:pt x="2771495" y="3599728"/>
                  </a:cubicBezTo>
                  <a:lnTo>
                    <a:pt x="2488779" y="3214923"/>
                  </a:lnTo>
                  <a:lnTo>
                    <a:pt x="2445010" y="3236007"/>
                  </a:lnTo>
                  <a:cubicBezTo>
                    <a:pt x="2322727" y="3287728"/>
                    <a:pt x="2191324" y="3322109"/>
                    <a:pt x="2053883" y="3336067"/>
                  </a:cubicBezTo>
                  <a:lnTo>
                    <a:pt x="2037562" y="3336891"/>
                  </a:lnTo>
                  <a:lnTo>
                    <a:pt x="2037562" y="3826543"/>
                  </a:lnTo>
                  <a:cubicBezTo>
                    <a:pt x="2037562" y="3901648"/>
                    <a:pt x="1976677" y="3962533"/>
                    <a:pt x="1901572" y="3962533"/>
                  </a:cubicBezTo>
                  <a:lnTo>
                    <a:pt x="1610844" y="3962533"/>
                  </a:lnTo>
                  <a:cubicBezTo>
                    <a:pt x="1535739" y="3962533"/>
                    <a:pt x="1474854" y="3901648"/>
                    <a:pt x="1474854" y="3826543"/>
                  </a:cubicBezTo>
                  <a:lnTo>
                    <a:pt x="1474854" y="3269232"/>
                  </a:lnTo>
                  <a:lnTo>
                    <a:pt x="1384078" y="3236007"/>
                  </a:lnTo>
                  <a:cubicBezTo>
                    <a:pt x="1261794" y="3184286"/>
                    <a:pt x="1148631" y="3115224"/>
                    <a:pt x="1047671" y="3031904"/>
                  </a:cubicBezTo>
                  <a:lnTo>
                    <a:pt x="997214" y="2986046"/>
                  </a:lnTo>
                  <a:lnTo>
                    <a:pt x="710082" y="3250899"/>
                  </a:lnTo>
                  <a:cubicBezTo>
                    <a:pt x="654876" y="3301821"/>
                    <a:pt x="568842" y="3298349"/>
                    <a:pt x="517920" y="3243143"/>
                  </a:cubicBezTo>
                  <a:lnTo>
                    <a:pt x="320802" y="3029444"/>
                  </a:lnTo>
                  <a:cubicBezTo>
                    <a:pt x="269879" y="2974238"/>
                    <a:pt x="273352" y="2888204"/>
                    <a:pt x="328558" y="2837282"/>
                  </a:cubicBezTo>
                  <a:lnTo>
                    <a:pt x="666127" y="2525905"/>
                  </a:lnTo>
                  <a:lnTo>
                    <a:pt x="658832" y="2510762"/>
                  </a:lnTo>
                  <a:cubicBezTo>
                    <a:pt x="624351" y="2429240"/>
                    <a:pt x="597577" y="2343664"/>
                    <a:pt x="579423" y="2254949"/>
                  </a:cubicBezTo>
                  <a:lnTo>
                    <a:pt x="574005" y="2219445"/>
                  </a:lnTo>
                  <a:lnTo>
                    <a:pt x="135990" y="2219445"/>
                  </a:lnTo>
                  <a:cubicBezTo>
                    <a:pt x="60885" y="2219445"/>
                    <a:pt x="0" y="2158560"/>
                    <a:pt x="0" y="2083455"/>
                  </a:cubicBezTo>
                  <a:lnTo>
                    <a:pt x="0" y="1792727"/>
                  </a:lnTo>
                  <a:cubicBezTo>
                    <a:pt x="0" y="1717622"/>
                    <a:pt x="60885" y="1656737"/>
                    <a:pt x="135990" y="1656737"/>
                  </a:cubicBezTo>
                  <a:lnTo>
                    <a:pt x="591998" y="1656737"/>
                  </a:lnTo>
                  <a:lnTo>
                    <a:pt x="613005" y="1575038"/>
                  </a:lnTo>
                  <a:cubicBezTo>
                    <a:pt x="652823" y="1447017"/>
                    <a:pt x="711010" y="1327089"/>
                    <a:pt x="784482" y="1218336"/>
                  </a:cubicBezTo>
                  <a:lnTo>
                    <a:pt x="848257" y="1133051"/>
                  </a:lnTo>
                  <a:lnTo>
                    <a:pt x="538492" y="735456"/>
                  </a:lnTo>
                  <a:cubicBezTo>
                    <a:pt x="492333" y="676210"/>
                    <a:pt x="502943" y="590761"/>
                    <a:pt x="562189" y="544603"/>
                  </a:cubicBezTo>
                  <a:lnTo>
                    <a:pt x="791529" y="365924"/>
                  </a:lnTo>
                  <a:cubicBezTo>
                    <a:pt x="850776" y="319765"/>
                    <a:pt x="936224" y="330375"/>
                    <a:pt x="982383" y="389621"/>
                  </a:cubicBezTo>
                  <a:lnTo>
                    <a:pt x="1281754" y="773875"/>
                  </a:lnTo>
                  <a:lnTo>
                    <a:pt x="1384078" y="724584"/>
                  </a:lnTo>
                  <a:lnTo>
                    <a:pt x="1474853" y="691359"/>
                  </a:lnTo>
                  <a:lnTo>
                    <a:pt x="1474853" y="135990"/>
                  </a:lnTo>
                  <a:cubicBezTo>
                    <a:pt x="1474853" y="60885"/>
                    <a:pt x="1535738" y="0"/>
                    <a:pt x="1610843" y="0"/>
                  </a:cubicBezTo>
                  <a:lnTo>
                    <a:pt x="1901571" y="0"/>
                  </a:lnTo>
                  <a:cubicBezTo>
                    <a:pt x="1976676" y="0"/>
                    <a:pt x="2037561" y="60885"/>
                    <a:pt x="2037561" y="135990"/>
                  </a:cubicBezTo>
                  <a:lnTo>
                    <a:pt x="2037561" y="623699"/>
                  </a:lnTo>
                  <a:lnTo>
                    <a:pt x="2053883" y="624523"/>
                  </a:lnTo>
                  <a:cubicBezTo>
                    <a:pt x="2191324" y="638481"/>
                    <a:pt x="2322727" y="672862"/>
                    <a:pt x="2445010" y="724584"/>
                  </a:cubicBezTo>
                  <a:lnTo>
                    <a:pt x="2559802" y="779881"/>
                  </a:lnTo>
                  <a:lnTo>
                    <a:pt x="2876923" y="455906"/>
                  </a:lnTo>
                  <a:cubicBezTo>
                    <a:pt x="2929460" y="402234"/>
                    <a:pt x="3015559" y="401314"/>
                    <a:pt x="3069231" y="453850"/>
                  </a:cubicBezTo>
                  <a:lnTo>
                    <a:pt x="3276993" y="657217"/>
                  </a:lnTo>
                  <a:cubicBezTo>
                    <a:pt x="3303829" y="683485"/>
                    <a:pt x="3317477" y="718144"/>
                    <a:pt x="3317849" y="752945"/>
                  </a:cubicBezTo>
                  <a:cubicBezTo>
                    <a:pt x="3318221" y="787746"/>
                    <a:pt x="3305317" y="822689"/>
                    <a:pt x="3279048" y="849525"/>
                  </a:cubicBezTo>
                  <a:lnTo>
                    <a:pt x="2989791" y="1145034"/>
                  </a:lnTo>
                  <a:lnTo>
                    <a:pt x="3044606" y="1218336"/>
                  </a:lnTo>
                  <a:cubicBezTo>
                    <a:pt x="3118078" y="1327089"/>
                    <a:pt x="3176264" y="1447017"/>
                    <a:pt x="3216083" y="1575038"/>
                  </a:cubicBezTo>
                  <a:lnTo>
                    <a:pt x="3237090" y="1656736"/>
                  </a:lnTo>
                  <a:lnTo>
                    <a:pt x="3654834" y="1656736"/>
                  </a:lnTo>
                  <a:cubicBezTo>
                    <a:pt x="3729939" y="1656736"/>
                    <a:pt x="3790824" y="1717621"/>
                    <a:pt x="3790824" y="1792726"/>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349433" y="4470368"/>
              <a:ext cx="236887" cy="23688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学员数量及培训情况</a:t>
              </a:r>
            </a:p>
          </p:txBody>
        </p:sp>
      </p:grpSp>
      <p:sp>
        <p:nvSpPr>
          <p:cNvPr id="33" name="AutoShape 33"/>
          <p:cNvSpPr/>
          <p:nvPr/>
        </p:nvSpPr>
        <p:spPr>
          <a:xfrm>
            <a:off x="579283" y="2049017"/>
            <a:ext cx="584258" cy="584258"/>
          </a:xfrm>
          <a:prstGeom prst="ellipse">
            <a:avLst/>
          </a:prstGeom>
          <a:no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674589" y="2156678"/>
            <a:ext cx="395855"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1">
                    <a:alpha val="100000"/>
                  </a:schemeClr>
                </a:solidFill>
                <a:latin typeface="Microsoft Yahei"/>
                <a:ea typeface="Microsoft Yahei"/>
                <a:cs typeface="Microsoft Yahei"/>
              </a:rPr>
              <a:t>01</a:t>
            </a:r>
            <a:endParaRPr lang="en-US" sz="1100"/>
          </a:p>
        </p:txBody>
      </p:sp>
      <p:sp>
        <p:nvSpPr>
          <p:cNvPr id="35" name="TextBox 35"/>
          <p:cNvSpPr txBox="1"/>
          <p:nvPr/>
        </p:nvSpPr>
        <p:spPr>
          <a:xfrm>
            <a:off x="1350983" y="1947863"/>
            <a:ext cx="4120112"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学员数量不断增长，但人均培训时长有所缩短。</a:t>
            </a:r>
          </a:p>
        </p:txBody>
      </p:sp>
      <p:sp>
        <p:nvSpPr>
          <p:cNvPr id="36" name="AutoShape 36"/>
          <p:cNvSpPr/>
          <p:nvPr/>
        </p:nvSpPr>
        <p:spPr>
          <a:xfrm>
            <a:off x="579283" y="3218181"/>
            <a:ext cx="584258" cy="584258"/>
          </a:xfrm>
          <a:prstGeom prst="ellipse">
            <a:avLst/>
          </a:prstGeom>
          <a:noFill/>
          <a:ln w="19050">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655539" y="3325842"/>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2">
                    <a:alpha val="100000"/>
                  </a:schemeClr>
                </a:solidFill>
                <a:latin typeface="Microsoft Yahei"/>
                <a:ea typeface="Microsoft Yahei"/>
                <a:cs typeface="Microsoft Yahei"/>
              </a:rPr>
              <a:t>02</a:t>
            </a:r>
            <a:endParaRPr lang="en-US" sz="1100"/>
          </a:p>
        </p:txBody>
      </p:sp>
      <p:sp>
        <p:nvSpPr>
          <p:cNvPr id="38" name="TextBox 38"/>
          <p:cNvSpPr txBox="1"/>
          <p:nvPr/>
        </p:nvSpPr>
        <p:spPr>
          <a:xfrm>
            <a:off x="1350983" y="3110437"/>
            <a:ext cx="4114800" cy="799744"/>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ct val="0"/>
              </a:spcBef>
            </a:pPr>
            <a:r>
              <a:rPr lang="en-US" sz="1350">
                <a:solidFill>
                  <a:schemeClr val="dk1">
                    <a:alpha val="100000"/>
                  </a:schemeClr>
                </a:solidFill>
                <a:latin typeface="Microsoft Yahei"/>
                <a:ea typeface="Microsoft Yahei"/>
                <a:cs typeface="Microsoft Yahei"/>
              </a:rPr>
              <a:t>随着驾考改革和智能化技术的应用，培训效率和质量得到提升。</a:t>
            </a:r>
          </a:p>
        </p:txBody>
      </p:sp>
      <p:sp>
        <p:nvSpPr>
          <p:cNvPr id="39" name="AutoShape 39"/>
          <p:cNvSpPr/>
          <p:nvPr/>
        </p:nvSpPr>
        <p:spPr>
          <a:xfrm>
            <a:off x="575049" y="4441785"/>
            <a:ext cx="584258" cy="584258"/>
          </a:xfrm>
          <a:prstGeom prst="ellipse">
            <a:avLst/>
          </a:prstGeom>
          <a:noFill/>
          <a:ln w="19050">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42204" y="4549446"/>
            <a:ext cx="453011" cy="368935"/>
          </a:xfrm>
          <a:prstGeom prst="rect">
            <a:avLst/>
          </a:prstGeom>
          <a:noFill/>
        </p:spPr>
        <p:txBody>
          <a:bodyPr vert="horz" wrap="square" lIns="0" tIns="0" rIns="0" bIns="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20002"/>
              </a:spcBef>
              <a:defRPr/>
            </a:pPr>
            <a:r>
              <a:rPr lang="en-US" sz="2000" b="1">
                <a:solidFill>
                  <a:schemeClr val="accent3">
                    <a:alpha val="100000"/>
                  </a:schemeClr>
                </a:solidFill>
                <a:latin typeface="Microsoft Yahei"/>
                <a:ea typeface="Microsoft Yahei"/>
                <a:cs typeface="Microsoft Yahei"/>
              </a:rPr>
              <a:t>03</a:t>
            </a:r>
            <a:endParaRPr lang="en-US" sz="1100"/>
          </a:p>
        </p:txBody>
      </p:sp>
      <p:sp>
        <p:nvSpPr>
          <p:cNvPr id="41" name="TextBox 41"/>
          <p:cNvSpPr txBox="1"/>
          <p:nvPr/>
        </p:nvSpPr>
        <p:spPr>
          <a:xfrm>
            <a:off x="1350983" y="4340631"/>
            <a:ext cx="4114800" cy="786566"/>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350">
                <a:solidFill>
                  <a:schemeClr val="dk1">
                    <a:alpha val="100000"/>
                  </a:schemeClr>
                </a:solidFill>
                <a:latin typeface="Microsoft Yahei"/>
                <a:ea typeface="Microsoft Yahei"/>
                <a:cs typeface="Microsoft Yahei"/>
              </a:rPr>
              <a:t>学员群体呈现年轻化趋势，对培训服务的需求和期望也在不断变化。</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TextBox 12"/>
          <p:cNvSpPr txBox="1"/>
          <p:nvPr/>
        </p:nvSpPr>
        <p:spPr>
          <a:xfrm>
            <a:off x="1414251" y="2980276"/>
            <a:ext cx="2505075" cy="24955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教练队伍规模不断扩大，但整体素质参差不齐。</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部分教练缺乏教学经验和服务意识，导致培训质量不稳定。</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驾校应加强对教练的选拔和培训，提高教练队伍的整体素质和教学水平。</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081380" y="1191768"/>
            <a:ext cx="2180333"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4743558" y="1252051"/>
            <a:ext cx="2109185"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349305" y="1215599"/>
            <a:ext cx="2294171" cy="184404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教练队伍现状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noFill/>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513434" y="7029364"/>
            <a:ext cx="834390" cy="354330"/>
          </a:xfrm>
          <a:prstGeom prst="rect">
            <a:avLst/>
          </a:prstGeom>
          <a:noFill/>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alpha val="100000"/>
                  </a:srgbClr>
                </a:solidFill>
                <a:latin typeface="Microsoft Yahei"/>
                <a:ea typeface="Microsoft Yahei"/>
                <a:cs typeface="Microsoft Yahei"/>
              </a:rPr>
              <a:t>延时符</a:t>
            </a:r>
            <a:endParaRPr lang="en-US" sz="1100"/>
          </a:p>
        </p:txBody>
      </p:sp>
      <p:sp>
        <p:nvSpPr>
          <p:cNvPr id="5" name="TextBox 5"/>
          <p:cNvSpPr txBox="1"/>
          <p:nvPr/>
        </p:nvSpPr>
        <p:spPr>
          <a:xfrm>
            <a:off x="4023413" y="1756561"/>
            <a:ext cx="4145173" cy="823690"/>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3600" b="1">
                <a:solidFill>
                  <a:srgbClr val="FFFFFF">
                    <a:alpha val="100000"/>
                  </a:srgbClr>
                </a:solidFill>
                <a:latin typeface="Microsoft Yahei"/>
                <a:ea typeface="Microsoft Yahei"/>
                <a:cs typeface="Microsoft Yahei"/>
              </a:rPr>
              <a:t>03</a:t>
            </a:r>
          </a:p>
        </p:txBody>
      </p:sp>
      <p:sp>
        <p:nvSpPr>
          <p:cNvPr id="6" name="TextBox 6"/>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alpha val="100000"/>
                  </a:schemeClr>
                </a:solidFill>
                <a:latin typeface="Microsoft Yahei"/>
                <a:ea typeface="Microsoft Yahei"/>
                <a:cs typeface="Microsoft Yahei"/>
              </a:rPr>
              <a:t>驾校发展面临的挑战</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驾校数量增多</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随着市场需求的增长，驾校数量不断增加，导致市场竞争日益激烈。</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价格战</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为了争夺市场份额，部分驾校采取低价策略，导致价格战愈演愈烈。</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服务质量参差不齐</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由于市场竞争激烈，部分驾校为了降低成本，忽视了服务质量的提高，导致学员满意度下降。</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市场竞争激烈</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政策法规变化</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政策调整</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政府对驾培行业的政策不断调整，如取消异地考试、实行计时培训等，对驾校的经营模式和服务方式产生影响。</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法规执行力度加强</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政府对驾培行业的监管力度不断加强，对违规行为的处罚力度也在加大，要求驾校必须严格遵守相关法规。</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智能化教学</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随着人工智能、大数据等技术的发展，智能化教学逐渐在驾培行业得到应用，提高了教学效率和学员满意度。</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模拟驾驶技术</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模拟驾驶技术的应用使得学员可以在安全的环境下进行模拟驾驶练习，提高了培训的安全性和效果。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技术创新与应用</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https://d.book118.com/695141024021011102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2024-09-10T20:54:24.440</cp:lastPrinted>
  <dcterms:created xsi:type="dcterms:W3CDTF">2024-09-10T12:54:24Z</dcterms:created>
  <dcterms:modified xsi:type="dcterms:W3CDTF">2024-09-10T12:54:26Z</dcterms:modified>
</cp:coreProperties>
</file>