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788E097-3972-4789-9AE3-2E075050C8E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5" name="PlaceHolder 1"/>
          <p:cNvSpPr>
            <a:spLocks noGrp="1"/>
          </p:cNvSpPr>
          <p:nvPr>
            <p:ph type="sldImg"/>
          </p:nvPr>
        </p:nvSpPr>
        <p:spPr>
          <a:xfrm>
            <a:off x="685800" y="1143000"/>
            <a:ext cx="5486040" cy="3085920"/>
          </a:xfrm>
          <a:prstGeom prst="rect">
            <a:avLst/>
          </a:prstGeom>
          <a:ln w="0">
            <a:noFill/>
          </a:ln>
        </p:spPr>
      </p:sp>
      <p:sp>
        <p:nvSpPr>
          <p:cNvPr id="35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1BFFE6-F58E-4901-8D47-07C3C06D62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C0F25B-0A3D-4842-A7DC-3E454E28E4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D40AE08-065F-4612-862E-E69C8F061F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6B8D07-69C4-46A1-8220-B70FA5EA35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3BC64C-E424-435B-88FA-F5E29263AB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F8A21D-837B-4982-97BF-A8306D7A3F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98F203-248E-46C3-900E-A13EF6B0F85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FC623D-2BA6-4524-93A9-7E413E78E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2108D6-1416-4B8C-AA90-E37C95F77A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2F2D49-7E49-481D-8CBC-C6843C4CAB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E169E-696F-4F5D-BF53-4B6AF755B2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AFC28846-EDE6-4B7B-83D9-DE5C18BAB8D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B801E57-0FC2-4764-A247-E1B6851F29B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200222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家政服务行业安全生产规章制度培训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家政服务行业安全生产规章制度培训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家政服务行业安全生产风险评估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家政服务行业安全生产培训管理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家政服务行业安全生产检查与监督</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家政服务行业安全生产事故应急处理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家政服务行业安全生产管理评估</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家政服务行业安全生产规章制度培训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家政服务行业概述</a:t>
            </a:r>
            <a:endParaRPr lang="en-US" sz="3600" b="0" strike="noStrike" spc="-1">
              <a:solidFill>
                <a:schemeClr val="dk1"/>
              </a:solidFill>
              <a:latin typeface="Arial"/>
            </a:endParaRPr>
          </a:p>
        </p:txBody>
      </p:sp>
      <p:sp>
        <p:nvSpPr>
          <p:cNvPr id="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不断壮大的市场需求</a:t>
            </a:r>
            <a:endParaRPr lang="en-US" sz="1500" b="0" strike="noStrike" spc="-1">
              <a:solidFill>
                <a:srgbClr val="000000"/>
              </a:solidFill>
              <a:latin typeface="Arial"/>
            </a:endParaRPr>
          </a:p>
        </p:txBody>
      </p:sp>
      <p:sp>
        <p:nvSpPr>
          <p:cNvPr id="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行业发展现状</a:t>
            </a:r>
            <a:endParaRPr lang="en-US" sz="2200" b="0" strike="noStrike" spc="-1">
              <a:solidFill>
                <a:srgbClr val="000000"/>
              </a:solidFill>
              <a:latin typeface="Arial"/>
            </a:endParaRPr>
          </a:p>
        </p:txBody>
      </p:sp>
      <p:sp>
        <p:nvSpPr>
          <p:cNvPr id="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面临的挑战和机遇</a:t>
            </a:r>
            <a:endParaRPr lang="en-US" sz="1500" b="0" strike="noStrike" spc="-1">
              <a:solidFill>
                <a:srgbClr val="000000"/>
              </a:solidFill>
              <a:latin typeface="Arial"/>
            </a:endParaRPr>
          </a:p>
        </p:txBody>
      </p:sp>
      <p:sp>
        <p:nvSpPr>
          <p:cNvPr id="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安全生产形势</a:t>
            </a:r>
            <a:endParaRPr lang="en-US" sz="2200" b="0" strike="noStrike" spc="-1">
              <a:solidFill>
                <a:srgbClr val="000000"/>
              </a:solidFill>
              <a:latin typeface="Arial"/>
            </a:endParaRPr>
          </a:p>
        </p:txBody>
      </p:sp>
      <p:sp>
        <p:nvSpPr>
          <p:cNvPr id="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安全生产法律法规</a:t>
            </a:r>
            <a:endParaRPr lang="en-US" sz="3500" b="0" strike="noStrike" spc="-1">
              <a:solidFill>
                <a:srgbClr val="000000"/>
              </a:solidFill>
              <a:latin typeface="Arial"/>
            </a:endParaRPr>
          </a:p>
        </p:txBody>
      </p:sp>
      <p:sp>
        <p:nvSpPr>
          <p:cNvPr id="9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政服务行业的安全生产离不开相关的法律法规的约束和指导。员工需要了解并遵守这些法规，以确保工作时的安全和健康。《中华人民共和国安全生产法》和《家政服务行业安全生产管理规定》是员工必须熟悉的法律法规之一。此外，安全生产责任也是员工必须认真履行的重要责任。</a:t>
            </a:r>
            <a:endParaRPr lang="en-US" sz="2500" b="0" strike="noStrike" spc="-1">
              <a:solidFill>
                <a:srgbClr val="000000"/>
              </a:solidFill>
              <a:latin typeface="Arial"/>
            </a:endParaRPr>
          </a:p>
        </p:txBody>
      </p:sp>
      <p:sp>
        <p:nvSpPr>
          <p:cNvPr id="9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摔倒事故</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地面湿滑造成摔倒</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气体中毒事故</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燃气泄漏引发中毒</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安全事故案例</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烫伤事故</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热水和油烫伤常见</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安全操作规程</a:t>
            </a:r>
            <a:endParaRPr lang="en-US" sz="3600" b="0" strike="noStrike" spc="-1">
              <a:solidFill>
                <a:schemeClr val="dk1"/>
              </a:solidFill>
              <a:latin typeface="Arial"/>
            </a:endParaRPr>
          </a:p>
        </p:txBody>
      </p:sp>
      <p:sp>
        <p:nvSpPr>
          <p:cNvPr id="10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使用合适的清洁剂</a:t>
            </a:r>
            <a:endParaRPr lang="en-US" sz="1500" b="0" strike="noStrike" spc="-1">
              <a:solidFill>
                <a:srgbClr val="000000"/>
              </a:solidFill>
              <a:latin typeface="Arial"/>
            </a:endParaRPr>
          </a:p>
        </p:txBody>
      </p:sp>
      <p:sp>
        <p:nvSpPr>
          <p:cNvPr id="10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清洁操作规范</a:t>
            </a:r>
            <a:endParaRPr lang="en-US" sz="2200" b="0" strike="noStrike" spc="-1">
              <a:solidFill>
                <a:srgbClr val="000000"/>
              </a:solidFill>
              <a:latin typeface="Arial"/>
            </a:endParaRPr>
          </a:p>
        </p:txBody>
      </p:sp>
      <p:sp>
        <p:nvSpPr>
          <p:cNvPr id="10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防止火灾和烫伤</a:t>
            </a:r>
            <a:endParaRPr lang="en-US" sz="1500" b="0" strike="noStrike" spc="-1">
              <a:solidFill>
                <a:srgbClr val="000000"/>
              </a:solidFill>
              <a:latin typeface="Arial"/>
            </a:endParaRPr>
          </a:p>
        </p:txBody>
      </p:sp>
      <p:sp>
        <p:nvSpPr>
          <p:cNvPr id="11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烹饪安全操作</a:t>
            </a:r>
            <a:endParaRPr lang="en-US" sz="2200" b="0" strike="noStrike" spc="-1">
              <a:solidFill>
                <a:srgbClr val="000000"/>
              </a:solidFill>
              <a:latin typeface="Arial"/>
            </a:endParaRPr>
          </a:p>
        </p:txBody>
      </p:sp>
      <p:sp>
        <p:nvSpPr>
          <p:cNvPr id="11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注意老人生活习惯</a:t>
            </a:r>
            <a:endParaRPr lang="en-US" sz="1500" b="0" strike="noStrike" spc="-1">
              <a:solidFill>
                <a:srgbClr val="000000"/>
              </a:solidFill>
              <a:latin typeface="Arial"/>
            </a:endParaRPr>
          </a:p>
        </p:txBody>
      </p:sp>
      <p:sp>
        <p:nvSpPr>
          <p:cNvPr id="11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老人照护技巧</a:t>
            </a:r>
            <a:endParaRPr lang="en-US" sz="2200" b="0" strike="noStrike" spc="-1">
              <a:solidFill>
                <a:srgbClr val="000000"/>
              </a:solidFill>
              <a:latin typeface="Arial"/>
            </a:endParaRPr>
          </a:p>
        </p:txBody>
      </p:sp>
      <p:sp>
        <p:nvSpPr>
          <p:cNvPr id="11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本次家政服务行业安全生产规章制度培训，员工对安全生产规章制度有了更深入的了解，掌握了相关的操作技能，提升了安全意识。希望员工在今后的工作中能够严格执行安全规定，确保安全生产，为客户提供更加优质的服务。</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家政服务行业安全生产风险评估</a:t>
            </a:r>
            <a:endParaRPr lang="en-US" sz="3600" b="0" strike="noStrike" spc="-1">
              <a:solidFill>
                <a:schemeClr val="dk1"/>
              </a:solidFill>
              <a:latin typeface="Arial"/>
            </a:endParaRPr>
          </a:p>
        </p:txBody>
      </p:sp>
      <p:sp>
        <p:nvSpPr>
          <p:cNvPr id="1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家政服务行业安全生产风险评估概述</a:t>
            </a:r>
            <a:endParaRPr lang="en-US" sz="3600" b="0" strike="noStrike" spc="-1">
              <a:solidFill>
                <a:schemeClr val="dk1"/>
              </a:solidFill>
              <a:latin typeface="Arial"/>
            </a:endParaRPr>
          </a:p>
        </p:txBody>
      </p:sp>
      <p:sp>
        <p:nvSpPr>
          <p:cNvPr id="12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风险评估是指对家政服务行业安全生产可能存在的危险和风险进行评定和分析，旨在降低事故发生概率，保障从业人员的安全。在家政服务行业中进行安全生产风险评估非常重要，可以帮助企业了解自身的安全隐患，提前防范事故的发生，保障服务质量和从业人员的安全。安全生产风险评估的程序与方法包括风险识别、风险评估、风险控制和风险监测等阶段。</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家政服务行业安全生产风险评估要点</a:t>
            </a:r>
            <a:endParaRPr lang="en-US" sz="3600" b="0" strike="noStrike" spc="-1">
              <a:solidFill>
                <a:schemeClr val="dk1"/>
              </a:solidFill>
              <a:latin typeface="Arial"/>
            </a:endParaRPr>
          </a:p>
        </p:txBody>
      </p:sp>
      <p:sp>
        <p:nvSpPr>
          <p:cNvPr id="12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包括哪些方面</a:t>
            </a:r>
            <a:endParaRPr lang="en-US" sz="2000" b="0" strike="noStrike" spc="-1">
              <a:solidFill>
                <a:srgbClr val="000000"/>
              </a:solidFill>
              <a:latin typeface="Arial"/>
            </a:endParaRPr>
          </a:p>
        </p:txBody>
      </p:sp>
      <p:sp>
        <p:nvSpPr>
          <p:cNvPr id="12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风险评估的内容</a:t>
            </a:r>
            <a:endParaRPr lang="en-US" sz="3000" b="0" strike="noStrike" spc="-1">
              <a:solidFill>
                <a:srgbClr val="000000"/>
              </a:solidFill>
              <a:latin typeface="Arial"/>
            </a:endParaRPr>
          </a:p>
        </p:txBody>
      </p:sp>
      <p:sp>
        <p:nvSpPr>
          <p:cNvPr id="12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步骤详细介绍</a:t>
            </a:r>
            <a:endParaRPr lang="en-US" sz="2000" b="0" strike="noStrike" spc="-1">
              <a:solidFill>
                <a:srgbClr val="000000"/>
              </a:solidFill>
              <a:latin typeface="Arial"/>
            </a:endParaRPr>
          </a:p>
        </p:txBody>
      </p:sp>
      <p:sp>
        <p:nvSpPr>
          <p:cNvPr id="12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风险评估的实施步骤</a:t>
            </a:r>
            <a:endParaRPr lang="en-US" sz="3000" b="0" strike="noStrike" spc="-1">
              <a:solidFill>
                <a:srgbClr val="000000"/>
              </a:solidFill>
              <a:latin typeface="Arial"/>
            </a:endParaRPr>
          </a:p>
        </p:txBody>
      </p:sp>
      <p:sp>
        <p:nvSpPr>
          <p:cNvPr id="12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依据什么进行评估</a:t>
            </a:r>
            <a:endParaRPr lang="en-US" sz="2000" b="0" strike="noStrike" spc="-1">
              <a:solidFill>
                <a:srgbClr val="000000"/>
              </a:solidFill>
              <a:latin typeface="Arial"/>
            </a:endParaRPr>
          </a:p>
        </p:txBody>
      </p:sp>
      <p:sp>
        <p:nvSpPr>
          <p:cNvPr id="13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风险评估的依据</a:t>
            </a:r>
            <a:endParaRPr lang="en-US" sz="3000" b="0" strike="noStrike" spc="-1">
              <a:solidFill>
                <a:srgbClr val="000000"/>
              </a:solidFill>
              <a:latin typeface="Arial"/>
            </a:endParaRPr>
          </a:p>
        </p:txBody>
      </p:sp>
      <p:sp>
        <p:nvSpPr>
          <p:cNvPr id="13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家政服务行业安全生产风险评估工具</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用于评估的工具种类</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家政服务行业安全生产风险评估的工具</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不同工具的特点对比</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各种风险评估工具的优缺点比较</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选择工具的依据和方法</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如何选择适合的风险评估工具</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案例分析中的风险评估结论</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评估结论总结</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潜在危险点分析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建议措施</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案例分析中的应对措施</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风险控制措施</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安全管理建议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应急预案制定</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家政服务行业安全生产风险评估案例分析</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家政服务行业安全生产风险评估案例</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案例描述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事故发生情况</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调查结果</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家政服务行业安全生产风险评估工具</a:t>
            </a:r>
            <a:endParaRPr lang="en-US" sz="3500" b="0" strike="noStrike" spc="-1">
              <a:solidFill>
                <a:srgbClr val="000000"/>
              </a:solidFill>
              <a:latin typeface="Arial"/>
            </a:endParaRPr>
          </a:p>
        </p:txBody>
      </p:sp>
      <p:sp>
        <p:nvSpPr>
          <p:cNvPr id="15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家政服务行业安全生产风险评估工具的选择至关重要，不同的工具适用于不同的情境和需求。在选择工具时，需要考虑工具的全面性、准确性以及适用性，从而确保评估结果的有效性和可靠性。</a:t>
            </a:r>
            <a:endParaRPr lang="en-US" sz="2500" b="0" strike="noStrike" spc="-1">
              <a:solidFill>
                <a:srgbClr val="000000"/>
              </a:solidFill>
              <a:latin typeface="Arial"/>
            </a:endParaRPr>
          </a:p>
        </p:txBody>
      </p:sp>
      <p:sp>
        <p:nvSpPr>
          <p:cNvPr id="15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家政服务行业安全生产风险评估案例分析</a:t>
            </a:r>
            <a:endParaRPr lang="en-US" sz="3600" b="0" strike="noStrike" spc="-1">
              <a:solidFill>
                <a:schemeClr val="dk1"/>
              </a:solidFill>
              <a:latin typeface="Arial"/>
            </a:endParaRPr>
          </a:p>
        </p:txBody>
      </p:sp>
      <p:sp>
        <p:nvSpPr>
          <p:cNvPr id="15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案例</a:t>
            </a:r>
            <a:r>
              <a:rPr lang="en-US" sz="1500" b="0" strike="noStrike" spc="-1">
                <a:solidFill>
                  <a:schemeClr val="dk1">
                    <a:lumMod val="85000"/>
                    <a:lumOff val="15000"/>
                  </a:schemeClr>
                </a:solidFill>
                <a:latin typeface="微软雅黑"/>
                <a:ea typeface="微软雅黑"/>
              </a:rPr>
              <a:t>1</a:t>
            </a:r>
            <a:r>
              <a:rPr lang="zh-CN" sz="1500" b="0" strike="noStrike" spc="-1">
                <a:solidFill>
                  <a:schemeClr val="dk1">
                    <a:lumMod val="85000"/>
                    <a:lumOff val="15000"/>
                  </a:schemeClr>
                </a:solidFill>
                <a:latin typeface="微软雅黑"/>
                <a:ea typeface="微软雅黑"/>
              </a:rPr>
              <a:t>的具体内容</a:t>
            </a:r>
            <a:endParaRPr lang="en-US" sz="1500" b="0" strike="noStrike" spc="-1">
              <a:solidFill>
                <a:srgbClr val="000000"/>
              </a:solidFill>
              <a:latin typeface="Arial"/>
            </a:endParaRPr>
          </a:p>
        </p:txBody>
      </p:sp>
      <p:sp>
        <p:nvSpPr>
          <p:cNvPr id="16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a:t>
            </a:r>
            <a:r>
              <a:rPr lang="en-US" sz="2200" b="1" strike="noStrike" spc="-1">
                <a:solidFill>
                  <a:schemeClr val="dk1"/>
                </a:solidFill>
                <a:latin typeface="微软雅黑"/>
                <a:ea typeface="微软雅黑"/>
              </a:rPr>
              <a:t>1</a:t>
            </a:r>
            <a:endParaRPr lang="en-US" sz="2200" b="0" strike="noStrike" spc="-1">
              <a:solidFill>
                <a:srgbClr val="000000"/>
              </a:solidFill>
              <a:latin typeface="Arial"/>
            </a:endParaRPr>
          </a:p>
        </p:txBody>
      </p:sp>
      <p:sp>
        <p:nvSpPr>
          <p:cNvPr id="16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案例</a:t>
            </a:r>
            <a:r>
              <a:rPr lang="en-US" sz="1500" b="0" strike="noStrike" spc="-1">
                <a:solidFill>
                  <a:schemeClr val="dk1">
                    <a:lumMod val="85000"/>
                    <a:lumOff val="15000"/>
                  </a:schemeClr>
                </a:solidFill>
                <a:latin typeface="微软雅黑"/>
                <a:ea typeface="微软雅黑"/>
              </a:rPr>
              <a:t>2</a:t>
            </a:r>
            <a:r>
              <a:rPr lang="zh-CN" sz="1500" b="0" strike="noStrike" spc="-1">
                <a:solidFill>
                  <a:schemeClr val="dk1">
                    <a:lumMod val="85000"/>
                    <a:lumOff val="15000"/>
                  </a:schemeClr>
                </a:solidFill>
                <a:latin typeface="微软雅黑"/>
                <a:ea typeface="微软雅黑"/>
              </a:rPr>
              <a:t>的具体内容</a:t>
            </a:r>
            <a:endParaRPr lang="en-US" sz="1500" b="0" strike="noStrike" spc="-1">
              <a:solidFill>
                <a:srgbClr val="000000"/>
              </a:solidFill>
              <a:latin typeface="Arial"/>
            </a:endParaRPr>
          </a:p>
        </p:txBody>
      </p:sp>
      <p:sp>
        <p:nvSpPr>
          <p:cNvPr id="16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a:t>
            </a:r>
            <a:r>
              <a:rPr lang="en-US" sz="2200" b="1" strike="noStrike" spc="-1">
                <a:solidFill>
                  <a:schemeClr val="dk1"/>
                </a:solidFill>
                <a:latin typeface="微软雅黑"/>
                <a:ea typeface="微软雅黑"/>
              </a:rPr>
              <a:t>2</a:t>
            </a:r>
            <a:endParaRPr lang="en-US" sz="2200" b="0" strike="noStrike" spc="-1">
              <a:solidFill>
                <a:srgbClr val="000000"/>
              </a:solidFill>
              <a:latin typeface="Arial"/>
            </a:endParaRPr>
          </a:p>
        </p:txBody>
      </p:sp>
      <p:sp>
        <p:nvSpPr>
          <p:cNvPr id="16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案例</a:t>
            </a:r>
            <a:r>
              <a:rPr lang="en-US" sz="1500" b="0" strike="noStrike" spc="-1">
                <a:solidFill>
                  <a:schemeClr val="dk1">
                    <a:lumMod val="85000"/>
                    <a:lumOff val="15000"/>
                  </a:schemeClr>
                </a:solidFill>
                <a:latin typeface="微软雅黑"/>
                <a:ea typeface="微软雅黑"/>
              </a:rPr>
              <a:t>3</a:t>
            </a:r>
            <a:r>
              <a:rPr lang="zh-CN" sz="1500" b="0" strike="noStrike" spc="-1">
                <a:solidFill>
                  <a:schemeClr val="dk1">
                    <a:lumMod val="85000"/>
                    <a:lumOff val="15000"/>
                  </a:schemeClr>
                </a:solidFill>
                <a:latin typeface="微软雅黑"/>
                <a:ea typeface="微软雅黑"/>
              </a:rPr>
              <a:t>的具体内容</a:t>
            </a:r>
            <a:endParaRPr lang="en-US" sz="1500" b="0" strike="noStrike" spc="-1">
              <a:solidFill>
                <a:srgbClr val="000000"/>
              </a:solidFill>
              <a:latin typeface="Arial"/>
            </a:endParaRPr>
          </a:p>
        </p:txBody>
      </p:sp>
      <p:sp>
        <p:nvSpPr>
          <p:cNvPr id="16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案例分析</a:t>
            </a:r>
            <a:r>
              <a:rPr lang="en-US" sz="2200" b="1" strike="noStrike" spc="-1">
                <a:solidFill>
                  <a:schemeClr val="dk1"/>
                </a:solidFill>
                <a:latin typeface="微软雅黑"/>
                <a:ea typeface="微软雅黑"/>
              </a:rPr>
              <a:t>3</a:t>
            </a:r>
            <a:endParaRPr lang="en-US" sz="2200" b="0" strike="noStrike" spc="-1">
              <a:solidFill>
                <a:srgbClr val="000000"/>
              </a:solidFill>
              <a:latin typeface="Arial"/>
            </a:endParaRPr>
          </a:p>
        </p:txBody>
      </p:sp>
      <p:sp>
        <p:nvSpPr>
          <p:cNvPr id="16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家政服务行业安全生产培训管理</a:t>
            </a:r>
            <a:endParaRPr lang="en-US" sz="36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家政服务行业安全生产培训的重要性</a:t>
            </a:r>
            <a:endParaRPr lang="en-US" sz="3500" b="0" strike="noStrike" spc="-1">
              <a:solidFill>
                <a:srgbClr val="000000"/>
              </a:solidFill>
              <a:latin typeface="Arial"/>
            </a:endParaRPr>
          </a:p>
        </p:txBody>
      </p:sp>
      <p:sp>
        <p:nvSpPr>
          <p:cNvPr id="17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家政服务行业安全生产培训的重要性体现在安全生产培训的意义，包括提高员工的安全意识和技能，减少事故发生率，保障员工的生命安全和身体健康。同时，家政服务行业安全生产培训的必要性也在于法律法规的要求，符合社会责任。安全生产培训与员工素质提升的关系密切，可以提高员工的综合素质和职业技能。</a:t>
            </a:r>
            <a:endParaRPr lang="en-US" sz="2500" b="0" strike="noStrike" spc="-1">
              <a:solidFill>
                <a:srgbClr val="000000"/>
              </a:solidFill>
              <a:latin typeface="Arial"/>
            </a:endParaRPr>
          </a:p>
        </p:txBody>
      </p:sp>
      <p:sp>
        <p:nvSpPr>
          <p:cNvPr id="17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家政服务行业安全生产培训计划</a:t>
            </a:r>
            <a:endParaRPr lang="en-US" sz="3600" b="0" strike="noStrike" spc="-1">
              <a:solidFill>
                <a:schemeClr val="dk1"/>
              </a:solidFill>
              <a:latin typeface="Arial"/>
            </a:endParaRPr>
          </a:p>
        </p:txBody>
      </p:sp>
      <p:sp>
        <p:nvSpPr>
          <p:cNvPr id="17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详细制定培训计划内容和时间表</a:t>
            </a:r>
            <a:endParaRPr lang="en-US" sz="1500" b="0" strike="noStrike" spc="-1">
              <a:solidFill>
                <a:srgbClr val="000000"/>
              </a:solidFill>
              <a:latin typeface="Arial"/>
            </a:endParaRPr>
          </a:p>
        </p:txBody>
      </p:sp>
      <p:sp>
        <p:nvSpPr>
          <p:cNvPr id="17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安全生产培训计划的编制</a:t>
            </a:r>
            <a:endParaRPr lang="en-US" sz="2200" b="0" strike="noStrike" spc="-1">
              <a:solidFill>
                <a:srgbClr val="000000"/>
              </a:solidFill>
              <a:latin typeface="Arial"/>
            </a:endParaRPr>
          </a:p>
        </p:txBody>
      </p:sp>
      <p:sp>
        <p:nvSpPr>
          <p:cNvPr id="17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明确培训内容和预期达到的目标</a:t>
            </a:r>
            <a:endParaRPr lang="en-US" sz="1500" b="0" strike="noStrike" spc="-1">
              <a:solidFill>
                <a:srgbClr val="000000"/>
              </a:solidFill>
              <a:latin typeface="Arial"/>
            </a:endParaRPr>
          </a:p>
        </p:txBody>
      </p:sp>
      <p:sp>
        <p:nvSpPr>
          <p:cNvPr id="17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计划内容与目标</a:t>
            </a:r>
            <a:endParaRPr lang="en-US" sz="2200" b="0" strike="noStrike" spc="-1">
              <a:solidFill>
                <a:srgbClr val="000000"/>
              </a:solidFill>
              <a:latin typeface="Arial"/>
            </a:endParaRPr>
          </a:p>
        </p:txBody>
      </p:sp>
      <p:sp>
        <p:nvSpPr>
          <p:cNvPr id="17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确保培训计划的有效执行和监督评估</a:t>
            </a:r>
            <a:endParaRPr lang="en-US" sz="1500" b="0" strike="noStrike" spc="-1">
              <a:solidFill>
                <a:srgbClr val="000000"/>
              </a:solidFill>
              <a:latin typeface="Arial"/>
            </a:endParaRPr>
          </a:p>
        </p:txBody>
      </p:sp>
      <p:sp>
        <p:nvSpPr>
          <p:cNvPr id="18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安全生产培训计划的执行与监督</a:t>
            </a:r>
            <a:endParaRPr lang="en-US" sz="2200" b="0" strike="noStrike" spc="-1">
              <a:solidFill>
                <a:srgbClr val="000000"/>
              </a:solidFill>
              <a:latin typeface="Arial"/>
            </a:endParaRPr>
          </a:p>
        </p:txBody>
      </p:sp>
      <p:sp>
        <p:nvSpPr>
          <p:cNvPr id="18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家政服务行业安全生产培训方法</a:t>
            </a:r>
            <a:endParaRPr lang="en-US" sz="3600" b="0" strike="noStrike" spc="-1">
              <a:solidFill>
                <a:schemeClr val="dk1"/>
              </a:solidFill>
              <a:latin typeface="Arial"/>
            </a:endParaRPr>
          </a:p>
        </p:txBody>
      </p:sp>
      <p:sp>
        <p:nvSpPr>
          <p:cNvPr id="18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包括理论培训、实际操作培训等多种培训方法</a:t>
            </a:r>
            <a:endParaRPr lang="en-US" sz="1500" b="0" strike="noStrike" spc="-1">
              <a:solidFill>
                <a:srgbClr val="000000"/>
              </a:solidFill>
              <a:latin typeface="Arial"/>
            </a:endParaRPr>
          </a:p>
        </p:txBody>
      </p:sp>
      <p:sp>
        <p:nvSpPr>
          <p:cNvPr id="18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安全生产培训的方法</a:t>
            </a:r>
            <a:endParaRPr lang="en-US" sz="2200" b="0" strike="noStrike" spc="-1">
              <a:solidFill>
                <a:srgbClr val="000000"/>
              </a:solidFill>
              <a:latin typeface="Arial"/>
            </a:endParaRPr>
          </a:p>
        </p:txBody>
      </p:sp>
      <p:sp>
        <p:nvSpPr>
          <p:cNvPr id="18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根据不同员工的特点和职责选择合适的培训方法</a:t>
            </a:r>
            <a:endParaRPr lang="en-US" sz="1500" b="0" strike="noStrike" spc="-1">
              <a:solidFill>
                <a:srgbClr val="000000"/>
              </a:solidFill>
              <a:latin typeface="Arial"/>
            </a:endParaRPr>
          </a:p>
        </p:txBody>
      </p:sp>
      <p:sp>
        <p:nvSpPr>
          <p:cNvPr id="18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不同培训方法的适用场景</a:t>
            </a:r>
            <a:endParaRPr lang="en-US" sz="2200" b="0" strike="noStrike" spc="-1">
              <a:solidFill>
                <a:srgbClr val="000000"/>
              </a:solidFill>
              <a:latin typeface="Arial"/>
            </a:endParaRPr>
          </a:p>
        </p:txBody>
      </p:sp>
      <p:sp>
        <p:nvSpPr>
          <p:cNvPr id="18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评估培训效果并不断改进培训方式和内容</a:t>
            </a:r>
            <a:endParaRPr lang="en-US" sz="1500" b="0" strike="noStrike" spc="-1">
              <a:solidFill>
                <a:srgbClr val="000000"/>
              </a:solidFill>
              <a:latin typeface="Arial"/>
            </a:endParaRPr>
          </a:p>
        </p:txBody>
      </p:sp>
      <p:sp>
        <p:nvSpPr>
          <p:cNvPr id="18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培训效果的评估与改进</a:t>
            </a:r>
            <a:endParaRPr lang="en-US" sz="2200" b="0" strike="noStrike" spc="-1">
              <a:solidFill>
                <a:srgbClr val="000000"/>
              </a:solidFill>
              <a:latin typeface="Arial"/>
            </a:endParaRPr>
          </a:p>
        </p:txBody>
      </p:sp>
      <p:sp>
        <p:nvSpPr>
          <p:cNvPr id="19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家政服务行业安全生产培训实施</a:t>
            </a:r>
            <a:endParaRPr lang="en-US" sz="3600" b="0" strike="noStrike" spc="-1">
              <a:solidFill>
                <a:schemeClr val="dk1"/>
              </a:solidFill>
              <a:latin typeface="Arial"/>
            </a:endParaRPr>
          </a:p>
        </p:txBody>
      </p:sp>
      <p:sp>
        <p:nvSpPr>
          <p:cNvPr id="19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确定培训目标、制定计划、组织培训、评估效果等</a:t>
            </a:r>
            <a:endParaRPr lang="en-US" sz="2000" b="0" strike="noStrike" spc="-1">
              <a:solidFill>
                <a:srgbClr val="000000"/>
              </a:solidFill>
              <a:latin typeface="Arial"/>
            </a:endParaRPr>
          </a:p>
        </p:txBody>
      </p:sp>
      <p:sp>
        <p:nvSpPr>
          <p:cNvPr id="19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安全生产培训的实施步骤</a:t>
            </a:r>
            <a:endParaRPr lang="en-US" sz="3000" b="0" strike="noStrike" spc="-1">
              <a:solidFill>
                <a:srgbClr val="000000"/>
              </a:solidFill>
              <a:latin typeface="Arial"/>
            </a:endParaRPr>
          </a:p>
        </p:txBody>
      </p:sp>
      <p:sp>
        <p:nvSpPr>
          <p:cNvPr id="19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监督培训过程，及时反馈问题并进行调整</a:t>
            </a:r>
            <a:endParaRPr lang="en-US" sz="2000" b="0" strike="noStrike" spc="-1">
              <a:solidFill>
                <a:srgbClr val="000000"/>
              </a:solidFill>
              <a:latin typeface="Arial"/>
            </a:endParaRPr>
          </a:p>
        </p:txBody>
      </p:sp>
      <p:sp>
        <p:nvSpPr>
          <p:cNvPr id="19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培训过程中的监督与反馈</a:t>
            </a:r>
            <a:endParaRPr lang="en-US" sz="3000" b="0" strike="noStrike" spc="-1">
              <a:solidFill>
                <a:srgbClr val="000000"/>
              </a:solidFill>
              <a:latin typeface="Arial"/>
            </a:endParaRPr>
          </a:p>
        </p:txBody>
      </p:sp>
      <p:sp>
        <p:nvSpPr>
          <p:cNvPr id="1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根据实际需求设计内容并有序组织培训流程</a:t>
            </a:r>
            <a:endParaRPr lang="en-US" sz="2000" b="0" strike="noStrike" spc="-1">
              <a:solidFill>
                <a:srgbClr val="000000"/>
              </a:solidFill>
              <a:latin typeface="Arial"/>
            </a:endParaRPr>
          </a:p>
        </p:txBody>
      </p:sp>
      <p:sp>
        <p:nvSpPr>
          <p:cNvPr id="20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培训内容的设计与组织</a:t>
            </a:r>
            <a:endParaRPr lang="en-US" sz="3000" b="0" strike="noStrike" spc="-1">
              <a:solidFill>
                <a:srgbClr val="000000"/>
              </a:solidFill>
              <a:latin typeface="Arial"/>
            </a:endParaRPr>
          </a:p>
        </p:txBody>
      </p:sp>
      <p:sp>
        <p:nvSpPr>
          <p:cNvPr id="20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2"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家政服务行业安全生产培训实践</a:t>
            </a:r>
            <a:endParaRPr lang="en-US" sz="3600" b="0" strike="noStrike" spc="-1">
              <a:solidFill>
                <a:schemeClr val="dk1"/>
              </a:solidFill>
              <a:latin typeface="Arial"/>
            </a:endParaRPr>
          </a:p>
        </p:txBody>
      </p:sp>
      <p:sp>
        <p:nvSpPr>
          <p:cNvPr id="203"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家政服务行业安全生产培训不仅仅停留在理论上，更需要通过实践来巩固和应用所学知识。员工应根据培训内容和方法在实际工作中不断实践，不断优化工作流程，提高工作效率，确保安全生产的顺利进行。只有将培训内容落实到工作实践中，才能真正做到安全生产规章制度的有效执行。</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https://d.book118.com/695200222014011130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134</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家政服务行业安全生产规章制度培训</vt:lpstr>
      <vt:lpstr>目录</vt:lpstr>
      <vt:lpstr>第1章 家政服务行业安全生产规章制度培训</vt:lpstr>
      <vt:lpstr>家政服务行业概述</vt:lpstr>
      <vt:lpstr> </vt:lpstr>
      <vt:lpstr>安全事故案例</vt:lpstr>
      <vt:lpstr>安全操作规程</vt:lpstr>
      <vt:lpstr>总结</vt:lpstr>
      <vt:lpstr>第2章 家政服务行业安全生产风险评估</vt:lpstr>
      <vt:lpstr>家政服务行业安全生产风险评估概述</vt:lpstr>
      <vt:lpstr>家政服务行业安全生产风险评估要点</vt:lpstr>
      <vt:lpstr>家政服务行业安全生产风险评估工具</vt:lpstr>
      <vt:lpstr>家政服务行业安全生产风险评估案例分析</vt:lpstr>
      <vt:lpstr> </vt:lpstr>
      <vt:lpstr>家政服务行业安全生产风险评估案例分析</vt:lpstr>
      <vt:lpstr>第3章 家政服务行业安全生产培训管理</vt:lpstr>
      <vt:lpstr> </vt:lpstr>
      <vt:lpstr>家政服务行业安全生产培训计划</vt:lpstr>
      <vt:lpstr>家政服务行业安全生产培训方法</vt:lpstr>
      <vt:lpstr>家政服务行业安全生产培训实施</vt:lpstr>
      <vt:lpstr>家政服务行业安全生产培训实践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2024-09-29T15:16:09.934</cp:lastPrinted>
  <dcterms:created xsi:type="dcterms:W3CDTF">2024-09-29T07:16:09Z</dcterms:created>
  <dcterms:modified xsi:type="dcterms:W3CDTF">2024-09-29T07:16:11Z</dcterms:modified>
</cp:coreProperties>
</file>