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0943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24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8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image" Target="../media/image1.jpeg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tags" Target="../tags/tag23.xml" /><Relationship Id="rId9" Type="http://schemas.openxmlformats.org/officeDocument/2006/relationships/tags" Target="../tags/tag2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10" Type="http://schemas.openxmlformats.org/officeDocument/2006/relationships/tags" Target="../tags/tag3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26.xml" /><Relationship Id="rId3" Type="http://schemas.openxmlformats.org/officeDocument/2006/relationships/image" Target="../media/image2.png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4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tags" Target="../tags/tag44.xml" /><Relationship Id="rId6" Type="http://schemas.openxmlformats.org/officeDocument/2006/relationships/tags" Target="../tags/tag45.xml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tags" Target="../tags/tag77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89FCE7-42A3-4E54-B255-6DE658DB59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67E2E0-AB45-490A-A741-084955C8BC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C5CF71-8719-41B4-BA24-5E442C256D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825973-E469-4782-ABE9-E0189A0C1B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C300556-4ABF-4C0E-91E9-AEF86B2C76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CF08A40-4FC9-4521-AC69-A5E0AE7A03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6716DCE-1BE6-44A1-8EAD-CDFB5A4FD7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D8561F-0384-454B-9C40-11339C0541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0F46AF-1703-43A8-A5EC-388C887A60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D457F8-18F8-4590-8CAC-EF21A576DD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443DB3-9D5C-4130-A8DD-5B91290D22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/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7661910" cy="4309110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lvl1pPr marL="0" marR="0" algn="r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15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>
              <a:lnSpc>
                <a:spcPct val="15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60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1" name="直接连接符 22"/>
          <p:cNvCxnSpPr/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/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200" b="0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5" name="直接连接符 43"/>
          <p:cNvCxnSpPr/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cxnSp>
        <p:nvCxnSpPr>
          <p:cNvPr id="3145737" name="直接连接符 22"/>
          <p:cNvCxnSpPr/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/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4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 err="1"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cxnSp>
        <p:nvCxnSpPr>
          <p:cNvPr id="3145741" name="直接连接符 7"/>
          <p:cNvCxnSpPr/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78.xml" /><Relationship Id="rId14" Type="http://schemas.openxmlformats.org/officeDocument/2006/relationships/tags" Target="../tags/tag79.xml" /><Relationship Id="rId15" Type="http://schemas.openxmlformats.org/officeDocument/2006/relationships/tags" Target="../tags/tag80.xml" /><Relationship Id="rId16" Type="http://schemas.openxmlformats.org/officeDocument/2006/relationships/tags" Target="../tags/tag81.xml" /><Relationship Id="rId17" Type="http://schemas.openxmlformats.org/officeDocument/2006/relationships/tags" Target="../tags/tag82.xml" /><Relationship Id="rId18" Type="http://schemas.openxmlformats.org/officeDocument/2006/relationships/tags" Target="../tags/tag83.xml" /><Relationship Id="rId19" Type="http://schemas.openxmlformats.org/officeDocument/2006/relationships/tags" Target="../tags/tag8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spcBef>
                <a:spcPts val="1200"/>
              </a:spcBef>
              <a:spcAft>
                <a:spcPct val="0"/>
              </a:spcAft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500933" r:id="rId2"/>
    <p:sldLayoutId id="2147500934" r:id="rId3"/>
    <p:sldLayoutId id="2147500935" r:id="rId4"/>
    <p:sldLayoutId id="2147500936" r:id="rId5"/>
    <p:sldLayoutId id="2147500937" r:id="rId6"/>
    <p:sldLayoutId id="2147500938" r:id="rId7"/>
    <p:sldLayoutId id="2147500939" r:id="rId8"/>
    <p:sldLayoutId id="2147500940" r:id="rId9"/>
    <p:sldLayoutId id="2147500941" r:id="rId10"/>
    <p:sldLayoutId id="2147500942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14" Type="http://schemas.openxmlformats.org/officeDocument/2006/relationships/tags" Target="../tags/tag100.xml" /><Relationship Id="rId15" Type="http://schemas.openxmlformats.org/officeDocument/2006/relationships/tags" Target="../tags/tag101.xml" /><Relationship Id="rId16" Type="http://schemas.openxmlformats.org/officeDocument/2006/relationships/tags" Target="../tags/tag102.xml" /><Relationship Id="rId17" Type="http://schemas.openxmlformats.org/officeDocument/2006/relationships/tags" Target="../tags/tag103.xml" /><Relationship Id="rId18" Type="http://schemas.openxmlformats.org/officeDocument/2006/relationships/tags" Target="../tags/tag104.xml" /><Relationship Id="rId19" Type="http://schemas.openxmlformats.org/officeDocument/2006/relationships/tags" Target="../tags/tag10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6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7.xml" /><Relationship Id="rId3" Type="http://schemas.openxmlformats.org/officeDocument/2006/relationships/tags" Target="../tags/tag108.xml" /><Relationship Id="rId4" Type="http://schemas.openxmlformats.org/officeDocument/2006/relationships/tags" Target="../tags/tag10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8.xml" /><Relationship Id="rId11" Type="http://schemas.openxmlformats.org/officeDocument/2006/relationships/tags" Target="../tags/tag119.xml" /><Relationship Id="rId12" Type="http://schemas.openxmlformats.org/officeDocument/2006/relationships/tags" Target="../tags/tag120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21.xml" /><Relationship Id="rId3" Type="http://schemas.openxmlformats.org/officeDocument/2006/relationships/tags" Target="../tags/tag122.xml" /><Relationship Id="rId4" Type="http://schemas.openxmlformats.org/officeDocument/2006/relationships/tags" Target="../tags/tag123.xml" /><Relationship Id="rId5" Type="http://schemas.openxmlformats.org/officeDocument/2006/relationships/tags" Target="../tags/tag124.xml" /><Relationship Id="rId6" Type="http://schemas.openxmlformats.org/officeDocument/2006/relationships/tags" Target="../tags/tag125.xml" /><Relationship Id="rId7" Type="http://schemas.openxmlformats.org/officeDocument/2006/relationships/tags" Target="../tags/tag12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5.xml" /><Relationship Id="rId11" Type="http://schemas.openxmlformats.org/officeDocument/2006/relationships/tags" Target="../tags/tag136.xml" /><Relationship Id="rId12" Type="http://schemas.openxmlformats.org/officeDocument/2006/relationships/tags" Target="../tags/tag137.xml" /><Relationship Id="rId13" Type="http://schemas.openxmlformats.org/officeDocument/2006/relationships/tags" Target="../tags/tag138.xml" /><Relationship Id="rId14" Type="http://schemas.openxmlformats.org/officeDocument/2006/relationships/tags" Target="../tags/tag139.xml" /><Relationship Id="rId15" Type="http://schemas.openxmlformats.org/officeDocument/2006/relationships/tags" Target="../tags/tag140.xml" /><Relationship Id="rId16" Type="http://schemas.openxmlformats.org/officeDocument/2006/relationships/tags" Target="../tags/tag141.xml" /><Relationship Id="rId17" Type="http://schemas.openxmlformats.org/officeDocument/2006/relationships/tags" Target="../tags/tag142.xml" /><Relationship Id="rId18" Type="http://schemas.openxmlformats.org/officeDocument/2006/relationships/tags" Target="../tags/tag143.xml" /><Relationship Id="rId19" Type="http://schemas.openxmlformats.org/officeDocument/2006/relationships/tags" Target="../tags/tag144.xml" /><Relationship Id="rId2" Type="http://schemas.openxmlformats.org/officeDocument/2006/relationships/tags" Target="../tags/tag127.xml" /><Relationship Id="rId20" Type="http://schemas.openxmlformats.org/officeDocument/2006/relationships/tags" Target="../tags/tag145.xml" /><Relationship Id="rId21" Type="http://schemas.openxmlformats.org/officeDocument/2006/relationships/tags" Target="../tags/tag146.xml" /><Relationship Id="rId22" Type="http://schemas.openxmlformats.org/officeDocument/2006/relationships/tags" Target="../tags/tag147.xml" /><Relationship Id="rId23" Type="http://schemas.openxmlformats.org/officeDocument/2006/relationships/tags" Target="../tags/tag148.xml" /><Relationship Id="rId24" Type="http://schemas.openxmlformats.org/officeDocument/2006/relationships/tags" Target="../tags/tag149.xml" /><Relationship Id="rId25" Type="http://schemas.openxmlformats.org/officeDocument/2006/relationships/tags" Target="../tags/tag150.xml" /><Relationship Id="rId26" Type="http://schemas.openxmlformats.org/officeDocument/2006/relationships/tags" Target="../tags/tag151.xml" /><Relationship Id="rId27" Type="http://schemas.openxmlformats.org/officeDocument/2006/relationships/tags" Target="../tags/tag152.xml" /><Relationship Id="rId28" Type="http://schemas.openxmlformats.org/officeDocument/2006/relationships/tags" Target="../tags/tag153.xml" /><Relationship Id="rId29" Type="http://schemas.openxmlformats.org/officeDocument/2006/relationships/tags" Target="../tags/tag154.xml" /><Relationship Id="rId3" Type="http://schemas.openxmlformats.org/officeDocument/2006/relationships/tags" Target="../tags/tag128.xml" /><Relationship Id="rId30" Type="http://schemas.openxmlformats.org/officeDocument/2006/relationships/tags" Target="../tags/tag155.xml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tags" Target="../tags/tag132.xml" /><Relationship Id="rId8" Type="http://schemas.openxmlformats.org/officeDocument/2006/relationships/tags" Target="../tags/tag133.xml" /><Relationship Id="rId9" Type="http://schemas.openxmlformats.org/officeDocument/2006/relationships/tags" Target="../tags/tag13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7.xml" /><Relationship Id="rId11" Type="http://schemas.openxmlformats.org/officeDocument/2006/relationships/tags" Target="../tags/tag168.xml" /><Relationship Id="rId12" Type="http://schemas.openxmlformats.org/officeDocument/2006/relationships/tags" Target="../tags/tag169.xml" /><Relationship Id="rId13" Type="http://schemas.openxmlformats.org/officeDocument/2006/relationships/tags" Target="../tags/tag170.xml" /><Relationship Id="rId14" Type="http://schemas.openxmlformats.org/officeDocument/2006/relationships/tags" Target="../tags/tag171.xml" /><Relationship Id="rId15" Type="http://schemas.openxmlformats.org/officeDocument/2006/relationships/tags" Target="../tags/tag172.xml" /><Relationship Id="rId16" Type="http://schemas.openxmlformats.org/officeDocument/2006/relationships/tags" Target="../tags/tag173.xml" /><Relationship Id="rId17" Type="http://schemas.openxmlformats.org/officeDocument/2006/relationships/tags" Target="../tags/tag174.xml" /><Relationship Id="rId18" Type="http://schemas.openxmlformats.org/officeDocument/2006/relationships/tags" Target="../tags/tag175.xml" /><Relationship Id="rId19" Type="http://schemas.openxmlformats.org/officeDocument/2006/relationships/tags" Target="../tags/tag176.xml" /><Relationship Id="rId2" Type="http://schemas.openxmlformats.org/officeDocument/2006/relationships/tags" Target="../tags/tag159.xml" /><Relationship Id="rId3" Type="http://schemas.openxmlformats.org/officeDocument/2006/relationships/tags" Target="../tags/tag160.xml" /><Relationship Id="rId4" Type="http://schemas.openxmlformats.org/officeDocument/2006/relationships/tags" Target="../tags/tag161.xml" /><Relationship Id="rId5" Type="http://schemas.openxmlformats.org/officeDocument/2006/relationships/tags" Target="../tags/tag162.xml" /><Relationship Id="rId6" Type="http://schemas.openxmlformats.org/officeDocument/2006/relationships/tags" Target="../tags/tag163.xml" /><Relationship Id="rId7" Type="http://schemas.openxmlformats.org/officeDocument/2006/relationships/tags" Target="../tags/tag164.xml" /><Relationship Id="rId8" Type="http://schemas.openxmlformats.org/officeDocument/2006/relationships/tags" Target="../tags/tag165.xml" /><Relationship Id="rId9" Type="http://schemas.openxmlformats.org/officeDocument/2006/relationships/tags" Target="../tags/tag16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5.xml" /><Relationship Id="rId11" Type="http://schemas.openxmlformats.org/officeDocument/2006/relationships/tags" Target="../tags/tag186.xml" /><Relationship Id="rId12" Type="http://schemas.openxmlformats.org/officeDocument/2006/relationships/tags" Target="../tags/tag187.xml" /><Relationship Id="rId13" Type="http://schemas.openxmlformats.org/officeDocument/2006/relationships/tags" Target="../tags/tag188.xml" /><Relationship Id="rId2" Type="http://schemas.openxmlformats.org/officeDocument/2006/relationships/tags" Target="../tags/tag177.xml" /><Relationship Id="rId3" Type="http://schemas.openxmlformats.org/officeDocument/2006/relationships/tags" Target="../tags/tag178.xml" /><Relationship Id="rId4" Type="http://schemas.openxmlformats.org/officeDocument/2006/relationships/tags" Target="../tags/tag179.xml" /><Relationship Id="rId5" Type="http://schemas.openxmlformats.org/officeDocument/2006/relationships/tags" Target="../tags/tag180.xml" /><Relationship Id="rId6" Type="http://schemas.openxmlformats.org/officeDocument/2006/relationships/tags" Target="../tags/tag181.xml" /><Relationship Id="rId7" Type="http://schemas.openxmlformats.org/officeDocument/2006/relationships/tags" Target="../tags/tag182.xml" /><Relationship Id="rId8" Type="http://schemas.openxmlformats.org/officeDocument/2006/relationships/tags" Target="../tags/tag183.xml" /><Relationship Id="rId9" Type="http://schemas.openxmlformats.org/officeDocument/2006/relationships/tags" Target="../tags/tag18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89.xml" /><Relationship Id="rId3" Type="http://schemas.openxmlformats.org/officeDocument/2006/relationships/tags" Target="../tags/tag190.xml" /><Relationship Id="rId4" Type="http://schemas.openxmlformats.org/officeDocument/2006/relationships/tags" Target="../tags/tag191.xml" /><Relationship Id="rId5" Type="http://schemas.openxmlformats.org/officeDocument/2006/relationships/tags" Target="../tags/tag192.xml" /><Relationship Id="rId6" Type="http://schemas.openxmlformats.org/officeDocument/2006/relationships/tags" Target="../tags/tag193.xml" /><Relationship Id="rId7" Type="http://schemas.openxmlformats.org/officeDocument/2006/relationships/tags" Target="../tags/tag194.xml" /><Relationship Id="rId8" Type="http://schemas.openxmlformats.org/officeDocument/2006/relationships/tags" Target="../tags/tag195.xml" /><Relationship Id="rId9" Type="http://schemas.openxmlformats.org/officeDocument/2006/relationships/tags" Target="../tags/tag19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5.xml" /><Relationship Id="rId11" Type="http://schemas.openxmlformats.org/officeDocument/2006/relationships/tags" Target="../tags/tag206.xml" /><Relationship Id="rId12" Type="http://schemas.openxmlformats.org/officeDocument/2006/relationships/tags" Target="../tags/tag207.xml" /><Relationship Id="rId13" Type="http://schemas.openxmlformats.org/officeDocument/2006/relationships/tags" Target="../tags/tag208.xml" /><Relationship Id="rId14" Type="http://schemas.openxmlformats.org/officeDocument/2006/relationships/tags" Target="../tags/tag209.xml" /><Relationship Id="rId15" Type="http://schemas.openxmlformats.org/officeDocument/2006/relationships/tags" Target="../tags/tag210.xml" /><Relationship Id="rId16" Type="http://schemas.openxmlformats.org/officeDocument/2006/relationships/tags" Target="../tags/tag211.xml" /><Relationship Id="rId17" Type="http://schemas.openxmlformats.org/officeDocument/2006/relationships/tags" Target="../tags/tag212.xml" /><Relationship Id="rId18" Type="http://schemas.openxmlformats.org/officeDocument/2006/relationships/tags" Target="../tags/tag213.xml" /><Relationship Id="rId19" Type="http://schemas.openxmlformats.org/officeDocument/2006/relationships/tags" Target="../tags/tag214.xml" /><Relationship Id="rId2" Type="http://schemas.openxmlformats.org/officeDocument/2006/relationships/tags" Target="../tags/tag197.xml" /><Relationship Id="rId20" Type="http://schemas.openxmlformats.org/officeDocument/2006/relationships/tags" Target="../tags/tag215.xml" /><Relationship Id="rId21" Type="http://schemas.openxmlformats.org/officeDocument/2006/relationships/tags" Target="../tags/tag216.xml" /><Relationship Id="rId3" Type="http://schemas.openxmlformats.org/officeDocument/2006/relationships/tags" Target="../tags/tag198.xml" /><Relationship Id="rId4" Type="http://schemas.openxmlformats.org/officeDocument/2006/relationships/tags" Target="../tags/tag199.xml" /><Relationship Id="rId5" Type="http://schemas.openxmlformats.org/officeDocument/2006/relationships/tags" Target="../tags/tag200.xml" /><Relationship Id="rId6" Type="http://schemas.openxmlformats.org/officeDocument/2006/relationships/tags" Target="../tags/tag201.xml" /><Relationship Id="rId7" Type="http://schemas.openxmlformats.org/officeDocument/2006/relationships/tags" Target="../tags/tag202.xml" /><Relationship Id="rId8" Type="http://schemas.openxmlformats.org/officeDocument/2006/relationships/tags" Target="../tags/tag203.xml" /><Relationship Id="rId9" Type="http://schemas.openxmlformats.org/officeDocument/2006/relationships/tags" Target="../tags/tag20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17.xml" /><Relationship Id="rId3" Type="http://schemas.openxmlformats.org/officeDocument/2006/relationships/tags" Target="../tags/tag218.xml" /><Relationship Id="rId4" Type="http://schemas.openxmlformats.org/officeDocument/2006/relationships/tags" Target="../tags/tag21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20.xml" /><Relationship Id="rId3" Type="http://schemas.openxmlformats.org/officeDocument/2006/relationships/tags" Target="../tags/tag221.xml" /><Relationship Id="rId4" Type="http://schemas.openxmlformats.org/officeDocument/2006/relationships/tags" Target="../tags/tag222.xml" /><Relationship Id="rId5" Type="http://schemas.openxmlformats.org/officeDocument/2006/relationships/tags" Target="../tags/tag22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5201032311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XXX,a click to unlimited possibilities</a:t>
            </a:r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4"/>
            </p:custDataLst>
          </p:nvPr>
        </p:nvSpPr>
        <p:spPr/>
        <p:txBody>
          <a:bodyPr>
            <a:normAutofit fontScale="95000"/>
          </a:bodyPr>
          <a:lstStyle/>
          <a:p>
            <a:r>
              <a:rPr lang="zh-CN" altLang="en-US"/>
              <a:t>三级口腔医院基本标准</a:t>
            </a:r>
            <a:endParaRPr lang="zh-CN" altLang="en-US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798" name="标题 5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>
            <a:normAutofit fontScale="95455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0" name="矩形: 圆角 17"/>
          <p:cNvSpPr/>
          <p:nvPr>
            <p:custDataLst>
              <p:tags r:id="rId5"/>
            </p:custDataLst>
          </p:nvPr>
        </p:nvSpPr>
        <p:spPr>
          <a:xfrm>
            <a:off x="53594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6"/>
            </p:custDataLst>
          </p:nvPr>
        </p:nvSpPr>
        <p:spPr>
          <a:xfrm>
            <a:off x="750570" y="2962275"/>
            <a:ext cx="160782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7"/>
            </p:custDataLst>
          </p:nvPr>
        </p:nvSpPr>
        <p:spPr>
          <a:xfrm>
            <a:off x="750570" y="3623945"/>
            <a:ext cx="1722120" cy="1349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医院基本要求</a:t>
            </a:r>
            <a:endParaRPr lang="zh-CN" altLang="en-US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1"/>
          <p:cNvSpPr/>
          <p:nvPr>
            <p:custDataLst>
              <p:tags r:id="rId8"/>
            </p:custDataLst>
          </p:nvPr>
        </p:nvSpPr>
        <p:spPr>
          <a:xfrm>
            <a:off x="281051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9"/>
            </p:custDataLst>
          </p:nvPr>
        </p:nvSpPr>
        <p:spPr>
          <a:xfrm>
            <a:off x="3025140" y="2962275"/>
            <a:ext cx="160782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0"/>
            </p:custDataLst>
          </p:nvPr>
        </p:nvSpPr>
        <p:spPr>
          <a:xfrm>
            <a:off x="3025140" y="3623945"/>
            <a:ext cx="1722120" cy="1349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latin typeface="+mj-ea"/>
                <a:ea typeface="+mj-ea"/>
                <a:cs typeface="MiSans" panose="00000500000000000000" charset="-122"/>
                <a:sym typeface="+mn-ea"/>
              </a:rPr>
              <a:t>医疗技术要求</a:t>
            </a:r>
            <a:endParaRPr lang="zh-CN" altLang="en-US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2" name="矩形: 圆角 78"/>
          <p:cNvSpPr/>
          <p:nvPr>
            <p:custDataLst>
              <p:tags r:id="rId11"/>
            </p:custDataLst>
          </p:nvPr>
        </p:nvSpPr>
        <p:spPr>
          <a:xfrm>
            <a:off x="508508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2"/>
            </p:custDataLst>
          </p:nvPr>
        </p:nvSpPr>
        <p:spPr>
          <a:xfrm>
            <a:off x="5300345" y="2962275"/>
            <a:ext cx="160782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3"/>
            </p:custDataLst>
          </p:nvPr>
        </p:nvSpPr>
        <p:spPr>
          <a:xfrm>
            <a:off x="5300345" y="3623945"/>
            <a:ext cx="1722120" cy="1349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latin typeface="+mj-ea"/>
                <a:ea typeface="+mj-ea"/>
                <a:cs typeface="MiSans" panose="00000500000000000000" charset="-122"/>
                <a:sym typeface="+mn-ea"/>
              </a:rPr>
              <a:t>医疗质量与安全要求</a:t>
            </a:r>
            <a:endParaRPr lang="zh-CN" altLang="en-US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8" name="矩形: 圆角 85"/>
          <p:cNvSpPr/>
          <p:nvPr>
            <p:custDataLst>
              <p:tags r:id="rId14"/>
            </p:custDataLst>
          </p:nvPr>
        </p:nvSpPr>
        <p:spPr>
          <a:xfrm>
            <a:off x="735965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7574915" y="2962275"/>
            <a:ext cx="160782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6"/>
            </p:custDataLst>
          </p:nvPr>
        </p:nvSpPr>
        <p:spPr>
          <a:xfrm>
            <a:off x="7574915" y="3623945"/>
            <a:ext cx="1722120" cy="1349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latin typeface="+mj-ea"/>
                <a:ea typeface="+mj-ea"/>
                <a:cs typeface="MiSans" panose="00000500000000000000" charset="-122"/>
                <a:sym typeface="+mn-ea"/>
              </a:rPr>
              <a:t>医疗服务要求</a:t>
            </a:r>
            <a:endParaRPr lang="zh-CN" altLang="en-US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24" name="矩形: 圆角 92"/>
          <p:cNvSpPr/>
          <p:nvPr>
            <p:custDataLst>
              <p:tags r:id="rId17"/>
            </p:custDataLst>
          </p:nvPr>
        </p:nvSpPr>
        <p:spPr>
          <a:xfrm>
            <a:off x="9634855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8"/>
            </p:custDataLst>
          </p:nvPr>
        </p:nvSpPr>
        <p:spPr>
          <a:xfrm>
            <a:off x="9849485" y="2962275"/>
            <a:ext cx="160782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9"/>
            </p:custDataLst>
          </p:nvPr>
        </p:nvSpPr>
        <p:spPr>
          <a:xfrm>
            <a:off x="9849485" y="3623945"/>
            <a:ext cx="1722120" cy="1349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latin typeface="+mj-ea"/>
                <a:ea typeface="+mj-ea"/>
                <a:cs typeface="MiSans" panose="00000500000000000000" charset="-122"/>
                <a:sym typeface="+mn-ea"/>
              </a:rPr>
              <a:t>医院管理要求</a:t>
            </a:r>
            <a:endParaRPr lang="zh-CN" altLang="en-US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64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医院基本要求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医院规模</a:t>
            </a:r>
            <a:endParaRPr lang="zh-CN" altLang="en-US"/>
          </a:p>
        </p:txBody>
      </p:sp>
      <p:cxnSp>
        <p:nvCxnSpPr>
          <p:cNvPr id="3145763" name="直接连接符 3"/>
          <p:cNvCxnSpPr/>
          <p:nvPr>
            <p:custDataLst>
              <p:tags r:id="rId2"/>
            </p:custDataLst>
          </p:nvPr>
        </p:nvCxnSpPr>
        <p:spPr>
          <a:xfrm flipH="1">
            <a:off x="3069534" y="2072228"/>
            <a:ext cx="0" cy="2591078"/>
          </a:xfrm>
          <a:prstGeom prst="line">
            <a:avLst/>
          </a:prstGeom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65" name="直接连接符 6"/>
          <p:cNvCxnSpPr/>
          <p:nvPr>
            <p:custDataLst>
              <p:tags r:id="rId3"/>
            </p:custDataLst>
          </p:nvPr>
        </p:nvCxnSpPr>
        <p:spPr>
          <a:xfrm flipH="1">
            <a:off x="6066037" y="2072228"/>
            <a:ext cx="0" cy="2591078"/>
          </a:xfrm>
          <a:prstGeom prst="line">
            <a:avLst/>
          </a:prstGeom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67" name="直接连接符 7"/>
          <p:cNvCxnSpPr/>
          <p:nvPr>
            <p:custDataLst>
              <p:tags r:id="rId4"/>
            </p:custDataLst>
          </p:nvPr>
        </p:nvCxnSpPr>
        <p:spPr>
          <a:xfrm flipH="1">
            <a:off x="9062539" y="2072228"/>
            <a:ext cx="0" cy="2591078"/>
          </a:xfrm>
          <a:prstGeom prst="line">
            <a:avLst/>
          </a:prstGeom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900" name="标题 22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550976" y="1932539"/>
            <a:ext cx="2141473" cy="1229917"/>
          </a:xfrm>
          <a:prstGeom prst="rect">
            <a:avLst/>
          </a:prstGeom>
        </p:spPr>
        <p:txBody>
          <a:bodyPr vert="horz" wrap="square" lIns="90000" tIns="46800" rIns="90000" bIns="46800" rtlCol="0" anchor="b" anchorCtr="0">
            <a:normAutofit/>
          </a:bodyPr>
          <a:lstStyle>
            <a:defPPr>
              <a:defRPr lang="zh-CN"/>
            </a:defPPr>
            <a:lvl1pPr mar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60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800">
                <a:solidFill>
                  <a:schemeClr val="accent1"/>
                </a:solidFill>
              </a:rPr>
              <a:t>单击添加标题</a:t>
            </a:r>
            <a:endParaRPr lang="zh-CN" altLang="en-US" sz="1800">
              <a:solidFill>
                <a:schemeClr val="accent1"/>
              </a:solidFill>
            </a:endParaRPr>
          </a:p>
        </p:txBody>
      </p:sp>
      <p:sp>
        <p:nvSpPr>
          <p:cNvPr id="1048902" name="正文"/>
          <p:cNvSpPr txBox="1"/>
          <p:nvPr>
            <p:custDataLst>
              <p:tags r:id="rId6"/>
            </p:custDataLst>
          </p:nvPr>
        </p:nvSpPr>
        <p:spPr>
          <a:xfrm>
            <a:off x="3550976" y="3265762"/>
            <a:ext cx="2141473" cy="2541699"/>
          </a:xfrm>
          <a:prstGeom prst="rect">
            <a:avLst/>
          </a:prstGeom>
          <a:noFill/>
        </p:spPr>
        <p:txBody>
          <a:bodyPr wrap="square" lIns="0" tIns="0" rIns="0" bIns="46990" rtlCol="0" anchor="t" anchorCtr="0">
            <a:normAutofit fontScale="91667" lnSpcReduction="10000"/>
          </a:bodyPr>
          <a:lstStyle>
            <a:defPPr>
              <a:defRPr lang="zh-CN"/>
            </a:defPPr>
            <a:lvl1pPr marL="0" lvl="0" algn="ctr" defTabSz="914400" rtl="0" eaLnBrk="1" latinLnBrk="0" hangingPunct="1">
              <a:lnSpc>
                <a:spcPct val="130000"/>
              </a:lnSpc>
              <a:buClrTx/>
              <a:buSzTx/>
              <a:buFontTx/>
              <a:defRPr sz="1200" kern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ym typeface="+mn-ea"/>
              </a:rPr>
              <a:t>科室设置：至少包括口腔科、口腔颌面外科、口腔修复科、口腔正畸科、口腔种植科、口腔预防科、口腔医学影像科、口腔病理科、口腔麻醉科、口腔急诊科、口腔特诊科、口腔护理科、医学检验科、医学影像科、药剂科、消毒供应中心、病案室等</a:t>
            </a:r>
            <a:endParaRPr lang="zh-CN" altLang="en-US">
              <a:sym typeface="+mn-ea"/>
            </a:endParaRPr>
          </a:p>
        </p:txBody>
      </p:sp>
      <p:sp>
        <p:nvSpPr>
          <p:cNvPr id="1048904" name="标题 22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9436127" y="1932539"/>
            <a:ext cx="2141473" cy="1229917"/>
          </a:xfrm>
          <a:prstGeom prst="rect">
            <a:avLst/>
          </a:prstGeom>
        </p:spPr>
        <p:txBody>
          <a:bodyPr vert="horz" wrap="square" lIns="90000" tIns="46800" rIns="90000" bIns="46800" rtlCol="0" anchor="b" anchorCtr="0">
            <a:normAutofit/>
          </a:bodyPr>
          <a:lstStyle>
            <a:defPPr>
              <a:defRPr lang="zh-CN"/>
            </a:defPPr>
            <a:lvl1pPr mar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60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800">
                <a:solidFill>
                  <a:schemeClr val="accent1"/>
                </a:solidFill>
                <a:latin typeface="+mj-ea"/>
              </a:rPr>
              <a:t>单击添加标题</a:t>
            </a:r>
            <a:endParaRPr lang="zh-CN" altLang="en-US" sz="1800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8906" name="正文"/>
          <p:cNvSpPr txBox="1"/>
          <p:nvPr>
            <p:custDataLst>
              <p:tags r:id="rId8"/>
            </p:custDataLst>
          </p:nvPr>
        </p:nvSpPr>
        <p:spPr>
          <a:xfrm>
            <a:off x="9436127" y="3266411"/>
            <a:ext cx="2141473" cy="2541050"/>
          </a:xfrm>
          <a:prstGeom prst="rect">
            <a:avLst/>
          </a:prstGeom>
          <a:noFill/>
        </p:spPr>
        <p:txBody>
          <a:bodyPr wrap="square" lIns="0" tIns="0" rIns="0" bIns="46990" rtlCol="0" anchor="t" anchorCtr="0">
            <a:normAutofit/>
          </a:bodyPr>
          <a:lstStyle>
            <a:defPPr>
              <a:defRPr lang="zh-CN"/>
            </a:defPPr>
            <a:lvl1pPr marL="0" lvl="0" algn="ctr" defTabSz="914400" rtl="0" eaLnBrk="1" latinLnBrk="0" hangingPunct="1">
              <a:lnSpc>
                <a:spcPct val="130000"/>
              </a:lnSpc>
              <a:buClrTx/>
              <a:buSzTx/>
              <a:buFontTx/>
              <a:defRPr sz="1200" kern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ym typeface="+mn-ea"/>
              </a:rPr>
              <a:t>设备配置：至少包括牙科综合治疗椅、口腔X线机、口腔CT机、口腔内窥镜、口腔激光治疗仪、口腔种植机、口腔正畸矫治器、口腔修复材料、口腔消毒灭菌设备等</a:t>
            </a:r>
            <a:endParaRPr lang="zh-CN" altLang="en-US">
              <a:sym typeface="+mn-ea"/>
            </a:endParaRPr>
          </a:p>
        </p:txBody>
      </p:sp>
      <p:sp>
        <p:nvSpPr>
          <p:cNvPr id="1048908" name="标题 22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6493552" y="1932539"/>
            <a:ext cx="2141473" cy="1229917"/>
          </a:xfrm>
          <a:prstGeom prst="rect">
            <a:avLst/>
          </a:prstGeom>
        </p:spPr>
        <p:txBody>
          <a:bodyPr vert="horz" wrap="square" lIns="90000" tIns="46800" rIns="90000" bIns="46800" rtlCol="0" anchor="b" anchorCtr="0">
            <a:normAutofit/>
          </a:bodyPr>
          <a:lstStyle>
            <a:defPPr>
              <a:defRPr lang="zh-CN"/>
            </a:defPPr>
            <a:lvl1pPr mar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60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800">
                <a:solidFill>
                  <a:schemeClr val="accent1"/>
                </a:solidFill>
                <a:latin typeface="+mj-ea"/>
              </a:rPr>
              <a:t>单击添加标题</a:t>
            </a:r>
            <a:endParaRPr lang="zh-CN" altLang="en-US" sz="1800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8910" name="正文"/>
          <p:cNvSpPr txBox="1"/>
          <p:nvPr>
            <p:custDataLst>
              <p:tags r:id="rId10"/>
            </p:custDataLst>
          </p:nvPr>
        </p:nvSpPr>
        <p:spPr>
          <a:xfrm>
            <a:off x="6493552" y="3266411"/>
            <a:ext cx="2141473" cy="2541050"/>
          </a:xfrm>
          <a:prstGeom prst="rect">
            <a:avLst/>
          </a:prstGeom>
          <a:noFill/>
        </p:spPr>
        <p:txBody>
          <a:bodyPr wrap="square" lIns="0" tIns="0" rIns="0" bIns="46990" rtlCol="0" anchor="t" anchorCtr="0">
            <a:normAutofit/>
          </a:bodyPr>
          <a:lstStyle>
            <a:defPPr>
              <a:defRPr lang="zh-CN"/>
            </a:defPPr>
            <a:lvl1pPr marL="0" lvl="0" algn="ctr" defTabSz="914400" rtl="0" eaLnBrk="1" latinLnBrk="0" hangingPunct="1">
              <a:lnSpc>
                <a:spcPct val="130000"/>
              </a:lnSpc>
              <a:buClrTx/>
              <a:buSzTx/>
              <a:buFontTx/>
              <a:defRPr sz="1200" kern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ym typeface="+mn-ea"/>
              </a:rPr>
              <a:t>建筑面积：至少5000平方米</a:t>
            </a:r>
            <a:endParaRPr lang="zh-CN" altLang="en-US">
              <a:sym typeface="+mn-ea"/>
            </a:endParaRPr>
          </a:p>
        </p:txBody>
      </p:sp>
      <p:sp>
        <p:nvSpPr>
          <p:cNvPr id="1048912" name="正文"/>
          <p:cNvSpPr txBox="1"/>
          <p:nvPr>
            <p:custDataLst>
              <p:tags r:id="rId11"/>
            </p:custDataLst>
          </p:nvPr>
        </p:nvSpPr>
        <p:spPr>
          <a:xfrm>
            <a:off x="608400" y="3265762"/>
            <a:ext cx="2141473" cy="2541699"/>
          </a:xfrm>
          <a:prstGeom prst="rect">
            <a:avLst/>
          </a:prstGeom>
          <a:noFill/>
        </p:spPr>
        <p:txBody>
          <a:bodyPr wrap="square" lIns="0" tIns="0" rIns="0" bIns="46990" rtlCol="0" anchor="t" anchorCtr="0">
            <a:normAutofit/>
          </a:bodyPr>
          <a:lstStyle>
            <a:defPPr>
              <a:defRPr lang="zh-CN"/>
            </a:defPPr>
            <a:lvl1pPr marL="0" lvl="0" algn="ctr" defTabSz="914400" rtl="0" eaLnBrk="1" latinLnBrk="0" hangingPunct="1">
              <a:lnSpc>
                <a:spcPct val="130000"/>
              </a:lnSpc>
              <a:buClrTx/>
              <a:buSzTx/>
              <a:buFontTx/>
              <a:defRPr sz="1200" kern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ym typeface="+mn-ea"/>
              </a:rPr>
              <a:t>床位数：至少50张</a:t>
            </a:r>
            <a:endParaRPr lang="zh-CN" altLang="en-US">
              <a:sym typeface="+mn-ea"/>
            </a:endParaRPr>
          </a:p>
        </p:txBody>
      </p:sp>
      <p:sp>
        <p:nvSpPr>
          <p:cNvPr id="1048914" name="标题 22"/>
          <p:cNvSpPr>
            <a:spLocks noGrp="1"/>
          </p:cNvSpPr>
          <p:nvPr>
            <p:custDataLst>
              <p:tags r:id="rId12"/>
            </p:custDataLst>
          </p:nvPr>
        </p:nvSpPr>
        <p:spPr>
          <a:xfrm>
            <a:off x="608400" y="1932539"/>
            <a:ext cx="2141473" cy="1229917"/>
          </a:xfrm>
          <a:prstGeom prst="rect">
            <a:avLst/>
          </a:prstGeom>
        </p:spPr>
        <p:txBody>
          <a:bodyPr vert="horz" wrap="square" lIns="90000" tIns="46800" rIns="90000" bIns="46800" rtlCol="0" anchor="b" anchorCtr="0">
            <a:normAutofit/>
          </a:bodyPr>
          <a:lstStyle>
            <a:defPPr>
              <a:defRPr lang="zh-CN"/>
            </a:defPPr>
            <a:lvl1pPr mar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60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800">
                <a:solidFill>
                  <a:schemeClr val="accent1"/>
                </a:solidFill>
              </a:rPr>
              <a:t>单击添加标题</a:t>
            </a:r>
            <a:endParaRPr lang="zh-CN" altLang="en-US" sz="180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科室设置</a:t>
            </a:r>
            <a:endParaRPr lang="zh-CN" altLang="en-US"/>
          </a:p>
        </p:txBody>
      </p:sp>
      <p:sp>
        <p:nvSpPr>
          <p:cNvPr id="1048950" name="矩形 31"/>
          <p:cNvSpPr/>
          <p:nvPr>
            <p:custDataLst>
              <p:tags r:id="rId2"/>
            </p:custDataLst>
          </p:nvPr>
        </p:nvSpPr>
        <p:spPr>
          <a:xfrm>
            <a:off x="3844518" y="1490400"/>
            <a:ext cx="4497625" cy="693568"/>
          </a:xfrm>
          <a:prstGeom prst="rect">
            <a:avLst/>
          </a:prstGeom>
        </p:spPr>
        <p:txBody>
          <a:bodyPr wrap="square" lIns="0" rIns="0">
            <a:normAutofit fontScale="9166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口腔科：包括牙体牙髓科、口腔颌面外科、口腔修复科、口腔正畸科等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矩形 4"/>
          <p:cNvSpPr/>
          <p:nvPr>
            <p:custDataLst>
              <p:tags r:id="rId3"/>
            </p:custDataLst>
          </p:nvPr>
        </p:nvSpPr>
        <p:spPr>
          <a:xfrm>
            <a:off x="3844518" y="2303526"/>
            <a:ext cx="4497625" cy="69356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口腔预防科：包括口腔卫生指导、口腔健康教育等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矩形 5"/>
          <p:cNvSpPr/>
          <p:nvPr>
            <p:custDataLst>
              <p:tags r:id="rId4"/>
            </p:custDataLst>
          </p:nvPr>
        </p:nvSpPr>
        <p:spPr>
          <a:xfrm>
            <a:off x="3844518" y="3116653"/>
            <a:ext cx="4497625" cy="69356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口腔急诊科：包括口腔急诊处理、口腔创伤处理等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矩形 7"/>
          <p:cNvSpPr/>
          <p:nvPr>
            <p:custDataLst>
              <p:tags r:id="rId5"/>
            </p:custDataLst>
          </p:nvPr>
        </p:nvSpPr>
        <p:spPr>
          <a:xfrm>
            <a:off x="3844518" y="3929779"/>
            <a:ext cx="4497625" cy="69356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口腔影像科：包括口腔X线、口腔CT等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矩形 3"/>
          <p:cNvSpPr/>
          <p:nvPr>
            <p:custDataLst>
              <p:tags r:id="rId6"/>
            </p:custDataLst>
          </p:nvPr>
        </p:nvSpPr>
        <p:spPr>
          <a:xfrm>
            <a:off x="3844518" y="4742905"/>
            <a:ext cx="4497625" cy="69356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口腔病理科：包括口腔病理诊断、口腔病理研究等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矩形 6"/>
          <p:cNvSpPr/>
          <p:nvPr>
            <p:custDataLst>
              <p:tags r:id="rId7"/>
            </p:custDataLst>
          </p:nvPr>
        </p:nvSpPr>
        <p:spPr>
          <a:xfrm>
            <a:off x="3844518" y="5556032"/>
            <a:ext cx="4497625" cy="69356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口腔实验室：包括口腔微生物实验室、口腔材料实验室等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人员资质</a:t>
            </a:r>
            <a:endParaRPr lang="zh-CN" altLang="en-US"/>
          </a:p>
        </p:txBody>
      </p:sp>
      <p:sp>
        <p:nvSpPr>
          <p:cNvPr id="1048996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8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0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2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4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6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8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0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2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4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6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8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0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2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4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26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28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30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32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医生：具有执业医师资格，并具备相应专业背景和临床经验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管理人员：具有相关专业背景和管理经验，具备相应管理资格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技术人员：具有相关专业背景和临床经验，具备相应技术资格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护士：具有护士执业资格，并具备相应专业背景和临床经验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72" name="内容占位符 1"/>
          <p:cNvSpPr>
            <a:spLocks noGrp="1"/>
          </p:cNvSpPr>
          <p:nvPr>
            <p:ph idx="2"/>
          </p:nvPr>
        </p:nvSpPr>
        <p:spPr/>
        <p:txBody>
          <a:bodyPr>
            <a:normAutofit fontScale="51111"/>
          </a:bodyPr>
          <a:lstStyle/>
          <a:p>
            <a:r>
              <a:rPr lang="zh-CN" altLang="en-US"/>
              <a:t>口腔综合治疗台：至少10台</a:t>
            </a:r>
            <a:endParaRPr lang="zh-CN" altLang="en-US"/>
          </a:p>
          <a:p>
            <a:r>
              <a:rPr lang="zh-CN" altLang="en-US"/>
              <a:t>口腔X线机：至少2台</a:t>
            </a:r>
            <a:endParaRPr lang="zh-CN" altLang="en-US"/>
          </a:p>
          <a:p>
            <a:r>
              <a:rPr lang="zh-CN" altLang="en-US"/>
              <a:t>口腔CT机：至少1台</a:t>
            </a:r>
            <a:endParaRPr lang="zh-CN" altLang="en-US"/>
          </a:p>
          <a:p>
            <a:r>
              <a:rPr lang="zh-CN" altLang="en-US"/>
              <a:t>口腔内窥镜：至少5台</a:t>
            </a:r>
            <a:endParaRPr lang="zh-CN" altLang="en-US"/>
          </a:p>
          <a:p>
            <a:r>
              <a:rPr lang="zh-CN" altLang="en-US"/>
              <a:t>口腔激光治疗仪：至少2台</a:t>
            </a:r>
            <a:endParaRPr lang="zh-CN" altLang="en-US"/>
          </a:p>
          <a:p>
            <a:r>
              <a:rPr lang="zh-CN" altLang="en-US"/>
              <a:t>口腔种植机：至少1台</a:t>
            </a:r>
            <a:endParaRPr lang="zh-CN" altLang="en-US"/>
          </a:p>
          <a:p>
            <a:r>
              <a:rPr lang="zh-CN" altLang="en-US"/>
              <a:t>口腔正畸设备：至少5台</a:t>
            </a:r>
            <a:endParaRPr lang="zh-CN" altLang="en-US"/>
          </a:p>
          <a:p>
            <a:r>
              <a:rPr lang="zh-CN" altLang="en-US"/>
              <a:t>口腔修复设备：至少5台</a:t>
            </a:r>
            <a:endParaRPr lang="zh-CN" altLang="en-US"/>
          </a:p>
          <a:p>
            <a:r>
              <a:rPr lang="zh-CN" altLang="en-US"/>
              <a:t>口腔消毒设备：至少5台</a:t>
            </a:r>
            <a:endParaRPr lang="zh-CN" altLang="en-US"/>
          </a:p>
          <a:p>
            <a:r>
              <a:rPr lang="zh-CN" altLang="en-US"/>
              <a:t>口腔影像设备：至少2台</a:t>
            </a:r>
            <a:endParaRPr lang="zh-CN" altLang="en-US"/>
          </a:p>
          <a:p>
            <a:r>
              <a:rPr lang="zh-CN" altLang="en-US"/>
              <a:t>口腔实验室设备：至少5台</a:t>
            </a:r>
            <a:endParaRPr lang="zh-CN" altLang="en-US"/>
          </a:p>
          <a:p>
            <a:r>
              <a:rPr lang="zh-CN" altLang="en-US"/>
              <a:t>口腔急救设备：至少5台</a:t>
            </a:r>
            <a:endParaRPr lang="zh-CN" altLang="en-US"/>
          </a:p>
          <a:p>
            <a:r>
              <a:rPr lang="zh-CN" altLang="en-US"/>
              <a:t>口腔信息化设备：至少5台</a:t>
            </a:r>
            <a:endParaRPr lang="zh-CN" altLang="en-US"/>
          </a:p>
          <a:p>
            <a:r>
              <a:rPr lang="zh-CN" altLang="en-US"/>
              <a:t>口腔教学设备：至少5台</a:t>
            </a:r>
            <a:endParaRPr lang="zh-CN" altLang="en-US"/>
          </a:p>
          <a:p>
            <a:r>
              <a:rPr lang="zh-CN" altLang="en-US"/>
              <a:t>口腔科研设备：至少5台</a:t>
            </a:r>
            <a:endParaRPr lang="zh-CN" altLang="en-US"/>
          </a:p>
        </p:txBody>
      </p:sp>
      <p:sp>
        <p:nvSpPr>
          <p:cNvPr id="10490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设备配置</a:t>
            </a:r>
            <a:endParaRPr lang="zh-CN" altLang="en-US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0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911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医疗技术要求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4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诊疗项目</a:t>
            </a:r>
            <a:endParaRPr lang="zh-CN" altLang="en-US"/>
          </a:p>
        </p:txBody>
      </p:sp>
      <p:sp>
        <p:nvSpPr>
          <p:cNvPr id="1049146" name="任意多边形: 形状 2"/>
          <p:cNvSpPr/>
          <p:nvPr>
            <p:custDataLst>
              <p:tags r:id="rId2"/>
            </p:custDataLst>
          </p:nvPr>
        </p:nvSpPr>
        <p:spPr>
          <a:xfrm rot="10800000">
            <a:off x="711775" y="4005720"/>
            <a:ext cx="3453940" cy="222877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8" name="矩形 4"/>
          <p:cNvSpPr/>
          <p:nvPr>
            <p:custDataLst>
              <p:tags r:id="rId3"/>
            </p:custDataLst>
          </p:nvPr>
        </p:nvSpPr>
        <p:spPr>
          <a:xfrm>
            <a:off x="622352" y="4365314"/>
            <a:ext cx="178638" cy="1800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0" name="文本框 5"/>
          <p:cNvSpPr txBox="1"/>
          <p:nvPr>
            <p:custDataLst>
              <p:tags r:id="rId4"/>
            </p:custDataLst>
          </p:nvPr>
        </p:nvSpPr>
        <p:spPr>
          <a:xfrm>
            <a:off x="920429" y="4321553"/>
            <a:ext cx="3036275" cy="126041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口腔正畸：包括儿童正畸、成人正畸、隐形正畸等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52" name="任意多边形: 形状 56"/>
          <p:cNvSpPr/>
          <p:nvPr>
            <p:custDataLst>
              <p:tags r:id="rId5"/>
            </p:custDataLst>
          </p:nvPr>
        </p:nvSpPr>
        <p:spPr>
          <a:xfrm rot="10800000">
            <a:off x="4418066" y="4005720"/>
            <a:ext cx="3453940" cy="222877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54" name="矩形 57"/>
          <p:cNvSpPr/>
          <p:nvPr>
            <p:custDataLst>
              <p:tags r:id="rId6"/>
            </p:custDataLst>
          </p:nvPr>
        </p:nvSpPr>
        <p:spPr>
          <a:xfrm>
            <a:off x="4328643" y="4365314"/>
            <a:ext cx="178638" cy="1800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6" name="文本框 58"/>
          <p:cNvSpPr txBox="1"/>
          <p:nvPr>
            <p:custDataLst>
              <p:tags r:id="rId7"/>
            </p:custDataLst>
          </p:nvPr>
        </p:nvSpPr>
        <p:spPr>
          <a:xfrm>
            <a:off x="4626719" y="4321553"/>
            <a:ext cx="3036275" cy="126041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口腔预防：包括口腔卫生宣教、口腔健康检查、口腔保健等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58" name="任意多边形: 形状 60"/>
          <p:cNvSpPr/>
          <p:nvPr>
            <p:custDataLst>
              <p:tags r:id="rId8"/>
            </p:custDataLst>
          </p:nvPr>
        </p:nvSpPr>
        <p:spPr>
          <a:xfrm rot="10800000">
            <a:off x="8123723" y="4005720"/>
            <a:ext cx="3453940" cy="222877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60" name="矩形 61"/>
          <p:cNvSpPr/>
          <p:nvPr>
            <p:custDataLst>
              <p:tags r:id="rId9"/>
            </p:custDataLst>
          </p:nvPr>
        </p:nvSpPr>
        <p:spPr>
          <a:xfrm>
            <a:off x="8034934" y="4365314"/>
            <a:ext cx="178638" cy="1800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62" name="文本框 62"/>
          <p:cNvSpPr txBox="1"/>
          <p:nvPr>
            <p:custDataLst>
              <p:tags r:id="rId10"/>
            </p:custDataLst>
          </p:nvPr>
        </p:nvSpPr>
        <p:spPr>
          <a:xfrm>
            <a:off x="8333010" y="4321553"/>
            <a:ext cx="3036275" cy="126041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口腔美容：包括牙齿美白、牙齿矫正、牙齿修复等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4" name="任意多边形: 形状 64"/>
          <p:cNvSpPr/>
          <p:nvPr>
            <p:custDataLst>
              <p:tags r:id="rId11"/>
            </p:custDataLst>
          </p:nvPr>
        </p:nvSpPr>
        <p:spPr>
          <a:xfrm rot="10800000">
            <a:off x="697189" y="1505686"/>
            <a:ext cx="3453940" cy="222877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66" name="矩形 65"/>
          <p:cNvSpPr/>
          <p:nvPr>
            <p:custDataLst>
              <p:tags r:id="rId12"/>
            </p:custDataLst>
          </p:nvPr>
        </p:nvSpPr>
        <p:spPr>
          <a:xfrm>
            <a:off x="608400" y="1864645"/>
            <a:ext cx="178638" cy="1800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68" name="文本框 66"/>
          <p:cNvSpPr txBox="1"/>
          <p:nvPr>
            <p:custDataLst>
              <p:tags r:id="rId13"/>
            </p:custDataLst>
          </p:nvPr>
        </p:nvSpPr>
        <p:spPr>
          <a:xfrm>
            <a:off x="906476" y="1820885"/>
            <a:ext cx="3036275" cy="126041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口腔内科：包括牙体牙髓病、牙周病、口腔黏膜病等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70" name="任意多边形: 形状 68"/>
          <p:cNvSpPr/>
          <p:nvPr>
            <p:custDataLst>
              <p:tags r:id="rId14"/>
            </p:custDataLst>
          </p:nvPr>
        </p:nvSpPr>
        <p:spPr>
          <a:xfrm rot="10800000">
            <a:off x="4403479" y="1505686"/>
            <a:ext cx="3453940" cy="222877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2" name="矩形 69"/>
          <p:cNvSpPr/>
          <p:nvPr>
            <p:custDataLst>
              <p:tags r:id="rId15"/>
            </p:custDataLst>
          </p:nvPr>
        </p:nvSpPr>
        <p:spPr>
          <a:xfrm>
            <a:off x="4314057" y="1864645"/>
            <a:ext cx="178638" cy="1800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4" name="文本框 70"/>
          <p:cNvSpPr txBox="1"/>
          <p:nvPr>
            <p:custDataLst>
              <p:tags r:id="rId16"/>
            </p:custDataLst>
          </p:nvPr>
        </p:nvSpPr>
        <p:spPr>
          <a:xfrm>
            <a:off x="4612133" y="1820885"/>
            <a:ext cx="3036275" cy="126041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口腔外科：包括牙槽外科、口腔颌面外科、口腔种植等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76" name="任意多边形: 形状 72"/>
          <p:cNvSpPr/>
          <p:nvPr>
            <p:custDataLst>
              <p:tags r:id="rId17"/>
            </p:custDataLst>
          </p:nvPr>
        </p:nvSpPr>
        <p:spPr>
          <a:xfrm rot="10800000">
            <a:off x="8109770" y="1505686"/>
            <a:ext cx="3453940" cy="222877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78" name="矩形 73"/>
          <p:cNvSpPr/>
          <p:nvPr>
            <p:custDataLst>
              <p:tags r:id="rId18"/>
            </p:custDataLst>
          </p:nvPr>
        </p:nvSpPr>
        <p:spPr>
          <a:xfrm>
            <a:off x="8020347" y="1864645"/>
            <a:ext cx="178638" cy="1800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0" name="文本框 74"/>
          <p:cNvSpPr txBox="1"/>
          <p:nvPr>
            <p:custDataLst>
              <p:tags r:id="rId19"/>
            </p:custDataLst>
          </p:nvPr>
        </p:nvSpPr>
        <p:spPr>
          <a:xfrm>
            <a:off x="8318424" y="1820885"/>
            <a:ext cx="3036275" cy="126041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口腔修复：包括固定义齿、活动义齿、全口义齿等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手术分级管理</a:t>
            </a:r>
            <a:endParaRPr lang="zh-CN" altLang="en-US"/>
          </a:p>
        </p:txBody>
      </p:sp>
      <p:sp>
        <p:nvSpPr>
          <p:cNvPr id="1049216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18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一级手术：常规手术，风险较低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22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24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二级手术：复杂手术，风险较高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28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30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三级手术：疑难手术，风险极高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34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36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手术分级管理：根据手术难度和风险进行分级管理，确保医疗质量和安全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医疗技术风险防范</a:t>
            </a:r>
            <a:endParaRPr lang="zh-CN" altLang="en-US"/>
          </a:p>
        </p:txBody>
      </p:sp>
      <p:sp>
        <p:nvSpPr>
          <p:cNvPr id="1049274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76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78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80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82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定期进行医疗技术风险评估和培训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4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建立完善的医疗技术风险管理制度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6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加强医疗技术风险监测和预警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8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建立医疗技术风险应急预案和处置机制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2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临床路径管理</a:t>
            </a:r>
            <a:endParaRPr lang="zh-CN" altLang="en-US"/>
          </a:p>
        </p:txBody>
      </p:sp>
      <p:sp>
        <p:nvSpPr>
          <p:cNvPr id="104932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制定临床路径：根据患者病情制定个性化的治疗方案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临床路径评估：定期对临床路径进行评估，优化治疗方案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4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临床路径培训：对医护人员进行临床路径培训，提高治疗水平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实施临床路径：按照制定的治疗方案进行治疗，确保治疗效果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9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1049398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6296"/>
          </a:bodyPr>
          <a:lstStyle/>
          <a:p>
            <a:r>
              <a:rPr lang="zh-CN" altLang="en-US"/>
              <a:t>医疗质量与安全要求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3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医疗质量管理组织</a:t>
            </a:r>
            <a:endParaRPr lang="zh-CN" altLang="en-US"/>
          </a:p>
        </p:txBody>
      </p:sp>
      <p:sp>
        <p:nvSpPr>
          <p:cNvPr id="1049434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组织架构：明确医疗质量管理组织的职责和权限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管理团队：配备专业的医疗质量管理人员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培训与教育：定期进行医疗质量管理培训和教育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监督与评估：定期对医疗质量进行监督和评估，确保医疗质量和安全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https://d.book118.com/695201032311011124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!"/>
  <p:tag name="KSO_WM_UNIT_TYPE" val="a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449.5&quot;,&quot;top&quot;:&quot;73.65&quot;,&quot;width&quot;:&quot;484.9&quot;,&quot;height&quot;:&quot;312.7&quot;}"/>
  <p:tag name="KSO_WM_SLIDE_ID" val="custom2023026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1_2"/>
  <p:tag name="KSO_WM_UNIT_INDEX" val="1_1_2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1_1"/>
  <p:tag name="KSO_WM_UNIT_INDEX" val="1_1_1"/>
  <p:tag name="KSO_WM_UNIT_LAYERLEVEL" val="1_1_1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35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2_2"/>
  <p:tag name="KSO_WM_UNIT_INDEX" val="1_2_2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2_1"/>
  <p:tag name="KSO_WM_UNIT_INDEX" val="1_2_1"/>
  <p:tag name="KSO_WM_UNIT_LAYERLEVEL" val="1_1_1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35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3_2"/>
  <p:tag name="KSO_WM_UNIT_INDEX" val="1_3_2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3_1"/>
  <p:tag name="KSO_WM_UNIT_INDEX" val="1_3_1"/>
  <p:tag name="KSO_WM_UNIT_LAYERLEVEL" val="1_1_1"/>
  <p:tag name="KSO_WM_UNIT_SUBTYPE" val="d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35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4_2"/>
  <p:tag name="KSO_WM_UNIT_INDEX" val="1_4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4_1"/>
  <p:tag name="KSO_WM_UNIT_INDEX" val="1_4_1"/>
  <p:tag name="KSO_WM_UNIT_LAYERLEVEL" val="1_1_1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5_2"/>
  <p:tag name="KSO_WM_UNIT_INDEX" val="1_5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5_1"/>
  <p:tag name="KSO_WM_UNIT_INDEX" val="1_5_1"/>
  <p:tag name="KSO_WM_UNIT_LAYERLEVEL" val="1_1_1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35"/>
</p:tagLst>
</file>

<file path=ppt/tags/tag10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67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8.2,&quot;width&quot;:869.5000000000001}"/>
  <p:tag name="KSO_WM_TAG_VERSION" val="3.0"/>
  <p:tag name="KSO_WM_TEMPLATE_CATEGORY" val="diagram"/>
  <p:tag name="KSO_WM_TEMPLATE_INDEX" val="20231098"/>
  <p:tag name="KSO_WM_UNIT_COMPATIBLE" val="0"/>
  <p:tag name="KSO_WM_UNIT_DIAGRAM_ISNUMVISUAL" val="0"/>
  <p:tag name="KSO_WM_UNIT_DIAGRAM_ISREFERUNIT" val="0"/>
  <p:tag name="KSO_WM_UNIT_HIGHLIGHT" val="0"/>
  <p:tag name="KSO_WM_UNIT_ID" val="diagram20231098_3*l_h_i*1_2_1"/>
  <p:tag name="KSO_WM_UNIT_INDEX" val="1_2_1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8.2,&quot;width&quot;:869.5000000000001}"/>
  <p:tag name="KSO_WM_TAG_VERSION" val="3.0"/>
  <p:tag name="KSO_WM_TEMPLATE_CATEGORY" val="diagram"/>
  <p:tag name="KSO_WM_TEMPLATE_INDEX" val="20231098"/>
  <p:tag name="KSO_WM_UNIT_COMPATIBLE" val="0"/>
  <p:tag name="KSO_WM_UNIT_DIAGRAM_ISNUMVISUAL" val="0"/>
  <p:tag name="KSO_WM_UNIT_DIAGRAM_ISREFERUNIT" val="0"/>
  <p:tag name="KSO_WM_UNIT_HIGHLIGHT" val="0"/>
  <p:tag name="KSO_WM_UNIT_ID" val="diagram20231098_3*l_h_i*1_3_1"/>
  <p:tag name="KSO_WM_UNIT_INDEX" val="1_3_1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8.2,&quot;width&quot;:869.5000000000001}"/>
  <p:tag name="KSO_WM_TAG_VERSION" val="3.0"/>
  <p:tag name="KSO_WM_TEMPLATE_CATEGORY" val="diagram"/>
  <p:tag name="KSO_WM_TEMPLATE_INDEX" val="20231098"/>
  <p:tag name="KSO_WM_UNIT_COMPATIBLE" val="0"/>
  <p:tag name="KSO_WM_UNIT_DIAGRAM_ISNUMVISUAL" val="0"/>
  <p:tag name="KSO_WM_UNIT_DIAGRAM_ISREFERUNIT" val="0"/>
  <p:tag name="KSO_WM_UNIT_HIGHLIGHT" val="0"/>
  <p:tag name="KSO_WM_UNIT_ID" val="diagram20231098_3*l_h_i*1_4_1"/>
  <p:tag name="KSO_WM_UNIT_INDEX" val="1_4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8.2,&quot;width&quot;:869.5000000000001}"/>
  <p:tag name="KSO_WM_TAG_VERSION" val="3.0"/>
  <p:tag name="KSO_WM_TEMPLATE_CATEGORY" val="diagram"/>
  <p:tag name="KSO_WM_TEMPLATE_INDEX" val="20231098"/>
  <p:tag name="KSO_WM_UNIT_COMPATIBLE" val="0"/>
  <p:tag name="KSO_WM_UNIT_DIAGRAM_ISNUMVISUAL" val="0"/>
  <p:tag name="KSO_WM_UNIT_DIAGRAM_ISREFERUNIT" val="0"/>
  <p:tag name="KSO_WM_UNIT_HIGHLIGHT" val="0"/>
  <p:tag name="KSO_WM_UNIT_ID" val="diagram20231098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PRESET_TEXT_INDEX" val="0"/>
  <p:tag name="KSO_WM_UNIT_PRESET_TEXT_LEN" val="0"/>
  <p:tag name="KSO_WM_UNIT_TEXT_FILL_FORE_SCHEMECOLOR_INDEX" val="5"/>
  <p:tag name="KSO_WM_UNIT_TEXT_FILL_FORE_SCHEMECOLOR_INDEX_BRIGHTNESS" val="0"/>
  <p:tag name="KSO_WM_UNIT_TEXT_FILL_TYPE" val="1"/>
  <p:tag name="KSO_WM_UNIT_TYPE" val="l_h_a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8.2,&quot;width&quot;:869.5000000000001}"/>
  <p:tag name="KSO_WM_TAG_VERSION" val="3.0"/>
  <p:tag name="KSO_WM_TEMPLATE_CATEGORY" val="diagram"/>
  <p:tag name="KSO_WM_TEMPLATE_INDEX" val="20231098"/>
  <p:tag name="KSO_WM_UNIT_COMPATIBLE" val="0"/>
  <p:tag name="KSO_WM_UNIT_DIAGRAM_ISNUMVISUAL" val="0"/>
  <p:tag name="KSO_WM_UNIT_DIAGRAM_ISREFERUNIT" val="0"/>
  <p:tag name="KSO_WM_UNIT_HIGHLIGHT" val="0"/>
  <p:tag name="KSO_WM_UNIT_ID" val="diagram20231098_3*l_h_f*1_2_1"/>
  <p:tag name="KSO_WM_UNIT_INDEX" val="1_2_1"/>
  <p:tag name="KSO_WM_UNIT_LAYERLEVEL" val="1_1_1"/>
  <p:tag name="KSO_WM_UNIT_NOCLEAR" val="0"/>
  <p:tag name="KSO_WM_UNIT_PRESET_TEXT" val="此处输入你的正文，文字是您思想提炼请尽量言简意赅的阐述观点"/>
  <p:tag name="KSO_WM_UNIT_SUBTYPE" val="a"/>
  <p:tag name="KSO_WM_UNIT_TEXT_FILL_FORE_SCHEMECOLOR_INDEX_BRIGHTNESS" val="0.35"/>
  <p:tag name="KSO_WM_UNIT_TEXT_FILL_TYPE" val="1"/>
  <p:tag name="KSO_WM_UNIT_TYPE" val="l_h_f"/>
  <p:tag name="KSO_WM_UNIT_VALUE" val="60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8.2,&quot;width&quot;:869.5000000000001}"/>
  <p:tag name="KSO_WM_TAG_VERSION" val="3.0"/>
  <p:tag name="KSO_WM_TEMPLATE_CATEGORY" val="diagram"/>
  <p:tag name="KSO_WM_TEMPLATE_INDEX" val="20231098"/>
  <p:tag name="KSO_WM_UNIT_COMPATIBLE" val="0"/>
  <p:tag name="KSO_WM_UNIT_DIAGRAM_ISNUMVISUAL" val="0"/>
  <p:tag name="KSO_WM_UNIT_DIAGRAM_ISREFERUNIT" val="0"/>
  <p:tag name="KSO_WM_UNIT_HIGHLIGHT" val="0"/>
  <p:tag name="KSO_WM_UNIT_ID" val="diagram20231098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PRESET_TEXT_INDEX" val="0"/>
  <p:tag name="KSO_WM_UNIT_PRESET_TEXT_LEN" val="0"/>
  <p:tag name="KSO_WM_UNIT_TEXT_FILL_FORE_SCHEMECOLOR_INDEX" val="5"/>
  <p:tag name="KSO_WM_UNIT_TEXT_FILL_FORE_SCHEMECOLOR_INDEX_BRIGHTNESS" val="0"/>
  <p:tag name="KSO_WM_UNIT_TEXT_FILL_TYPE" val="1"/>
  <p:tag name="KSO_WM_UNIT_TYPE" val="l_h_a"/>
  <p:tag name="KSO_WM_UNIT_VALUE" val="32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8.2,&quot;width&quot;:869.5000000000001}"/>
  <p:tag name="KSO_WM_TAG_VERSION" val="3.0"/>
  <p:tag name="KSO_WM_TEMPLATE_CATEGORY" val="diagram"/>
  <p:tag name="KSO_WM_TEMPLATE_INDEX" val="20231098"/>
  <p:tag name="KSO_WM_UNIT_COMPATIBLE" val="0"/>
  <p:tag name="KSO_WM_UNIT_DIAGRAM_ISNUMVISUAL" val="0"/>
  <p:tag name="KSO_WM_UNIT_DIAGRAM_ISREFERUNIT" val="0"/>
  <p:tag name="KSO_WM_UNIT_HIGHLIGHT" val="0"/>
  <p:tag name="KSO_WM_UNIT_ID" val="diagram20231098_3*l_h_f*1_4_1"/>
  <p:tag name="KSO_WM_UNIT_INDEX" val="1_4_1"/>
  <p:tag name="KSO_WM_UNIT_LAYERLEVEL" val="1_1_1"/>
  <p:tag name="KSO_WM_UNIT_NOCLEAR" val="0"/>
  <p:tag name="KSO_WM_UNIT_PRESET_TEXT" val="此处输入你的正文，文字是您思想提炼请尽量言简意赅的阐述观点"/>
  <p:tag name="KSO_WM_UNIT_SUBTYPE" val="a"/>
  <p:tag name="KSO_WM_UNIT_TEXT_FILL_FORE_SCHEMECOLOR_INDEX_BRIGHTNESS" val="0.35"/>
  <p:tag name="KSO_WM_UNIT_TEXT_FILL_TYPE" val="1"/>
  <p:tag name="KSO_WM_UNIT_TYPE" val="l_h_f"/>
  <p:tag name="KSO_WM_UNIT_VALUE" val="60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8.2,&quot;width&quot;:869.5000000000001}"/>
  <p:tag name="KSO_WM_TAG_VERSION" val="3.0"/>
  <p:tag name="KSO_WM_TEMPLATE_CATEGORY" val="diagram"/>
  <p:tag name="KSO_WM_TEMPLATE_INDEX" val="20231098"/>
  <p:tag name="KSO_WM_UNIT_COMPATIBLE" val="0"/>
  <p:tag name="KSO_WM_UNIT_DIAGRAM_ISNUMVISUAL" val="0"/>
  <p:tag name="KSO_WM_UNIT_DIAGRAM_ISREFERUNIT" val="0"/>
  <p:tag name="KSO_WM_UNIT_HIGHLIGHT" val="0"/>
  <p:tag name="KSO_WM_UNIT_ID" val="diagram20231098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PRESET_TEXT_INDEX" val="0"/>
  <p:tag name="KSO_WM_UNIT_PRESET_TEXT_LEN" val="0"/>
  <p:tag name="KSO_WM_UNIT_TEXT_FILL_FORE_SCHEMECOLOR_INDEX" val="5"/>
  <p:tag name="KSO_WM_UNIT_TEXT_FILL_FORE_SCHEMECOLOR_INDEX_BRIGHTNESS" val="0"/>
  <p:tag name="KSO_WM_UNIT_TEXT_FILL_TYPE" val="1"/>
  <p:tag name="KSO_WM_UNIT_TYPE" val="l_h_a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8.2,&quot;width&quot;:869.5000000000001}"/>
  <p:tag name="KSO_WM_TAG_VERSION" val="3.0"/>
  <p:tag name="KSO_WM_TEMPLATE_CATEGORY" val="diagram"/>
  <p:tag name="KSO_WM_TEMPLATE_INDEX" val="20231098"/>
  <p:tag name="KSO_WM_UNIT_COMPATIBLE" val="0"/>
  <p:tag name="KSO_WM_UNIT_DIAGRAM_ISNUMVISUAL" val="0"/>
  <p:tag name="KSO_WM_UNIT_DIAGRAM_ISREFERUNIT" val="0"/>
  <p:tag name="KSO_WM_UNIT_HIGHLIGHT" val="0"/>
  <p:tag name="KSO_WM_UNIT_ID" val="diagram20231098_3*l_h_f*1_3_1"/>
  <p:tag name="KSO_WM_UNIT_INDEX" val="1_3_1"/>
  <p:tag name="KSO_WM_UNIT_LAYERLEVEL" val="1_1_1"/>
  <p:tag name="KSO_WM_UNIT_NOCLEAR" val="0"/>
  <p:tag name="KSO_WM_UNIT_PRESET_TEXT" val="此处输入你的正文，文字是您思想提炼请尽量言简意赅的阐述观点"/>
  <p:tag name="KSO_WM_UNIT_SUBTYPE" val="a"/>
  <p:tag name="KSO_WM_UNIT_TEXT_FILL_FORE_SCHEMECOLOR_INDEX_BRIGHTNESS" val="0.35"/>
  <p:tag name="KSO_WM_UNIT_TEXT_FILL_TYPE" val="1"/>
  <p:tag name="KSO_WM_UNIT_TYPE" val="l_h_f"/>
  <p:tag name="KSO_WM_UNIT_VALUE" val="60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8.2,&quot;width&quot;:869.5000000000001}"/>
  <p:tag name="KSO_WM_TAG_VERSION" val="3.0"/>
  <p:tag name="KSO_WM_TEMPLATE_CATEGORY" val="diagram"/>
  <p:tag name="KSO_WM_TEMPLATE_INDEX" val="20231098"/>
  <p:tag name="KSO_WM_UNIT_COMPATIBLE" val="0"/>
  <p:tag name="KSO_WM_UNIT_DIAGRAM_ISNUMVISUAL" val="0"/>
  <p:tag name="KSO_WM_UNIT_DIAGRAM_ISREFERUNIT" val="0"/>
  <p:tag name="KSO_WM_UNIT_HIGHLIGHT" val="0"/>
  <p:tag name="KSO_WM_UNIT_ID" val="diagram20231098_3*l_h_f*1_1_1"/>
  <p:tag name="KSO_WM_UNIT_INDEX" val="1_1_1"/>
  <p:tag name="KSO_WM_UNIT_LAYERLEVEL" val="1_1_1"/>
  <p:tag name="KSO_WM_UNIT_NOCLEAR" val="0"/>
  <p:tag name="KSO_WM_UNIT_PRESET_TEXT" val="此处输入你的正文，文字是您思想提炼请尽量言简意赅的阐述观点"/>
  <p:tag name="KSO_WM_UNIT_SUBTYPE" val="a"/>
  <p:tag name="KSO_WM_UNIT_TEXT_FILL_FORE_SCHEMECOLOR_INDEX_BRIGHTNESS" val="0.35"/>
  <p:tag name="KSO_WM_UNIT_TEXT_FILL_TYPE" val="1"/>
  <p:tag name="KSO_WM_UNIT_TYPE" val="l_h_f"/>
  <p:tag name="KSO_WM_UNIT_VALUE" val="6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8.2,&quot;width&quot;:869.5000000000001}"/>
  <p:tag name="KSO_WM_TAG_VERSION" val="3.0"/>
  <p:tag name="KSO_WM_TEMPLATE_CATEGORY" val="diagram"/>
  <p:tag name="KSO_WM_TEMPLATE_INDEX" val="20231098"/>
  <p:tag name="KSO_WM_UNIT_COMPATIBLE" val="0"/>
  <p:tag name="KSO_WM_UNIT_DIAGRAM_ISNUMVISUAL" val="0"/>
  <p:tag name="KSO_WM_UNIT_DIAGRAM_ISREFERUNIT" val="0"/>
  <p:tag name="KSO_WM_UNIT_HIGHLIGHT" val="0"/>
  <p:tag name="KSO_WM_UNIT_ID" val="diagram20231098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PRESET_TEXT_INDEX" val="0"/>
  <p:tag name="KSO_WM_UNIT_PRESET_TEXT_LEN" val="0"/>
  <p:tag name="KSO_WM_UNIT_TEXT_FILL_FORE_SCHEMECOLOR_INDEX" val="5"/>
  <p:tag name="KSO_WM_UNIT_TEXT_FILL_FORE_SCHEMECOLOR_INDEX_BRIGHTNESS" val="0"/>
  <p:tag name="KSO_WM_UNIT_TEXT_FILL_TYPE" val="1"/>
  <p:tag name="KSO_WM_UNIT_TYPE" val="l_h_a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5_1"/>
  <p:tag name="KSO_WM_UNIT_INDEX" val="1_5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6_1"/>
  <p:tag name="KSO_WM_UNIT_INDEX" val="1_6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58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4_1"/>
  <p:tag name="KSO_WM_UNIT_INDEX" val="1_4_1"/>
  <p:tag name="KSO_WM_UNIT_LAYERLEVEL" val="1_1_1"/>
  <p:tag name="KSO_WM_UNIT_LINE_FORE_SCHEMECOLOR_INDEX" val="7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4_2"/>
  <p:tag name="KSO_WM_UNIT_INDEX" val="1_4_2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5_1"/>
  <p:tag name="KSO_WM_UNIT_INDEX" val="1_5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5_2"/>
  <p:tag name="KSO_WM_UNIT_INDEX" val="1_5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5_1"/>
  <p:tag name="KSO_WM_UNIT_INDEX" val="1_5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6_1"/>
  <p:tag name="KSO_WM_UNIT_INDEX" val="1_6_1"/>
  <p:tag name="KSO_WM_UNIT_LAYERLEVEL" val="1_1_1"/>
  <p:tag name="KSO_WM_UNIT_LINE_FORE_SCHEMECOLOR_INDEX" val="7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6_2"/>
  <p:tag name="KSO_WM_UNIT_INDEX" val="1_6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6_1"/>
  <p:tag name="KSO_WM_UNIT_INDEX" val="1_6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1_1"/>
  <p:tag name="KSO_WM_UNIT_INDEX" val="1_1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1_2"/>
  <p:tag name="KSO_WM_UNIT_INDEX" val="1_1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2_1"/>
  <p:tag name="KSO_WM_UNIT_INDEX" val="1_2_1"/>
  <p:tag name="KSO_WM_UNIT_LAYERLEVEL" val="1_1_1"/>
  <p:tag name="KSO_WM_UNIT_LINE_FORE_SCHEMECOLOR_INDEX" val="7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2_2"/>
  <p:tag name="KSO_WM_UNIT_INDEX" val="1_2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3_1"/>
  <p:tag name="KSO_WM_UNIT_INDEX" val="1_3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3_2"/>
  <p:tag name="KSO_WM_UNIT_INDEX" val="1_3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19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24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15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3">
      <vt:lpstr>Arial</vt:lpstr>
      <vt:lpstr>Calibri</vt:lpstr>
      <vt:lpstr>MiSans</vt:lpstr>
      <vt:lpstr>Wingdings</vt:lpstr>
      <vt:lpstr>Calibri Light</vt:lpstr>
      <vt:lpstr>微软雅黑</vt:lpstr>
      <vt:lpstr>宋体</vt:lpstr>
      <vt:lpstr>Office Theme</vt:lpstr>
      <vt:lpstr>三级口腔医院基本标准</vt:lpstr>
      <vt:lpstr>目录</vt:lpstr>
      <vt:lpstr>医院基本要求</vt:lpstr>
      <vt:lpstr>医院规模</vt:lpstr>
      <vt:lpstr>科室设置</vt:lpstr>
      <vt:lpstr>人员资质</vt:lpstr>
      <vt:lpstr>设备配置</vt:lpstr>
      <vt:lpstr>医疗技术要求</vt:lpstr>
      <vt:lpstr>诊疗项目</vt:lpstr>
      <vt:lpstr>手术分级管理</vt:lpstr>
      <vt:lpstr>医疗技术风险防范</vt:lpstr>
      <vt:lpstr>临床路径管理</vt:lpstr>
      <vt:lpstr>医疗质量与安全要求</vt:lpstr>
      <vt:lpstr>医疗质量管理组织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2024-09-29T04:59:23.325</cp:lastPrinted>
  <dcterms:created xsi:type="dcterms:W3CDTF">2024-09-28T20:59:23Z</dcterms:created>
  <dcterms:modified xsi:type="dcterms:W3CDTF">2024-09-28T20:59:25Z</dcterms:modified>
</cp:coreProperties>
</file>