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12D580-4216-4D5E-8CB3-D40EDFB7C5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9A6830-5B9E-47E1-A26E-5231DCD4C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028E66D-2A34-4DAB-B0F7-6D3B28FE18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460B83F-2CD4-44A6-BBD5-EBCCB6E4FCB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5FC2D1-31F2-4D0D-A196-DB09C41031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2CE1E42-C62D-4113-931B-5594338307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D5C94FE-B490-4F89-9873-398247BF01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BFC802-BE2B-49B8-8B48-F0489E94D1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60691F7-6F23-457E-B379-C883304A695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9086CE-F951-4C6C-80AC-7A7BEFC9F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3830D-5C55-4897-8FE2-E2F2FF44DC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3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887999" y="2339471"/>
            <a:ext cx="4993675" cy="1089529"/>
          </a:xfrm>
        </p:spPr>
        <p:txBody>
          <a:bodyPr wrap="none" anchor="b">
            <a:spAutoFit/>
          </a:bodyPr>
          <a:lstStyle>
            <a:lvl1pPr algn="l">
              <a:defRPr sz="7200" b="0" i="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4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887999" y="1859340"/>
            <a:ext cx="1980029" cy="4801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2800" b="0" i="0" spc="0">
                <a:solidFill>
                  <a:schemeClr val="accent1">
                    <a:lumMod val="75000"/>
                  </a:schemeClr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  <p:cxnSp>
        <p:nvCxnSpPr>
          <p:cNvPr id="5" name="ïSḻiḍe"/>
          <p:cNvCxnSpPr/>
          <p:nvPr userDrawn="1"/>
        </p:nvCxnSpPr>
        <p:spPr>
          <a:xfrm flipH="1">
            <a:off x="443999" y="1859340"/>
            <a:ext cx="0" cy="1569660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sp>
        <p:nvSpPr>
          <p:cNvPr id="7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8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9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0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1" name=""/>
        <p:cNvGrpSpPr/>
        <p:nvPr/>
      </p:nvGrpSpPr>
      <p:grpSpPr>
        <a:xfrm>
          <a:off x="0" y="0"/>
          <a:ext cx="0" cy="0"/>
        </a:xfrm>
      </p:grpSpPr>
      <p:pic>
        <p:nvPicPr>
          <p:cNvPr id="12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13" name="矩形 6"/>
          <p:cNvSpPr/>
          <p:nvPr userDrawn="1"/>
        </p:nvSpPr>
        <p:spPr>
          <a:xfrm>
            <a:off x="0" y="0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4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15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6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pic>
        <p:nvPicPr>
          <p:cNvPr id="18" name="图片 1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2023/12/5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lnSpc>
                <a:spcPct val="130000"/>
              </a:lnSpc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10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9520224100401111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消防安全宣传明白人培训\n## 1.消防安全的基本概念与重要性\n### 1.1消防安全的定义及其目的\n### 1.2火灾的危害及预防措施\n### 1.3消防安全在日常生活中的应用\n## 2.火源管理与控制\n### 2.1火源的分类及危险程度\n### 2.2火源的管理与控制方法\n### 2.3火源事故的预防与应对策略\n## 3.火灾初期扑救与应急疏散\n### 3.1火灾初期扑救的基本原则与方法\n### 3.2火灾应急疏散的准备工作\n### 3.3火灾应急疏散的组织实施与演练\n## 4.消防器材与设施的使用\n### 4.1消防器材的种类与用途\n### 4.2消防设施的布局与维护\n### 4.3消防器材与设施的使用方法与注意事项\n## 5.消防安全法律法规与制度建设\n### 5.1消防安全法律法规的基本内容\n### 5.2消防安全制度的建设与完善\n### 5.3消防安全违法行为的查处与责任追究\n## 6.消防安全宣传与教育培训\n### 6.1消防安全宣传的目的与意义\n### 6.2消防安全教育培训的内容与方法\n### 6.3消防安全宣传与教育培训的效果评估与改进\n&quot;,&quot;templateId&quot;:&quot;fdsgqp5mt7y9fj3qduwh7x7bjy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887999" y="2349500"/>
            <a:ext cx="10477500" cy="1079500"/>
          </a:xfrm>
        </p:spPr>
        <p:txBody>
          <a:bodyPr vert="horz" wrap="square" lIns="91440" tIns="45720" rIns="91440" bIns="45720" anchor="t">
            <a:normAutofit/>
          </a:bodyPr>
          <a:lstStyle/>
          <a:p>
            <a:pPr>
              <a:buNone/>
            </a:pPr>
            <a:r>
              <a:rPr lang="zh-CN" sz="6500"/>
              <a:t>消防安全宣传明白人培训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887999" y="1859340"/>
            <a:ext cx="5848350" cy="482600"/>
          </a:xfrm>
        </p:spPr>
        <p:txBody>
          <a:bodyPr/>
          <a:lstStyle/>
          <a:p>
            <a:r>
              <a:rPr lang="en-US"/>
              <a:t>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6131138"/>
            <a:ext cx="1758815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en-US" altLang="zh-CN" spc="80"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6131138"/>
            <a:ext cx="1484381" cy="336695"/>
          </a:xfrm>
          <a:prstGeom prst="rect">
            <a:avLst/>
          </a:prstGeom>
        </p:spPr>
        <p:txBody>
          <a:bodyPr wrap="none" anchor="b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zh-CN" altLang="en-US" spc="80">
                <a:effectLst/>
              </a:rPr>
              <a:t> </a:t>
            </a:r>
            <a:endParaRPr kumimoji="1" lang="en-US" altLang="zh-CN" spc="8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50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消防安全的基本概念与重要性</a:t>
            </a:r>
            <a:endParaRPr/>
          </a:p>
        </p:txBody>
      </p:sp>
      <p:sp>
        <p:nvSpPr>
          <p:cNvPr id="151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01</a:t>
            </a:r>
            <a:endParaRPr kumimoji="1" lang="zh-CN" altLang="en-US"/>
          </a:p>
        </p:txBody>
      </p:sp>
      <p:cxnSp>
        <p:nvCxnSpPr>
          <p:cNvPr id="152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4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48" name="Tencent" descr="{&quot;isTemplate&quot;:true,&quot;type&quot;:&quot;content&quot;,&quot;canOmit&quot;:false,&quot;range&quot;:0}"/>
          <p:cNvSpPr txBox="1"/>
          <p:nvPr/>
        </p:nvSpPr>
        <p:spPr>
          <a:xfrm>
            <a:off x="660400" y="1464212"/>
            <a:ext cx="10976295" cy="4851523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rgbClr val="000000"/>
                </a:solidFill>
                <a:uFill>
                  <a:solidFill>
                    <a:srgbClr val="000000"/>
                  </a:solidFill>
                </a:uFill>
                <a:latin typeface="Arial"/>
                <a:ea typeface="黑体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消防安全是指预防火灾和减少火灾危害，保护人身和财产安全，维护社会稳定的活动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预防火灾：通过采取有效措施，降低火灾发生的概率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减少火灾危害：在火灾发生时，采取有效措施减少火灾对人身和财产的损害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保护人身和财产安全：确保人们在火灾发生时能够安全撤离，减少财产损失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维护社会稳定：消防安全工作关系到国家经济建设和人民生命财产安全，是社会稳定的重要组成部分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消防安全的目的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提高人们的火灾防范意识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普及火灾预防和扑救知识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提高火灾应急处理能力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en-US" sz="1400" spc="300">
                <a:solidFill>
                  <a:srgbClr val="808080">
                    <a:alpha val="100000"/>
                  </a:srgbClr>
                </a:solidFill>
                <a:latin typeface="微软雅黑"/>
                <a:ea typeface="微软雅黑"/>
              </a:rPr>
              <a:t>减少火灾事故的发生，保障国家和人民的生命财产安全</a:t>
            </a:r>
            <a:endParaRPr/>
          </a:p>
        </p:txBody>
      </p:sp>
      <p:sp>
        <p:nvSpPr>
          <p:cNvPr id="24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消防安全的定义及其目的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5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5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5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5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5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火灾的危害</a:t>
                </a:r>
                <a:endParaRPr/>
              </a:p>
            </p:txBody>
          </p:sp>
          <p:sp>
            <p:nvSpPr>
              <p:cNvPr id="25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人身伤亡：火灾可能导致大量人员受伤或死亡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财产损失：火灾可能导致房屋、设施、设备等财产受损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环境污染：火灾可能产生大量有毒烟雾和气体，对环境造成污染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社会影响：火灾可能引起社会恐慌，影响社会稳定</a:t>
                </a:r>
                <a:endParaRPr/>
              </a:p>
            </p:txBody>
          </p:sp>
          <p:sp>
            <p:nvSpPr>
              <p:cNvPr id="25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5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6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6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预防火灾的措施</a:t>
                </a:r>
                <a:endParaRPr/>
              </a:p>
            </p:txBody>
          </p:sp>
          <p:sp>
            <p:nvSpPr>
              <p:cNvPr id="26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加强火源管理：采取有效措施，防止火源引发火灾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提高火灾防范意识：加强消防安全宣传教育，提高人们的火灾防范意识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安装消防设施：在公共场所和住宅区安装消防设施，提高火灾应急处理能力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定期检查：定期对消防设施进行检查，确保其正常运行</a:t>
                </a:r>
                <a:endParaRPr/>
              </a:p>
            </p:txBody>
          </p:sp>
          <p:sp>
            <p:nvSpPr>
              <p:cNvPr id="26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6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6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火灾的危害及预防措施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68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69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70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71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72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家庭消防安全</a:t>
                </a:r>
                <a:endParaRPr/>
              </a:p>
            </p:txBody>
          </p:sp>
          <p:sp>
            <p:nvSpPr>
              <p:cNvPr id="273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安装烟雾报警器：在家庭中安装烟雾报警器，及时发现火灾隐患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定期检查电线电器：定期检查电线电器，防止电器故障引发火灾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不乱丢烟蒂：不在床上、沙发上吸烟，不乱丢烟蒂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制定灭火计划：制定家庭灭火计划，明确疏散路线和灭火器材</a:t>
                </a:r>
                <a:endParaRPr/>
              </a:p>
            </p:txBody>
          </p:sp>
          <p:sp>
            <p:nvSpPr>
              <p:cNvPr id="274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5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76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77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78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79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公共场所消防安全</a:t>
                </a:r>
                <a:endParaRPr/>
              </a:p>
            </p:txBody>
          </p:sp>
          <p:sp>
            <p:nvSpPr>
              <p:cNvPr id="280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遵守消防安全规定：在公共场所遵守消防安全规定，不携带易燃易爆物品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注意疏散指示：在火灾发生时，按照疏散指示迅速撤离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使用消防设施：在火灾发生时，使用灭火器、消防栓等消防设施进行扑救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报警求助：在火灾发生时，立即拨打火警电话报警求助</a:t>
                </a:r>
                <a:endParaRPr/>
              </a:p>
            </p:txBody>
          </p:sp>
          <p:sp>
            <p:nvSpPr>
              <p:cNvPr id="281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2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83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84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消防安全在日常生活中的应用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8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火源管理与控制</a:t>
            </a:r>
            <a:endParaRPr/>
          </a:p>
        </p:txBody>
      </p:sp>
      <p:sp>
        <p:nvSpPr>
          <p:cNvPr id="28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02</a:t>
            </a:r>
            <a:endParaRPr kumimoji="1" lang="zh-CN" altLang="en-US"/>
          </a:p>
        </p:txBody>
      </p:sp>
      <p:cxnSp>
        <p:nvCxnSpPr>
          <p:cNvPr id="28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火源的分类及危险程度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29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29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9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火源的分类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明火：如蜡烛、烟蒂、火柴等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暗火：如电器故障、易燃易爆物品等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爆炸火源：如炸药、烟花爆竹等</a:t>
                </a:r>
                <a:endParaRPr/>
              </a:p>
            </p:txBody>
          </p:sp>
          <p:pic>
            <p:nvPicPr>
              <p:cNvPr id="29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9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9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火源的危险程度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0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高危险火源：如爆炸火源、易燃易爆物品等，可能导致严重火灾事故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中危险火源：如明火、暗火等，可能导致一般火灾事故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低危险火源：如日常生活中的小火源，火灾风险较低</a:t>
                </a:r>
                <a:endParaRPr/>
              </a:p>
            </p:txBody>
          </p:sp>
          <p:pic>
            <p:nvPicPr>
              <p:cNvPr id="30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03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04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05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06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07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火源的管理</a:t>
                </a:r>
                <a:endParaRPr/>
              </a:p>
            </p:txBody>
          </p:sp>
          <p:sp>
            <p:nvSpPr>
              <p:cNvPr id="308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建立火源管理制度：制定火源管理制度，明确火源管理的责任和要求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加强火源检查：定期对火源进行检查，及时发现和处理火灾隐患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宣传教育：加强消防安全宣传教育，提高人们的火源管理意识</a:t>
                </a:r>
                <a:endParaRPr/>
              </a:p>
            </p:txBody>
          </p:sp>
          <p:sp>
            <p:nvSpPr>
              <p:cNvPr id="309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0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1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2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13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14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火源的控制</a:t>
                </a:r>
                <a:endParaRPr/>
              </a:p>
            </p:txBody>
          </p:sp>
          <p:sp>
            <p:nvSpPr>
              <p:cNvPr id="315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防火隔离：在重要场所和区域设置防火隔离带，防止火势蔓延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安装消防设施：在火源附近安装消防设施，提高火灾应急处理能力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限制火源使用：在特定场所限制火源使用，如禁止在森林、草原等区域使用明火</a:t>
                </a:r>
                <a:endParaRPr/>
              </a:p>
            </p:txBody>
          </p:sp>
          <p:sp>
            <p:nvSpPr>
              <p:cNvPr id="316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7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8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19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20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火源的管理与控制方法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32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32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32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32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32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火源事故的预防</a:t>
                </a:r>
                <a:endParaRPr/>
              </a:p>
            </p:txBody>
          </p:sp>
          <p:sp>
            <p:nvSpPr>
              <p:cNvPr id="32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加强火源管理：严格执行火源管理制度，加强火源检查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提高火灾防范意识：加强消防安全宣传教育，提高人们的火灾防范意识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安装消防设施：在火源附近安装消防设施，提高火灾应急处理能力</a:t>
                </a:r>
                <a:endParaRPr/>
              </a:p>
            </p:txBody>
          </p:sp>
          <p:sp>
            <p:nvSpPr>
              <p:cNvPr id="32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33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33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火源事故的应对策略</a:t>
                </a:r>
                <a:endParaRPr/>
              </a:p>
            </p:txBody>
          </p:sp>
          <p:sp>
            <p:nvSpPr>
              <p:cNvPr id="33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及时发现火源：在火灾发生时，立即采取措施，迅速扑灭火源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疏散人员：在火灾发生时，按照疏散指示迅速撤离，确保人员安全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使用消防设施：在火灾发生时，使用灭火器、消防栓等消防设施进行扑救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报警求助：在火灾发生时，立即拨打火警电话报警求助</a:t>
                </a:r>
                <a:endParaRPr/>
              </a:p>
            </p:txBody>
          </p:sp>
          <p:sp>
            <p:nvSpPr>
              <p:cNvPr id="33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33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33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火源事故的预防与应对策略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887999" y="2759170"/>
            <a:ext cx="10744200" cy="64135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4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4000" spc="300">
                <a:latin typeface="Microsoft YaHei Light"/>
                <a:ea typeface="Microsoft YaHei Light"/>
              </a:rPr>
              <a:t>火灾初期扑救与应急疏散</a:t>
            </a:r>
            <a:endParaRPr/>
          </a:p>
        </p:txBody>
      </p:sp>
      <p:sp>
        <p:nvSpPr>
          <p:cNvPr id="8" name="标题 1"/>
          <p:cNvSpPr txBox="1"/>
          <p:nvPr/>
        </p:nvSpPr>
        <p:spPr>
          <a:xfrm>
            <a:off x="887999" y="1669641"/>
            <a:ext cx="1130438" cy="1089529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7200" b="0" i="0" kern="1200" spc="300">
                <a:solidFill>
                  <a:schemeClr val="tx2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/>
              <a:t>03</a:t>
            </a:r>
            <a:endParaRPr kumimoji="1" lang="zh-CN" altLang="en-US"/>
          </a:p>
        </p:txBody>
      </p:sp>
      <p:cxnSp>
        <p:nvCxnSpPr>
          <p:cNvPr id="9" name="Tencent"/>
          <p:cNvCxnSpPr/>
          <p:nvPr/>
        </p:nvCxnSpPr>
        <p:spPr>
          <a:xfrm flipH="1">
            <a:off x="443999" y="1755431"/>
            <a:ext cx="0" cy="1936302"/>
          </a:xfrm>
          <a:prstGeom prst="line">
            <a:avLst/>
          </a:prstGeom>
          <a:ln w="12700">
            <a:solidFill>
              <a:schemeClr val="tx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1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2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3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4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火灾初期扑救的基本原则</a:t>
                </a:r>
                <a:endParaRPr/>
              </a:p>
            </p:txBody>
          </p:sp>
          <p:sp>
            <p:nvSpPr>
              <p:cNvPr id="15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及时发现火源：在火灾发生时，立即采取措施，迅速扑灭火源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切断火源：在火灾发生时，迅速切断火源，防止火势蔓延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灭火器材：使用灭火器、灭火毯等灭火器材进行扑救</a:t>
                </a:r>
                <a:endParaRPr/>
              </a:p>
            </p:txBody>
          </p:sp>
          <p:sp>
            <p:nvSpPr>
              <p:cNvPr id="16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8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9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0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1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火灾初期扑救的方法</a:t>
                </a:r>
                <a:endParaRPr/>
              </a:p>
            </p:txBody>
          </p:sp>
          <p:sp>
            <p:nvSpPr>
              <p:cNvPr id="22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使用灭火器：根据火源类型，选择合适的灭火器进行扑救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灭火毯：使用灭火毯覆盖火源，隔绝空气，扑灭火源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水源灭火：在火势较小的情况下，使用水源进行灭火</a:t>
                </a:r>
                <a:endParaRPr/>
              </a:p>
            </p:txBody>
          </p:sp>
          <p:sp>
            <p:nvSpPr>
              <p:cNvPr id="23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5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6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火灾初期扑救的基本原则与方法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8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790199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火灾应急疏散的准备工作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30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3" y="1473104"/>
            <a:ext cx="10790202" cy="5249244"/>
            <a:chOff x="660393" y="1473104"/>
            <a:chExt cx="10790202" cy="5249244"/>
          </a:xfrm>
        </p:grpSpPr>
        <p:grpSp>
          <p:nvGrpSpPr>
            <p:cNvPr id="31" name="Group 19"/>
            <p:cNvGrpSpPr/>
            <p:nvPr/>
          </p:nvGrpSpPr>
          <p:grpSpPr>
            <a:xfrm>
              <a:off x="660396" y="1473104"/>
              <a:ext cx="10790199" cy="1225768"/>
              <a:chOff x="660395" y="1262089"/>
              <a:chExt cx="10790199" cy="1044000"/>
            </a:xfrm>
          </p:grpSpPr>
          <p:sp>
            <p:nvSpPr>
              <p:cNvPr id="32" name="Tencent"/>
              <p:cNvSpPr/>
              <p:nvPr/>
            </p:nvSpPr>
            <p:spPr>
              <a:xfrm>
                <a:off x="660395" y="1262089"/>
                <a:ext cx="10790199" cy="1044000"/>
              </a:xfrm>
              <a:prstGeom prst="rect">
                <a:avLst/>
              </a:prstGeom>
              <a:solidFill>
                <a:schemeClr val="accent1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3" name="Tencent"/>
              <p:cNvSpPr txBox="1"/>
              <p:nvPr/>
            </p:nvSpPr>
            <p:spPr>
              <a:xfrm>
                <a:off x="815343" y="1272202"/>
                <a:ext cx="798327" cy="1033886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GB" sz="4000">
                    <a:solidFill>
                      <a:schemeClr val="accent1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01</a:t>
                </a:r>
                <a:endParaRPr/>
              </a:p>
            </p:txBody>
          </p:sp>
          <p:sp>
            <p:nvSpPr>
              <p:cNvPr id="34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3" y="1272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制定疏散计划：制定火灾应急疏散计划，明确疏散路线和疏散时间</a:t>
                </a:r>
                <a:endParaRPr/>
              </a:p>
            </p:txBody>
          </p:sp>
          <p:cxnSp>
            <p:nvCxnSpPr>
              <p:cNvPr id="35" name="直线连接符 31"/>
              <p:cNvCxnSpPr/>
              <p:nvPr/>
            </p:nvCxnSpPr>
            <p:spPr>
              <a:xfrm>
                <a:off x="660395" y="1262089"/>
                <a:ext cx="10790199" cy="0"/>
              </a:xfrm>
              <a:prstGeom prst="line">
                <a:avLst/>
              </a:prstGeom>
              <a:ln w="38100">
                <a:solidFill>
                  <a:schemeClr val="accent1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grpSp>
          <p:nvGrpSpPr>
            <p:cNvPr id="36" name="Group 18"/>
            <p:cNvGrpSpPr/>
            <p:nvPr/>
          </p:nvGrpSpPr>
          <p:grpSpPr>
            <a:xfrm>
              <a:off x="660396" y="2809933"/>
              <a:ext cx="10790199" cy="1235837"/>
              <a:chOff x="660395" y="2380713"/>
              <a:chExt cx="10790199" cy="1052575"/>
            </a:xfrm>
          </p:grpSpPr>
          <p:sp>
            <p:nvSpPr>
              <p:cNvPr id="37" name="Tencent"/>
              <p:cNvSpPr/>
              <p:nvPr/>
            </p:nvSpPr>
            <p:spPr>
              <a:xfrm>
                <a:off x="660395" y="2380713"/>
                <a:ext cx="10790199" cy="1044000"/>
              </a:xfrm>
              <a:prstGeom prst="rect">
                <a:avLst/>
              </a:prstGeom>
              <a:solidFill>
                <a:schemeClr val="accent2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38" name="Tencent"/>
              <p:cNvSpPr txBox="1"/>
              <p:nvPr/>
            </p:nvSpPr>
            <p:spPr>
              <a:xfrm>
                <a:off x="815343" y="2389202"/>
                <a:ext cx="792001" cy="1044086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2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02</a:t>
                </a:r>
                <a:endParaRPr lang="en-GB" sz="4000">
                  <a:solidFill>
                    <a:schemeClr val="accent2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39" name="直线连接符 39"/>
              <p:cNvCxnSpPr/>
              <p:nvPr/>
            </p:nvCxnSpPr>
            <p:spPr>
              <a:xfrm>
                <a:off x="660395" y="2380713"/>
                <a:ext cx="10790199" cy="0"/>
              </a:xfrm>
              <a:prstGeom prst="line">
                <a:avLst/>
              </a:prstGeom>
              <a:ln w="38100">
                <a:solidFill>
                  <a:schemeClr val="accent2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2" y="2389202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疏散设施：设置疏散通道、安全出口、应急照明等疏散设施</a:t>
                </a:r>
                <a:endParaRPr/>
              </a:p>
            </p:txBody>
          </p:sp>
        </p:grpSp>
        <p:grpSp>
          <p:nvGrpSpPr>
            <p:cNvPr id="41" name="Group 17"/>
            <p:cNvGrpSpPr/>
            <p:nvPr/>
          </p:nvGrpSpPr>
          <p:grpSpPr>
            <a:xfrm>
              <a:off x="660396" y="4155337"/>
              <a:ext cx="10790199" cy="1225768"/>
              <a:chOff x="660395" y="3499337"/>
              <a:chExt cx="10790199" cy="1044000"/>
            </a:xfrm>
          </p:grpSpPr>
          <p:sp>
            <p:nvSpPr>
              <p:cNvPr id="42" name="Tencent"/>
              <p:cNvSpPr/>
              <p:nvPr/>
            </p:nvSpPr>
            <p:spPr>
              <a:xfrm>
                <a:off x="660395" y="3499337"/>
                <a:ext cx="10790199" cy="1044000"/>
              </a:xfrm>
              <a:prstGeom prst="rect">
                <a:avLst/>
              </a:prstGeom>
              <a:solidFill>
                <a:schemeClr val="accent3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3" name="Tencent"/>
              <p:cNvSpPr txBox="1"/>
              <p:nvPr/>
            </p:nvSpPr>
            <p:spPr>
              <a:xfrm>
                <a:off x="815343" y="3504153"/>
                <a:ext cx="787395" cy="1023770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3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03</a:t>
                </a:r>
                <a:endParaRPr lang="en-GB" sz="4000">
                  <a:solidFill>
                    <a:schemeClr val="accent3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4" name="直线连接符 45"/>
              <p:cNvCxnSpPr/>
              <p:nvPr/>
            </p:nvCxnSpPr>
            <p:spPr>
              <a:xfrm>
                <a:off x="660395" y="3499337"/>
                <a:ext cx="10790199" cy="0"/>
              </a:xfrm>
              <a:prstGeom prst="line">
                <a:avLst/>
              </a:prstGeom>
              <a:ln w="38100">
                <a:solidFill>
                  <a:schemeClr val="accent3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4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9110" y="3507806"/>
                <a:ext cx="972148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疏散演练：定期进行火灾应急疏散演练，提高人们的疏散意识和能力</a:t>
                </a:r>
                <a:endParaRPr/>
              </a:p>
            </p:txBody>
          </p:sp>
        </p:grpSp>
        <p:grpSp>
          <p:nvGrpSpPr>
            <p:cNvPr id="46" name="Group 16"/>
            <p:cNvGrpSpPr/>
            <p:nvPr/>
          </p:nvGrpSpPr>
          <p:grpSpPr>
            <a:xfrm>
              <a:off x="660393" y="5492168"/>
              <a:ext cx="10790199" cy="1230180"/>
              <a:chOff x="660395" y="4617961"/>
              <a:chExt cx="10790199" cy="1047757"/>
            </a:xfrm>
          </p:grpSpPr>
          <p:sp>
            <p:nvSpPr>
              <p:cNvPr id="47" name="Tencent"/>
              <p:cNvSpPr/>
              <p:nvPr/>
            </p:nvSpPr>
            <p:spPr>
              <a:xfrm>
                <a:off x="660395" y="4617961"/>
                <a:ext cx="10790199" cy="1044000"/>
              </a:xfrm>
              <a:prstGeom prst="rect">
                <a:avLst/>
              </a:prstGeom>
              <a:solidFill>
                <a:schemeClr val="accent4">
                  <a:alpha val="10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48" name="Tencent"/>
              <p:cNvSpPr txBox="1"/>
              <p:nvPr/>
            </p:nvSpPr>
            <p:spPr>
              <a:xfrm>
                <a:off x="815342" y="4641943"/>
                <a:ext cx="787395" cy="1020018"/>
              </a:xfrm>
              <a:prstGeom prst="rect">
                <a:avLst/>
              </a:prstGeom>
              <a:noFill/>
            </p:spPr>
            <p:txBody>
              <a:bodyPr wrap="non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en-US" altLang="zh-CN" sz="4000">
                    <a:solidFill>
                      <a:schemeClr val="accent4"/>
                    </a:solidFill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04</a:t>
                </a:r>
                <a:endParaRPr lang="en-GB" sz="4000">
                  <a:solidFill>
                    <a:schemeClr val="accent4"/>
                  </a:solidFill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cxnSp>
            <p:nvCxnSpPr>
              <p:cNvPr id="49" name="直线连接符 51"/>
              <p:cNvCxnSpPr/>
              <p:nvPr/>
            </p:nvCxnSpPr>
            <p:spPr>
              <a:xfrm>
                <a:off x="660395" y="4617961"/>
                <a:ext cx="10790199" cy="0"/>
              </a:xfrm>
              <a:prstGeom prst="line">
                <a:avLst/>
              </a:prstGeom>
              <a:ln w="38100">
                <a:solidFill>
                  <a:schemeClr val="accent4"/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sp>
            <p:nvSpPr>
              <p:cNvPr id="5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1728481" y="4641944"/>
                <a:ext cx="9722111" cy="1023774"/>
              </a:xfrm>
              <a:prstGeom prst="rect">
                <a:avLst/>
              </a:prstGeom>
              <a:noFill/>
            </p:spPr>
            <p:txBody>
              <a:bodyPr wrap="square" rtlCol="0" anchor="ctr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lvl="0" algn="justLow">
                  <a:lnSpc>
                    <a:spcPct val="130000"/>
                  </a:lnSpc>
                  <a:buClrTx/>
                  <a:buSzPct val="25000"/>
                  <a:buFontTx/>
                  <a:buNone/>
                  <a:defRPr sz="1400">
                    <a:solidFill>
                      <a:schemeClr val="tx1">
                        <a:alpha val="100000"/>
                      </a:schemeClr>
                    </a:solidFill>
                    <a:latin typeface="Arial"/>
                    <a:ea typeface="黑体"/>
                  </a:defRPr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宣传教育：加强消防安全宣传教育，提高人们的火灾应急疏散意识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1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52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53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54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55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组织实施</a:t>
                </a:r>
                <a:endParaRPr/>
              </a:p>
            </p:txBody>
          </p:sp>
          <p:sp>
            <p:nvSpPr>
              <p:cNvPr id="56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启动疏散计划：在火灾发生时，立即启动疏散计划，组织人员疏散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疏散指挥：设立疏散指挥，指挥人员有序疏散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确保安全：在疏散过程中，确保人员安全，防止踩踏等事故</a:t>
                </a:r>
                <a:endParaRPr/>
              </a:p>
            </p:txBody>
          </p:sp>
          <p:sp>
            <p:nvSpPr>
              <p:cNvPr id="57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9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0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61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62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演练要求</a:t>
                </a:r>
                <a:endParaRPr/>
              </a:p>
            </p:txBody>
          </p:sp>
          <p:sp>
            <p:nvSpPr>
              <p:cNvPr id="63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定期演练：定期进行火灾应急疏散演练，提高人们的疏散意识和能力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演练效果：评估演练效果，发现问题，及时改进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宣传教育：加强消防安全宣传教育，提高人们的火灾应急疏散意识</a:t>
                </a:r>
                <a:endParaRPr/>
              </a:p>
            </p:txBody>
          </p:sp>
          <p:sp>
            <p:nvSpPr>
              <p:cNvPr id="64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lnSpc>
                    <a:spcPct val="130000"/>
                  </a:lnSpc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67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68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lnSpc>
                <a:spcPct val="130000"/>
              </a:lnSpc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火灾应急疏散的组织实施与演练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https://d.book118.com/695202241004011114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silky_pink">
      <a:dk1>
        <a:srgbClr val="000000"/>
      </a:dk1>
      <a:lt1>
        <a:srgbClr val="FFFFFF"/>
      </a:lt1>
      <a:dk2>
        <a:srgbClr val="14111B"/>
      </a:dk2>
      <a:lt2>
        <a:srgbClr val="FEF1F8"/>
      </a:lt2>
      <a:accent1>
        <a:srgbClr val="D19BB1"/>
      </a:accent1>
      <a:accent2>
        <a:srgbClr val="DEC0D0"/>
      </a:accent2>
      <a:accent3>
        <a:srgbClr val="E1938C"/>
      </a:accent3>
      <a:accent4>
        <a:srgbClr val="605988"/>
      </a:accent4>
      <a:accent5>
        <a:srgbClr val="8088B8"/>
      </a:accent5>
      <a:accent6>
        <a:srgbClr val="D0DBEE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23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消防安全宣传明白人培训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2024-09-20T23:26:08.103</cp:lastPrinted>
  <dcterms:created xsi:type="dcterms:W3CDTF">2024-09-20T15:26:08Z</dcterms:created>
  <dcterms:modified xsi:type="dcterms:W3CDTF">2024-09-20T15:26:10Z</dcterms:modified>
</cp:coreProperties>
</file>