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077F6A-384E-425C-8F0B-918F5CBBA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DF6B9-974B-4DD0-88CB-401726D33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71FC6F-2B63-44FF-BF99-D1FDD7F09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9089FD-265E-4C51-87A3-015064D85B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849666-F555-49F0-B378-E413FB5289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2557A5-0545-42A4-B3F1-6B22F75EF2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FCDC3D-3389-426D-BC0E-47740A259F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973968-4EE7-4282-9C6E-EDFD636F9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137809-E0DE-42A1-996C-F5428AF81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B59E8-AFBA-42B3-A60C-1CBBAD963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F6AA0-20A1-45A7-8B51-DE3637C7B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143302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物权法第五版》所有权研究\n## 1.所有权的基本概念与分类\n### 1.1所有权的定义与性质\n### 1.2所有权的分类与特点\n### 1.3所有权的主体与客体\n## 2.所有权的历史发展与制度变迁\n### 2.1古代所有权制度的特点与演变\n### 2.2现代所有权制度的发展与变革\n### 2.3中国物权法对所有权制度的规定与完善\n## 3.所有权的取得与丧失\n### 3.1所有权的取得方式与原则\n### 3.2所有权的丧失原因与程序\n### 3.3所有权的保护措施与法律责任\n## 4.所有权的内容与行使\n### 4.1所有权的内容与范围\n### 4.2所有权的行使与限制\n### 4.3所有权的分割与共享\n## 5.所有权与其他物权的关联与冲突\n### 5.1所有权与用益物权的关联与冲突\n### 5.2所有权与担保物权的关联与冲突\n### 5.3所有权与相邻权的关联与冲突\n## 6.所有权在实践中的案例与问题研究\n### 6.1所有权取得的案例与问题分析\n### 6.2所有权保护的案例与问题探讨\n### 6.3所有权行使的案例与问题思考\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6000"/>
              <a:t>《物权法第五版》所有权研究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所有权的基本概念与分类</a:t>
            </a:r>
            <a:endParaRPr/>
          </a:p>
        </p:txBody>
      </p:sp>
      <p:sp>
        <p:nvSpPr>
          <p:cNvPr id="12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3}"/>
        <p:cNvGrpSpPr/>
        <p:nvPr/>
      </p:nvGrpSpPr>
      <p:grpSpPr>
        <a:xfrm>
          <a:off x="0" y="0"/>
          <a:ext cx="0" cy="0"/>
        </a:xfrm>
      </p:grpSpPr>
      <p:grpSp>
        <p:nvGrpSpPr>
          <p:cNvPr id="21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0" name=""/>
            <p:cNvGrpSpPr/>
            <p:nvPr/>
          </p:nvGrpSpPr>
          <p:grpSpPr>
            <a:xfrm>
              <a:off x="685800" y="3146904"/>
              <a:ext cx="5760000" cy="3225487"/>
              <a:chOff x="685800" y="3146904"/>
              <a:chExt cx="5760000" cy="3225487"/>
            </a:xfrm>
          </p:grpSpPr>
          <p:sp>
            <p:nvSpPr>
              <p:cNvPr id="22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所有权是指权利人对其财产享有的独占性和排他性权利</a:t>
                </a:r>
                <a:endParaRPr kumimoji="1" lang="en-US" altLang="zh-CN" sz="1800" b="1">
                  <a:solidFill>
                    <a:schemeClr val="bg1"/>
                  </a:solidFill>
                  <a:latin typeface="+mj-ea"/>
                  <a:ea typeface="+mj-ea"/>
                </a:endParaRPr>
              </a:p>
            </p:txBody>
          </p:sp>
          <p:sp>
            <p:nvSpPr>
              <p:cNvPr id="22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独占性：权利人对其财产享有独占的使用、收益和处分权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排他性：权利人有权排除他人对其财产的干涉和侵犯</a:t>
                </a:r>
                <a:endParaRPr/>
              </a:p>
            </p:txBody>
          </p:sp>
        </p:grpSp>
        <p:grpSp>
          <p:nvGrpSpPr>
            <p:cNvPr id="223" name=""/>
            <p:cNvGrpSpPr/>
            <p:nvPr/>
          </p:nvGrpSpPr>
          <p:grpSpPr>
            <a:xfrm>
              <a:off x="6016236" y="3146904"/>
              <a:ext cx="5400000" cy="3225487"/>
              <a:chOff x="6016236" y="3146904"/>
              <a:chExt cx="5400000" cy="3225487"/>
            </a:xfrm>
          </p:grpSpPr>
          <p:sp>
            <p:nvSpPr>
              <p:cNvPr id="22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所有权的性质</a:t>
                </a:r>
                <a:endParaRPr kumimoji="1" lang="en-US" altLang="zh-CN" sz="1800" b="1">
                  <a:solidFill>
                    <a:schemeClr val="bg1"/>
                  </a:solidFill>
                  <a:latin typeface="+mj-ea"/>
                  <a:ea typeface="+mj-ea"/>
                </a:endParaRPr>
              </a:p>
            </p:txBody>
          </p:sp>
          <p:sp>
            <p:nvSpPr>
              <p:cNvPr id="22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法定性：所有权是法律赋予的，非经法律规定不得设立或剥夺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永久性：所有权具有永久性，除非法律规定或合法原因，不得消灭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整体性：所有权是一个不可分割的整体权利，不能分割为若干部分</a:t>
                </a:r>
                <a:endParaRPr/>
              </a:p>
            </p:txBody>
          </p:sp>
        </p:grpSp>
      </p:grpSp>
      <p:sp>
        <p:nvSpPr>
          <p:cNvPr id="22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所有权的定义与性质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pic>
        <p:nvPicPr>
          <p:cNvPr id="2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0" name="Group 598"/>
            <p:cNvGrpSpPr/>
            <p:nvPr/>
          </p:nvGrpSpPr>
          <p:grpSpPr>
            <a:xfrm>
              <a:off x="763829" y="1414808"/>
              <a:ext cx="6972294" cy="2337649"/>
              <a:chOff x="763829" y="1414808"/>
              <a:chExt cx="6972294" cy="2337649"/>
            </a:xfrm>
          </p:grpSpPr>
          <p:sp>
            <p:nvSpPr>
              <p:cNvPr id="2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所有权的分类</a:t>
                </a:r>
                <a:endParaRPr/>
              </a:p>
            </p:txBody>
          </p:sp>
          <p:sp>
            <p:nvSpPr>
              <p:cNvPr id="2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自然资源所有权：国家对自然资源享有的所有权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土地所有权：土地所有者对土地享有的所有权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动产所有权：动产所有者对动产享有的所有权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不动产所有权：不动产所有者对不动产享有的所有权</a:t>
                </a:r>
                <a:endParaRPr/>
              </a:p>
            </p:txBody>
          </p:sp>
          <p:sp>
            <p:nvSpPr>
              <p:cNvPr id="2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7" name="Group 591"/>
            <p:cNvGrpSpPr/>
            <p:nvPr/>
          </p:nvGrpSpPr>
          <p:grpSpPr>
            <a:xfrm>
              <a:off x="689593" y="3949139"/>
              <a:ext cx="7078256" cy="2128975"/>
              <a:chOff x="689593" y="3949139"/>
              <a:chExt cx="7078256" cy="2128975"/>
            </a:xfrm>
          </p:grpSpPr>
          <p:sp>
            <p:nvSpPr>
              <p:cNvPr id="2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各类所有权的特点</a:t>
                </a:r>
                <a:endParaRPr/>
              </a:p>
            </p:txBody>
          </p:sp>
          <p:sp>
            <p:nvSpPr>
              <p:cNvPr id="2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自然资源所有权：国家对其领土内的自然资源享有独占性权利，具有非转让性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土地所有权：土地所有权具有永久性、可传承性和可设定抵押权等特点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动产所有权：动产所有权具有流动性、可让与性和可设定质权等特点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不动产所有权：不动产所有权具有固定性、不可移动性和可设定抵押权等特点</a:t>
                </a:r>
                <a:endParaRPr/>
              </a:p>
            </p:txBody>
          </p:sp>
          <p:sp>
            <p:nvSpPr>
              <p:cNvPr id="2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所有权的分类与特点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3}"/>
        <p:cNvGrpSpPr/>
        <p:nvPr/>
      </p:nvGrpSpPr>
      <p:grpSpPr>
        <a:xfrm>
          <a:off x="0" y="0"/>
          <a:ext cx="0" cy="0"/>
        </a:xfrm>
      </p:grpSpPr>
      <p:grpSp>
        <p:nvGrpSpPr>
          <p:cNvPr id="246"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47" name="Group 686"/>
            <p:cNvGrpSpPr/>
            <p:nvPr/>
          </p:nvGrpSpPr>
          <p:grpSpPr>
            <a:xfrm>
              <a:off x="1075314" y="1520189"/>
              <a:ext cx="9868911" cy="2072418"/>
              <a:chOff x="1075314" y="1520189"/>
              <a:chExt cx="9868911" cy="2072418"/>
            </a:xfrm>
          </p:grpSpPr>
          <p:sp>
            <p:nvSpPr>
              <p:cNvPr id="248"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自然人：自然人可以成为所有权主体，享有个人财产所有权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法人：法人可以成为所有权主体，享有法人财产所有权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国家：国家可以成为自然资源所有权和土地所有权的主体</a:t>
                </a:r>
                <a:endParaRPr/>
              </a:p>
            </p:txBody>
          </p:sp>
          <p:sp>
            <p:nvSpPr>
              <p:cNvPr id="249"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所有权的主体</a:t>
                </a:r>
                <a:endParaRPr/>
              </a:p>
            </p:txBody>
          </p:sp>
          <p:sp>
            <p:nvSpPr>
              <p:cNvPr id="250"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2" name="Group 691"/>
            <p:cNvGrpSpPr/>
            <p:nvPr/>
          </p:nvGrpSpPr>
          <p:grpSpPr>
            <a:xfrm>
              <a:off x="1075314" y="3881882"/>
              <a:ext cx="9868911" cy="2072418"/>
              <a:chOff x="1075314" y="3881882"/>
              <a:chExt cx="9868911" cy="2072418"/>
            </a:xfrm>
          </p:grpSpPr>
          <p:sp>
            <p:nvSpPr>
              <p:cNvPr id="253"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财产：财产是所有权的客体，包括有形财产和无形财产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自然资源：自然资源是国家所有权的客体，包括土地、水、矿产等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土地：土地是土地所有权的客体，包括耕地、林地、建设用地等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动产：动产是动产所有权的客体，包括有形动产和无形动产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不动产：不动产是不动产所有权的客体，包括建筑物、构筑物等</a:t>
                </a:r>
                <a:endParaRPr/>
              </a:p>
            </p:txBody>
          </p:sp>
          <p:sp>
            <p:nvSpPr>
              <p:cNvPr id="254"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所有权的客体</a:t>
                </a:r>
                <a:endParaRPr/>
              </a:p>
            </p:txBody>
          </p:sp>
          <p:sp>
            <p:nvSpPr>
              <p:cNvPr id="255"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所有权的主体与客体</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8" name="" descr="{&quot;isTemplate&quot;:true,&quot;type&quot;:2}"/>
        <p:cNvGrpSpPr/>
        <p:nvPr/>
      </p:nvGrpSpPr>
      <p:grpSpPr>
        <a:xfrm>
          <a:off x="0" y="0"/>
          <a:ext cx="0" cy="0"/>
        </a:xfrm>
      </p:grpSpPr>
      <p:sp>
        <p:nvSpPr>
          <p:cNvPr id="25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所有权的历史发展与制度变迁</a:t>
            </a:r>
            <a:endParaRPr/>
          </a:p>
        </p:txBody>
      </p:sp>
      <p:sp>
        <p:nvSpPr>
          <p:cNvPr id="26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descr="{&quot;isTemplate&quot;:true,&quot;type&quot;:3}"/>
        <p:cNvGrpSpPr/>
        <p:nvPr/>
      </p:nvGrpSpPr>
      <p:grpSpPr>
        <a:xfrm>
          <a:off x="0" y="0"/>
          <a:ext cx="0" cy="0"/>
        </a:xfrm>
      </p:grpSpPr>
      <p:pic>
        <p:nvPicPr>
          <p:cNvPr id="26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4" name="Group 598"/>
            <p:cNvGrpSpPr/>
            <p:nvPr/>
          </p:nvGrpSpPr>
          <p:grpSpPr>
            <a:xfrm>
              <a:off x="763829" y="1414808"/>
              <a:ext cx="6972294" cy="2337649"/>
              <a:chOff x="763829" y="1414808"/>
              <a:chExt cx="6972294" cy="2337649"/>
            </a:xfrm>
          </p:grpSpPr>
          <p:sp>
            <p:nvSpPr>
              <p:cNvPr id="26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古代所有权制度的特点</a:t>
                </a:r>
                <a:endParaRPr/>
              </a:p>
            </p:txBody>
          </p:sp>
          <p:sp>
            <p:nvSpPr>
              <p:cNvPr id="26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财产所有权观念较弱，更注重财产的使用和分配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财产所有权制度与家族制度紧密相连，家族成员共同享有家族财产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财产所有权制度受到封建等级制度的制约，不同等级的人享有不同的财产权利</a:t>
                </a:r>
                <a:endParaRPr/>
              </a:p>
            </p:txBody>
          </p:sp>
          <p:sp>
            <p:nvSpPr>
              <p:cNvPr id="26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1" name="Group 591"/>
            <p:cNvGrpSpPr/>
            <p:nvPr/>
          </p:nvGrpSpPr>
          <p:grpSpPr>
            <a:xfrm>
              <a:off x="689593" y="3949139"/>
              <a:ext cx="7078256" cy="2128975"/>
              <a:chOff x="689593" y="3949139"/>
              <a:chExt cx="7078256" cy="2128975"/>
            </a:xfrm>
          </p:grpSpPr>
          <p:sp>
            <p:nvSpPr>
              <p:cNvPr id="27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古代所有权制度的演变</a:t>
                </a:r>
                <a:endParaRPr/>
              </a:p>
            </p:txBody>
          </p:sp>
          <p:sp>
            <p:nvSpPr>
              <p:cNvPr id="27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从原始社会的公有制向私有制演变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从奴隶社会的土地所有权向封建社会的土地所有权演变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从封建社会的家族财产所有权向资本主义社会的个人财产所有权演变</a:t>
                </a:r>
                <a:endParaRPr/>
              </a:p>
            </p:txBody>
          </p:sp>
          <p:sp>
            <p:nvSpPr>
              <p:cNvPr id="27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古代所有权制度的特点与演变</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9" name="" descr="{&quot;isTemplate&quot;:true,&quot;type&quot;:3}"/>
        <p:cNvGrpSpPr/>
        <p:nvPr/>
      </p:nvGrpSpPr>
      <p:grpSpPr>
        <a:xfrm>
          <a:off x="0" y="0"/>
          <a:ext cx="0" cy="0"/>
        </a:xfrm>
      </p:grpSpPr>
      <p:pic>
        <p:nvPicPr>
          <p:cNvPr id="28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2" name="Group 598"/>
            <p:cNvGrpSpPr/>
            <p:nvPr/>
          </p:nvGrpSpPr>
          <p:grpSpPr>
            <a:xfrm>
              <a:off x="763829" y="1414808"/>
              <a:ext cx="6972294" cy="2337649"/>
              <a:chOff x="763829" y="1414808"/>
              <a:chExt cx="6972294" cy="2337649"/>
            </a:xfrm>
          </p:grpSpPr>
          <p:sp>
            <p:nvSpPr>
              <p:cNvPr id="28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现代所有权制度的发展</a:t>
                </a:r>
                <a:endParaRPr/>
              </a:p>
            </p:txBody>
          </p:sp>
          <p:sp>
            <p:nvSpPr>
              <p:cNvPr id="28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资本主义社会的个人财产所有权制度确立，强调个人财产的保护和自由交易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社会主义社会的公共财产所有权制度确立，强调公共财产的保护和合理使用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全球化进程中的跨国财产所有权制度逐渐形成，强调跨国财产的保护和公平分配</a:t>
                </a:r>
                <a:endParaRPr/>
              </a:p>
            </p:txBody>
          </p:sp>
          <p:sp>
            <p:nvSpPr>
              <p:cNvPr id="28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9" name="Group 591"/>
            <p:cNvGrpSpPr/>
            <p:nvPr/>
          </p:nvGrpSpPr>
          <p:grpSpPr>
            <a:xfrm>
              <a:off x="689593" y="3949139"/>
              <a:ext cx="7078256" cy="2128975"/>
              <a:chOff x="689593" y="3949139"/>
              <a:chExt cx="7078256" cy="2128975"/>
            </a:xfrm>
          </p:grpSpPr>
          <p:sp>
            <p:nvSpPr>
              <p:cNvPr id="29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现代所有权制度的变革</a:t>
                </a:r>
                <a:endParaRPr/>
              </a:p>
            </p:txBody>
          </p:sp>
          <p:sp>
            <p:nvSpPr>
              <p:cNvPr id="29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从所有权绝对主义向所有权相对主义转变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从所有权神圣不可侵犯向所有权受到法律限制转变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从单一的所有权制度向多元的所有权制度转变</a:t>
                </a:r>
                <a:endParaRPr/>
              </a:p>
            </p:txBody>
          </p:sp>
          <p:sp>
            <p:nvSpPr>
              <p:cNvPr id="29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现代所有权制度的发展与变革</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7" name="" descr="{&quot;isTemplate&quot;:true,&quot;type&quot;:3}"/>
        <p:cNvGrpSpPr/>
        <p:nvPr/>
      </p:nvGrpSpPr>
      <p:grpSpPr>
        <a:xfrm>
          <a:off x="0" y="0"/>
          <a:ext cx="0" cy="0"/>
        </a:xfrm>
      </p:grpSpPr>
      <p:pic>
        <p:nvPicPr>
          <p:cNvPr id="29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0" name="Group 598"/>
            <p:cNvGrpSpPr/>
            <p:nvPr/>
          </p:nvGrpSpPr>
          <p:grpSpPr>
            <a:xfrm>
              <a:off x="763829" y="1414808"/>
              <a:ext cx="6972294" cy="2337649"/>
              <a:chOff x="763829" y="1414808"/>
              <a:chExt cx="6972294" cy="2337649"/>
            </a:xfrm>
          </p:grpSpPr>
          <p:sp>
            <p:nvSpPr>
              <p:cNvPr id="30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中国物权法的规定</a:t>
                </a:r>
                <a:endParaRPr/>
              </a:p>
            </p:txBody>
          </p:sp>
          <p:sp>
            <p:nvSpPr>
              <p:cNvPr id="30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规定了自然资源所有权、土地所有权、动产所有权和不动产所有权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规定了所有权的取得、丧失和保护措施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规定了所有权与其他物权的关联和冲突</a:t>
                </a:r>
                <a:endParaRPr/>
              </a:p>
            </p:txBody>
          </p:sp>
          <p:sp>
            <p:nvSpPr>
              <p:cNvPr id="30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7" name="Group 591"/>
            <p:cNvGrpSpPr/>
            <p:nvPr/>
          </p:nvGrpSpPr>
          <p:grpSpPr>
            <a:xfrm>
              <a:off x="689593" y="3949139"/>
              <a:ext cx="7078256" cy="2128975"/>
              <a:chOff x="689593" y="3949139"/>
              <a:chExt cx="7078256" cy="2128975"/>
            </a:xfrm>
          </p:grpSpPr>
          <p:sp>
            <p:nvSpPr>
              <p:cNvPr id="30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中国物权法的完善</a:t>
                </a:r>
                <a:endParaRPr/>
              </a:p>
            </p:txBody>
          </p:sp>
          <p:sp>
            <p:nvSpPr>
              <p:cNvPr id="30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完善了所有权制度，明确了所有权主体和客体的范围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完善了所有权保护制度，强调了所有权的合法性和公平性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完善了所有权制度与其他物权的关联和冲突，促进了物权法的和谐统一</a:t>
                </a:r>
                <a:endParaRPr/>
              </a:p>
            </p:txBody>
          </p:sp>
          <p:sp>
            <p:nvSpPr>
              <p:cNvPr id="31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中国物权法对所有权制度的规定与完善</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所有权的取得与丧失</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所有权的取得方式</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原始取得：通过生产、创作、发现等方式取得所有权，如耕种土地、创作作品、发现矿产等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继受取得：通过转让、继承、赠与等方式取得所有权，如购买房屋、继承遗产、接受赠与等</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所有权的取得原则</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法定原则：所有权的取得必须符合法律规定，不得违反法律规定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契约原则：所有权的取得必须通过契约，尊重当事人的意思自治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无因原则：所有权的取得不得违反公序良俗，不得侵犯他人合法权益</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所有权的取得方式与原则</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所有权的丧失原因</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所有权转让：所有权人将其所有权转让给他人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所有权抛弃：所有权人放弃其所有权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所有权征收：国家依法征收所有权人的财产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所有权灭失：所有权因自然灾害、战争等原因灭失</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所有权的丧失程序</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所有权转让：所有权人应与受让人签订转让契约，办理产权过户手续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所有权抛弃：所有权人应向有关机关申报放弃所有权，办理产权注销手续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所有权征收：国家应依法进行征收，给予所有权人合理的补偿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所有权灭失：所有权人应向有关机关申报产权灭失，办理产权注销手续</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所有权的丧失原因与程序</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pic>
        <p:nvPicPr>
          <p:cNvPr id="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9" name="Group 598"/>
            <p:cNvGrpSpPr/>
            <p:nvPr/>
          </p:nvGrpSpPr>
          <p:grpSpPr>
            <a:xfrm>
              <a:off x="763829" y="1414808"/>
              <a:ext cx="6972294" cy="2337649"/>
              <a:chOff x="763829" y="1414808"/>
              <a:chExt cx="6972294" cy="2337649"/>
            </a:xfrm>
          </p:grpSpPr>
          <p:sp>
            <p:nvSpPr>
              <p:cNvPr id="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所有权的保护措施</a:t>
                </a:r>
                <a:endParaRPr/>
              </a:p>
            </p:txBody>
          </p:sp>
          <p:sp>
            <p:nvSpPr>
              <p:cNvPr id="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确认所有权：通过法律手段确认所有权人的权利，维护所有权秩序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恢复所有权：通过法律手段恢复所有权人的权利，消除对所有权人的侵犯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赔偿损失：对所有权人因所有权丧失造成的损失给予赔偿</a:t>
                </a:r>
                <a:endParaRPr/>
              </a:p>
            </p:txBody>
          </p:sp>
          <p:sp>
            <p:nvSpPr>
              <p:cNvPr id="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6" name="Group 591"/>
            <p:cNvGrpSpPr/>
            <p:nvPr/>
          </p:nvGrpSpPr>
          <p:grpSpPr>
            <a:xfrm>
              <a:off x="689593" y="3949139"/>
              <a:ext cx="7078256" cy="2128975"/>
              <a:chOff x="689593" y="3949139"/>
              <a:chExt cx="7078256" cy="2128975"/>
            </a:xfrm>
          </p:grpSpPr>
          <p:sp>
            <p:nvSpPr>
              <p:cNvPr id="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所有权的法律责任</a:t>
                </a:r>
                <a:endParaRPr/>
              </a:p>
            </p:txBody>
          </p:sp>
          <p:sp>
            <p:nvSpPr>
              <p:cNvPr id="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民事责任：对所有权人造成损害的，应承担民事赔偿责任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行政责任：对侵犯所有权人合法权益的，应承担行政责任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刑事责任：对侵犯所有权人合法权益的，应承担刑事责任</a:t>
                </a:r>
                <a:endParaRPr/>
              </a:p>
            </p:txBody>
          </p:sp>
          <p:sp>
            <p:nvSpPr>
              <p:cNvPr id="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所有权的保护措施与法律责任</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https://d.book118.com/695214330212011111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《物权法第五版》所有权研究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2024-09-17T09:39:37.512</cp:lastPrinted>
  <dcterms:created xsi:type="dcterms:W3CDTF">2024-09-17T01:39:37Z</dcterms:created>
  <dcterms:modified xsi:type="dcterms:W3CDTF">2024-09-17T01:39:39Z</dcterms:modified>
</cp:coreProperties>
</file>