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QTDANL+MS-UIGothic"/>
      <p:regular r:id="rId18"/>
    </p:embeddedFont>
    <p:embeddedFont>
      <p:font typeface="FKUUPM+GPIFLC+ArialMT"/>
      <p:regular r:id="rId19"/>
    </p:embeddedFont>
    <p:embeddedFont>
      <p:font typeface="UTHPUS+PWJSBB+Arial-BoldMT"/>
      <p:regular r:id="rId20"/>
    </p:embeddedFont>
    <p:embeddedFont>
      <p:font typeface="WSKFPO+BPPLHO+MicrosoftYaHei"/>
      <p:regular r:id="rId21"/>
    </p:embeddedFont>
    <p:embeddedFont>
      <p:font typeface="DWFMSD+CVSPGL+MicrosoftYaHei-Bold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31A39-DFE8-4D0B-A074-F5481326E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94757-46D3-4FD3-AA88-255C16991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A9B8A-1FB9-4881-A018-87A6BBCA5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3CDA5-5740-40E1-AE10-042DB830C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30E356-D779-4FC7-954B-BD12A6709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66BBF0-3B2A-4E4B-B7F9-3227A8B73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4E0636-629A-4A79-937D-4FBD916C1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6A220-FB80-4307-BC9F-A19268E7F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B2CEA-012A-4D51-A796-70EC10D09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BD457-E82A-4ECA-B2EC-D42B6B104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79618-00C2-4258-A6C5-80DF30FE4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002140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5825" y="1368564"/>
            <a:ext cx="28289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 spc="-1665">
                <a:solidFill>
                  <a:srgbClr val="485077"/>
                </a:solidFill>
                <a:latin typeface="QTDANL+MS-UIGothic"/>
                <a:cs typeface="QTDANL+MS-UIGothic"/>
              </a:rPr>
              <a:t>酒公开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57950" y="1984565"/>
            <a:ext cx="2795224" cy="35842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FKUUPM+GPIFLC+ArialMT"/>
                <a:cs typeface="FKUUPM+GPIFLC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485077"/>
                </a:solidFill>
                <a:latin typeface="QTDANL+MS-UIGothic"/>
                <a:cs typeface="QTDANL+MS-UIGothic"/>
              </a:rPr>
              <a:t>酒文化概述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FKUUPM+GPIFLC+ArialMT"/>
                <a:cs typeface="FKUUPM+GPIFLC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QTDANL+MS-UIGothic"/>
                <a:cs typeface="QTDANL+MS-UIGothic"/>
              </a:rPr>
              <a:t>健康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485077"/>
                </a:solidFill>
                <a:latin typeface="QTDANL+MS-UIGothic"/>
                <a:cs typeface="QTDANL+MS-UIGothic"/>
              </a:rPr>
              <a:t>酒知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FKUUPM+GPIFLC+ArialMT"/>
                <a:cs typeface="FKUUPM+GPIFLC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QTDANL+MS-UIGothic"/>
                <a:cs typeface="QTDANL+MS-UIGothic"/>
              </a:rPr>
              <a:t>酒的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鉴赏</a:t>
            </a:r>
            <a:r>
              <a:rPr sz="2400">
                <a:solidFill>
                  <a:srgbClr val="485077"/>
                </a:solidFill>
                <a:latin typeface="QTDANL+MS-UIGothic"/>
                <a:cs typeface="QTDANL+MS-UIGothic"/>
              </a:rPr>
              <a:t>与品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鉴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FKUUPM+GPIFLC+ArialMT"/>
                <a:cs typeface="FKUUPM+GPIFLC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QTDANL+MS-UIGothic"/>
                <a:cs typeface="QTDANL+MS-UIGothic"/>
              </a:rPr>
              <a:t>酒的配餐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艺术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FKUUPM+GPIFLC+ArialMT"/>
                <a:cs typeface="FKUUPM+GPIFLC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QTDANL+MS-UIGothic"/>
                <a:cs typeface="QTDANL+MS-UIGothic"/>
              </a:rPr>
              <a:t>酒的收藏与投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FKUUPM+GPIFLC+ArialMT"/>
                <a:cs typeface="FKUUPM+GPIFLC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485077"/>
                </a:solidFill>
                <a:latin typeface="QTDANL+MS-UIGothic"/>
                <a:cs typeface="QTDANL+MS-UIGothic"/>
              </a:rPr>
              <a:t>酒与社会文化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UTHPUS+PWJSBB+Arial-BoldMT"/>
                <a:cs typeface="UTHPUS+PWJSBB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 spc="-1010">
                <a:solidFill>
                  <a:srgbClr val="485077"/>
                </a:solidFill>
                <a:latin typeface="QTDANL+MS-UIGothic"/>
                <a:cs typeface="QTDANL+MS-UIGothic"/>
              </a:rPr>
              <a:t>酒文化概述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酒的起源与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85077"/>
                </a:solidFill>
                <a:latin typeface="QTDANL+MS-UIGothic"/>
                <a:cs typeface="QTDANL+MS-UIGothic"/>
              </a:rPr>
              <a:t>酒的起源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2044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酒的起源可以追溯到古代，据考古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，人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在公元前</a:t>
            </a:r>
            <a:r>
              <a:rPr sz="1350">
                <a:solidFill>
                  <a:srgbClr val="23283D"/>
                </a:solidFill>
                <a:latin typeface="WSKFPO+BPPLHO+MicrosoftYaHei"/>
                <a:cs typeface="WSKFPO+BPPLHO+MicrosoftYaHei"/>
              </a:rPr>
              <a:t>7000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年左右已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开始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酿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造酒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。最早的酒是由水果、谷物等天然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食材通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自然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酵制成，随着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酿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造技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展，酒的种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酿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造方法也逐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丰富。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85077"/>
                </a:solidFill>
                <a:latin typeface="QTDANL+MS-UIGothic"/>
                <a:cs typeface="QTDANL+MS-UIGothic"/>
              </a:rPr>
              <a:t>酒的</a:t>
            </a:r>
            <a:r>
              <a:rPr sz="2000" spc="15">
                <a:solidFill>
                  <a:srgbClr val="485077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485077"/>
                </a:solidFill>
                <a:latin typeface="QTDANL+MS-UIGothic"/>
                <a:cs typeface="QTDANL+MS-UIGothic"/>
              </a:rPr>
              <a:t>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酒在人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类历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史中扮演着重要的角色，它不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是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品，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具有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宗教、文化、医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等方面的价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。在不同的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史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期，酒的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地位和作用也不尽相同，但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的来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，酒一直是人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文明的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重要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成部分。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酒的种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85077"/>
                </a:solidFill>
                <a:latin typeface="QTDANL+MS-UIGothic"/>
                <a:cs typeface="QTDANL+MS-UIGothic"/>
              </a:rPr>
              <a:t>葡萄酒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68799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葡萄酒是以葡萄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原料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酿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造而成的酒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，根据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酿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造方法和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地的不同，可以分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为红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葡萄酒、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白葡萄酒、桃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葡萄酒等。葡萄酒具有独特的口感和香气，富含多种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生素和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物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85077"/>
                </a:solidFill>
                <a:latin typeface="QTDANL+MS-UIGothic"/>
                <a:cs typeface="QTDANL+MS-UIGothic"/>
              </a:rPr>
              <a:t>啤酒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490824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啤酒是以大麦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主要原料，加入水和酵母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酵而成的酒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。啤酒具有清爽的口感和苦味，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含有少量酒精和丰富的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养成分，如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生素</a:t>
            </a:r>
            <a:r>
              <a:rPr sz="1350">
                <a:solidFill>
                  <a:srgbClr val="23283D"/>
                </a:solidFill>
                <a:latin typeface="WSKFPO+BPPLHO+MicrosoftYaHei"/>
                <a:cs typeface="WSKFPO+BPPLHO+MicrosoftYaHei"/>
              </a:rPr>
              <a:t>B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群和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物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85077"/>
                </a:solidFill>
                <a:latin typeface="QTDANL+MS-UIGothic"/>
                <a:cs typeface="QTDANL+MS-UIGothic"/>
              </a:rPr>
              <a:t>白酒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42458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白酒是以高粱、玉米、小麦等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原料，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蒸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馏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酵等工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制成的酒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。白酒具有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的酒精含量和独特的香味，根据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地和工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的不同，可以分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为酱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香型、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香型、清香型等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多种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酒的礼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与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2300" spc="25">
                <a:solidFill>
                  <a:srgbClr val="FFFFFF"/>
                </a:solidFill>
                <a:latin typeface="QTDANL+MS-UIGothic"/>
                <a:cs typeface="QTDANL+MS-UIGothic"/>
              </a:rPr>
              <a:t>酒礼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56968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，需要注意一些基本的礼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，如敬酒、回敬、碰杯等。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些礼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一种社交礼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，也是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对对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方的尊重和感激之情的表达。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QTDANL+MS-UIGothic"/>
                <a:cs typeface="QTDANL+MS-UIGothic"/>
              </a:rPr>
              <a:t>酒的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2300">
                <a:solidFill>
                  <a:srgbClr val="FFFFFF"/>
                </a:solidFill>
                <a:latin typeface="QTDANL+MS-UIGothic"/>
                <a:cs typeface="QTDANL+MS-UIGothic"/>
              </a:rPr>
              <a:t>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在不同的国家和地区，酒的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俗也不尽相同。例如，在西方国家，葡萄酒在宗教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式中扮演着重要角色；在中国，白酒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是一种重要的社交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品。此外，在不同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日和文化背景下，酒也有着特殊的寓意和象征意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QTDANL+MS-UIGothic"/>
                <a:cs typeface="QTDAN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UTHPUS+PWJSBB+Arial-BoldMT"/>
                <a:cs typeface="UTHPUS+PWJSBB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2571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QTDANL+MS-UIGothic"/>
                <a:cs typeface="QTDANL+MS-UIGothic"/>
              </a:rPr>
              <a:t>健康酒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适量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酒的好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WFMSD+CVSPGL+MicrosoftYaHei-Bold"/>
                <a:cs typeface="DWFMSD+CVSPG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WFMSD+CVSPGL+MicrosoftYaHei-Bold"/>
                <a:cs typeface="DWFMSD+CVSPG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WFMSD+CVSPGL+MicrosoftYaHei-Bold"/>
                <a:cs typeface="DWFMSD+CVSPG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85077"/>
                </a:solidFill>
                <a:latin typeface="QTDANL+MS-UIGothic"/>
                <a:cs typeface="QTDANL+MS-UIGothic"/>
              </a:rPr>
              <a:t>促</a:t>
            </a:r>
            <a:r>
              <a:rPr sz="2000" spc="25">
                <a:solidFill>
                  <a:srgbClr val="485077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485077"/>
                </a:solidFill>
                <a:latin typeface="QTDANL+MS-UIGothic"/>
                <a:cs typeface="QTDANL+MS-UIGothic"/>
              </a:rPr>
              <a:t>血液循</a:t>
            </a:r>
            <a:r>
              <a:rPr sz="2000">
                <a:solidFill>
                  <a:srgbClr val="485077"/>
                </a:solidFill>
                <a:latin typeface="SimSun"/>
                <a:cs typeface="SimSun"/>
              </a:rPr>
              <a:t>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85077"/>
                </a:solidFill>
                <a:latin typeface="SimSun"/>
                <a:cs typeface="SimSun"/>
              </a:rPr>
              <a:t>缓</a:t>
            </a:r>
            <a:r>
              <a:rPr sz="2000" spc="25">
                <a:solidFill>
                  <a:srgbClr val="485077"/>
                </a:solidFill>
                <a:latin typeface="QTDANL+MS-UIGothic"/>
                <a:cs typeface="QTDANL+MS-UIGothic"/>
              </a:rPr>
              <a:t>解</a:t>
            </a:r>
            <a:r>
              <a:rPr sz="2000" spc="25">
                <a:solidFill>
                  <a:srgbClr val="485077"/>
                </a:solidFill>
                <a:latin typeface="SimSun"/>
                <a:cs typeface="SimSun"/>
              </a:rPr>
              <a:t>压</a:t>
            </a:r>
            <a:r>
              <a:rPr sz="2000">
                <a:solidFill>
                  <a:srgbClr val="485077"/>
                </a:solidFill>
                <a:latin typeface="QTDANL+MS-UIGothic"/>
                <a:cs typeface="QTDANL+MS-UIGothic"/>
              </a:rPr>
              <a:t>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85077"/>
                </a:solidFill>
                <a:latin typeface="QTDANL+MS-UIGothic"/>
                <a:cs typeface="QTDANL+MS-UIGothic"/>
              </a:rPr>
              <a:t>增</a:t>
            </a:r>
            <a:r>
              <a:rPr sz="2000" spc="25">
                <a:solidFill>
                  <a:srgbClr val="485077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485077"/>
                </a:solidFill>
                <a:latin typeface="QTDANL+MS-UIGothic"/>
                <a:cs typeface="QTDANL+MS-UIGothic"/>
              </a:rPr>
              <a:t>社交</a:t>
            </a:r>
            <a:r>
              <a:rPr sz="2000" spc="25">
                <a:solidFill>
                  <a:srgbClr val="485077"/>
                </a:solidFill>
                <a:latin typeface="SimSun"/>
                <a:cs typeface="SimSun"/>
              </a:rPr>
              <a:t>联</a:t>
            </a:r>
            <a:r>
              <a:rPr sz="2000">
                <a:solidFill>
                  <a:srgbClr val="485077"/>
                </a:solidFill>
                <a:latin typeface="QTDANL+MS-UIGothic"/>
                <a:cs typeface="QTDANL+MS-UIGothic"/>
              </a:rPr>
              <a:t>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适量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酒可以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扩张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血管，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促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血液循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，有助于降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低血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防心血管疾病。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适量的酒精可以放松神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解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力，有助于改善睡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眠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在社交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合，适量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酒可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以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解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情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，增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与人之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系和沟通。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如何做到健康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TDANL+MS-UIGothic"/>
                <a:cs typeface="QTDANL+MS-UIGothic"/>
              </a:rPr>
              <a:t>控制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2000" spc="23">
                <a:solidFill>
                  <a:srgbClr val="FFFDFD"/>
                </a:solidFill>
                <a:latin typeface="QTDANL+MS-UIGothic"/>
                <a:cs typeface="QTDANL+MS-UIGothic"/>
              </a:rPr>
              <a:t>酒量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TDANL+MS-UIGothic"/>
                <a:cs typeface="QTDANL+MS-UIGothic"/>
              </a:rPr>
              <a:t>避免多种酒混合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2000">
                <a:solidFill>
                  <a:srgbClr val="FFFDFD"/>
                </a:solidFill>
                <a:latin typeface="QTDANL+MS-UIGothic"/>
                <a:cs typeface="QTDANL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17270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时饮</a:t>
            </a: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用多种酒可能会增加酒精的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入量，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身体健康造成影响。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93164" y="2624192"/>
            <a:ext cx="3469490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男性每天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用酒精量不超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SKFPO+BPPLHO+MicrosoftYaHei"/>
                <a:cs typeface="WSKFPO+BPPLHO+MicrosoftYaHei"/>
              </a:rPr>
              <a:t>50</a:t>
            </a: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克，女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性每天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用酒精量不超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SKFPO+BPPLHO+MicrosoftYaHei"/>
                <a:cs typeface="WSKFPO+BPPLHO+MicrosoftYaHei"/>
              </a:rPr>
              <a:t>40</a:t>
            </a: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FFFDFD"/>
                </a:solidFill>
                <a:latin typeface="QTDANL+MS-UIGothic"/>
                <a:cs typeface="QTDANL+MS-UIGothic"/>
              </a:rPr>
              <a:t>合适的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尽量在晚餐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时饮</a:t>
            </a: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用，避免空腹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酒，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以免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胃造成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QTDANL+MS-UIGothic"/>
                <a:cs typeface="QTDANL+MS-UIGothic"/>
              </a:rPr>
              <a:t>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酒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量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身体的危害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QTDANL+MS-UIGothic"/>
                <a:cs typeface="QTDANL+MS-UIGothic"/>
              </a:rPr>
              <a:t>肝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脏损伤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QTDANL+MS-UIGothic"/>
                <a:cs typeface="QTDANL+MS-UIGothic"/>
              </a:rPr>
              <a:t>消化系</a:t>
            </a:r>
            <a:r>
              <a:rPr sz="2300" spc="23">
                <a:solidFill>
                  <a:srgbClr val="485077"/>
                </a:solidFill>
                <a:latin typeface="SimSun"/>
                <a:cs typeface="SimSun"/>
              </a:rPr>
              <a:t>统问题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QTDANL+MS-UIGothic"/>
                <a:cs typeface="QTDANL+MS-UIGothic"/>
              </a:rPr>
              <a:t>神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经</a:t>
            </a:r>
            <a:r>
              <a:rPr sz="2300" spc="25">
                <a:solidFill>
                  <a:srgbClr val="485077"/>
                </a:solidFill>
                <a:latin typeface="QTDANL+MS-UIGothic"/>
                <a:cs typeface="QTDANL+MS-UIGothic"/>
              </a:rPr>
              <a:t>系</a:t>
            </a:r>
            <a:r>
              <a:rPr sz="2300" spc="23">
                <a:solidFill>
                  <a:srgbClr val="485077"/>
                </a:solidFill>
                <a:latin typeface="SimSun"/>
                <a:cs typeface="SimSun"/>
              </a:rPr>
              <a:t>统问题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007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酒会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致肝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脏损伤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引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脂肪肝、肝硬化等疾病。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酒会刺激胃黏膜，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引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胃炎、胃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溃疡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等疾病，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可能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致急性胰腺炎。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酒会影响神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系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的正常功能，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致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下降、反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应迟钝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等症状。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酒后如何解酒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QTDANL+MS-UIGothic"/>
                <a:cs typeface="QTDANL+MS-UIGothic"/>
              </a:rPr>
              <a:t>适量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进</a:t>
            </a:r>
            <a:r>
              <a:rPr sz="2300">
                <a:solidFill>
                  <a:srgbClr val="485077"/>
                </a:solidFill>
                <a:latin typeface="QTDANL+MS-UIGothic"/>
                <a:cs typeface="QTDANL+MS-UIGothic"/>
              </a:rPr>
              <a:t>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酒后适量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食可以减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酒精吸收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速度，减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醉酒程度。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QTDANL+MS-UIGothic"/>
                <a:cs typeface="QTDANL+MS-UIGothic"/>
              </a:rPr>
              <a:t>多喝水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酒后多喝水可以帮助身体代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谢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20114" y="309472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酒精，加速酒精从体内排出。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QTDANL+MS-UIGothic"/>
                <a:cs typeface="QTDANL+MS-UIGothic"/>
              </a:rPr>
              <a:t>休息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醉酒后需要充分的休息，睡眠可以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QTDANL+MS-UIGothic"/>
                <a:cs typeface="QTDANL+MS-UIGothic"/>
              </a:rPr>
              <a:t>帮助身体恢复。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UTHPUS+PWJSBB+Arial-BoldMT"/>
                <a:cs typeface="UTHPUS+PWJSBB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QTDANL+MS-UIGothic"/>
                <a:cs typeface="QTDANL+MS-UIGothic"/>
              </a:rPr>
              <a:t>酒的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如何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鉴赏</a:t>
            </a: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不同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85077"/>
                </a:solidFill>
                <a:latin typeface="QTDANL+MS-UIGothic"/>
                <a:cs typeface="QTDANL+MS-UIGothic"/>
              </a:rPr>
              <a:t>型的酒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SKFPO+BPPLHO+MicrosoftYaHei"/>
                <a:cs typeface="WSKFPO+BPPLH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SKFPO+BPPLHO+MicrosoftYaHei"/>
                <a:cs typeface="WSKFPO+BPPLH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SKFPO+BPPLHO+MicrosoftYaHei"/>
                <a:cs typeface="WSKFPO+BPPLH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SKFPO+BPPLHO+MicrosoftYaHei"/>
                <a:cs typeface="WSKFPO+BPPLH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红</a:t>
            </a:r>
            <a:r>
              <a:rPr sz="1550">
                <a:solidFill>
                  <a:srgbClr val="485077"/>
                </a:solidFill>
                <a:latin typeface="QTDANL+MS-UIGothic"/>
                <a:cs typeface="QTDANL+MS-UIGothic"/>
              </a:rPr>
              <a:t>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QTDANL+MS-UIGothic"/>
                <a:cs typeface="QTDANL+MS-UIGothic"/>
              </a:rPr>
              <a:t>白葡萄酒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QTDANL+MS-UIGothic"/>
                <a:cs typeface="QTDANL+MS-UIGothic"/>
              </a:rPr>
              <a:t>香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槟</a:t>
            </a:r>
            <a:r>
              <a:rPr sz="1550" spc="25">
                <a:solidFill>
                  <a:srgbClr val="485077"/>
                </a:solidFill>
                <a:latin typeface="QTDANL+MS-UIGothic"/>
                <a:cs typeface="QTDANL+MS-UIGothic"/>
              </a:rPr>
              <a:t>和其他气泡酒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QTDANL+MS-UIGothic"/>
                <a:cs typeface="QTDANL+MS-UIGothic"/>
              </a:rPr>
              <a:t>啤酒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36446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察色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泽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闻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香、品味，注意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注意色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泽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、香气和口感，品味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其果香、花香和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物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等味道。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察气泡大小和持久度，品味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察色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泽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、泡沫和气泡，品味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925194" y="5561817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酒的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次感、复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度和平衡度。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6367145" y="5561817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果味、酵母和烤面包等味道。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9388475" y="5561817"/>
            <a:ext cx="168503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QTDANL+MS-UIGothic"/>
                <a:cs typeface="QTDANL+MS-UIGothic"/>
              </a:rPr>
              <a:t>苦味、香味和口感。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https://d.book118.com/695300214012011104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QTDANL+MS-UIGothic</vt:lpstr>
      <vt:lpstr>FKUUPM+GPIFLC+ArialMT</vt:lpstr>
      <vt:lpstr>Times New Roman</vt:lpstr>
      <vt:lpstr>SimSun</vt:lpstr>
      <vt:lpstr>UTHPUS+PWJSBB+Arial-BoldMT</vt:lpstr>
      <vt:lpstr>WSKFPO+BPPLHO+MicrosoftYaHei</vt:lpstr>
      <vt:lpstr>DWFMSD+CVSPGL+MicrosoftYaHei-Bold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2024-09-13T17:33:22.956</cp:lastPrinted>
  <dcterms:created xsi:type="dcterms:W3CDTF">2024-09-13T09:33:22Z</dcterms:created>
  <dcterms:modified xsi:type="dcterms:W3CDTF">2024-09-13T09:33:24Z</dcterms:modified>
</cp:coreProperties>
</file>