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6"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tags" Target="tags/tag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31D1C2C-842A-499D-BDE1-61A230159CF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3" name="PlaceHolder 1"/>
          <p:cNvSpPr>
            <a:spLocks noGrp="1"/>
          </p:cNvSpPr>
          <p:nvPr>
            <p:ph type="sldImg"/>
          </p:nvPr>
        </p:nvSpPr>
        <p:spPr>
          <a:xfrm>
            <a:off x="685800" y="1143000"/>
            <a:ext cx="5486040" cy="3085920"/>
          </a:xfrm>
          <a:prstGeom prst="rect">
            <a:avLst/>
          </a:prstGeom>
          <a:ln w="0">
            <a:noFill/>
          </a:ln>
        </p:spPr>
      </p:sp>
      <p:sp>
        <p:nvSpPr>
          <p:cNvPr id="42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6" name="PlaceHolder 1"/>
          <p:cNvSpPr>
            <a:spLocks noGrp="1"/>
          </p:cNvSpPr>
          <p:nvPr>
            <p:ph type="sldImg"/>
          </p:nvPr>
        </p:nvSpPr>
        <p:spPr>
          <a:xfrm>
            <a:off x="685800" y="1143000"/>
            <a:ext cx="5486040" cy="3085920"/>
          </a:xfrm>
          <a:prstGeom prst="rect">
            <a:avLst/>
          </a:prstGeom>
          <a:ln w="0">
            <a:noFill/>
          </a:ln>
        </p:spPr>
      </p:sp>
      <p:sp>
        <p:nvSpPr>
          <p:cNvPr id="42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9" name="PlaceHolder 1"/>
          <p:cNvSpPr>
            <a:spLocks noGrp="1"/>
          </p:cNvSpPr>
          <p:nvPr>
            <p:ph type="sldImg"/>
          </p:nvPr>
        </p:nvSpPr>
        <p:spPr>
          <a:xfrm>
            <a:off x="685800" y="1143000"/>
            <a:ext cx="5486040" cy="3085920"/>
          </a:xfrm>
          <a:prstGeom prst="rect">
            <a:avLst/>
          </a:prstGeom>
          <a:ln w="0">
            <a:noFill/>
          </a:ln>
        </p:spPr>
      </p:sp>
      <p:sp>
        <p:nvSpPr>
          <p:cNvPr id="43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2" name="PlaceHolder 1"/>
          <p:cNvSpPr>
            <a:spLocks noGrp="1"/>
          </p:cNvSpPr>
          <p:nvPr>
            <p:ph type="sldImg"/>
          </p:nvPr>
        </p:nvSpPr>
        <p:spPr>
          <a:xfrm>
            <a:off x="685800" y="1143000"/>
            <a:ext cx="5486040" cy="3085920"/>
          </a:xfrm>
          <a:prstGeom prst="rect">
            <a:avLst/>
          </a:prstGeom>
          <a:ln w="0">
            <a:noFill/>
          </a:ln>
        </p:spPr>
      </p:sp>
      <p:sp>
        <p:nvSpPr>
          <p:cNvPr id="43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5" name="PlaceHolder 1"/>
          <p:cNvSpPr>
            <a:spLocks noGrp="1"/>
          </p:cNvSpPr>
          <p:nvPr>
            <p:ph type="sldImg"/>
          </p:nvPr>
        </p:nvSpPr>
        <p:spPr>
          <a:xfrm>
            <a:off x="685800" y="1143000"/>
            <a:ext cx="5486040" cy="3085920"/>
          </a:xfrm>
          <a:prstGeom prst="rect">
            <a:avLst/>
          </a:prstGeom>
          <a:ln w="0">
            <a:noFill/>
          </a:ln>
        </p:spPr>
      </p:sp>
      <p:sp>
        <p:nvSpPr>
          <p:cNvPr id="43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8" name="PlaceHolder 1"/>
          <p:cNvSpPr>
            <a:spLocks noGrp="1"/>
          </p:cNvSpPr>
          <p:nvPr>
            <p:ph type="sldImg"/>
          </p:nvPr>
        </p:nvSpPr>
        <p:spPr>
          <a:xfrm>
            <a:off x="685800" y="1143000"/>
            <a:ext cx="5486040" cy="3085920"/>
          </a:xfrm>
          <a:prstGeom prst="rect">
            <a:avLst/>
          </a:prstGeom>
          <a:ln w="0">
            <a:noFill/>
          </a:ln>
        </p:spPr>
      </p:sp>
      <p:sp>
        <p:nvSpPr>
          <p:cNvPr id="43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1" name="PlaceHolder 1"/>
          <p:cNvSpPr>
            <a:spLocks noGrp="1"/>
          </p:cNvSpPr>
          <p:nvPr>
            <p:ph type="sldImg"/>
          </p:nvPr>
        </p:nvSpPr>
        <p:spPr>
          <a:xfrm>
            <a:off x="685800" y="1143000"/>
            <a:ext cx="5486040" cy="3085920"/>
          </a:xfrm>
          <a:prstGeom prst="rect">
            <a:avLst/>
          </a:prstGeom>
          <a:ln w="0">
            <a:noFill/>
          </a:ln>
        </p:spPr>
      </p:sp>
      <p:sp>
        <p:nvSpPr>
          <p:cNvPr id="44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4" name="PlaceHolder 1"/>
          <p:cNvSpPr>
            <a:spLocks noGrp="1"/>
          </p:cNvSpPr>
          <p:nvPr>
            <p:ph type="sldImg"/>
          </p:nvPr>
        </p:nvSpPr>
        <p:spPr>
          <a:xfrm>
            <a:off x="685800" y="1143000"/>
            <a:ext cx="5486040" cy="3085920"/>
          </a:xfrm>
          <a:prstGeom prst="rect">
            <a:avLst/>
          </a:prstGeom>
          <a:ln w="0">
            <a:noFill/>
          </a:ln>
        </p:spPr>
      </p:sp>
      <p:sp>
        <p:nvSpPr>
          <p:cNvPr id="445"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6"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2B3E4C-1FEB-49C3-BBD3-0D2DE33E38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DC0A38-94FF-4823-99B2-5B94E034FA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737DB5-357C-4566-8C22-A5AE25DF5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EB2FDE-4029-4B86-A1C8-15B72FEC59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46A693-060D-4E9E-B827-4F9124E290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9A3011-8F72-4BF8-A462-D375E08F2D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92C313-13DE-4A46-B634-D50C7834D7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89E0EE-4815-4FCC-BAA5-1E2700EE92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8A79FA-8DD6-426D-B206-03FF566F0D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A5629F-6EB5-403A-A3BE-3EA259455C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F97A0B-389B-4B3C-9BF7-B510713AE1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8EA0B24-AED4-4D47-B4CA-6ABD12F759F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1BA7647-90D2-4B26-AD66-27D787856AE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321042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企业礼仪行为培训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企业礼仪行为培训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商务礼仪</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沟通技巧与职场人际关系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礼节与仪态的培养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职业形象和着装指导</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培训效果评估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企业礼仪行为培训的实施</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8</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企业礼仪行为培训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企业礼仪行为培训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行为培训是指为企业员工提供相关礼仪知识和技能的培训课程，旨在提升员工的形象和专业素养，增强企业的整体形象和竞争力。在竞争激烈的商业环境中，良好的企业礼仪行为能够帮助企业树立良好的品牌形象，赢得客户和合作伙伴的信任和尊重。</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为什么需要企业礼仪行为培训</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关系到企业的整体形象和文化建设</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树立正确的职业形象和态度</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8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影响企业的商业合作和品牌认知度</a:t>
            </a:r>
            <a:endParaRPr lang="en-US" sz="2000" b="0" strike="noStrike" spc="-1">
              <a:solidFill>
                <a:srgbClr val="000000"/>
              </a:solidFill>
              <a:latin typeface="Arial"/>
            </a:endParaRPr>
          </a:p>
        </p:txBody>
      </p:sp>
      <p:sp>
        <p:nvSpPr>
          <p:cNvPr id="9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塑造企业的良好形象和文化</a:t>
            </a:r>
            <a:endParaRPr lang="en-US" sz="3000" b="0" strike="noStrike" spc="-1">
              <a:solidFill>
                <a:srgbClr val="000000"/>
              </a:solidFill>
              <a:latin typeface="Arial"/>
            </a:endParaRPr>
          </a:p>
        </p:txBody>
      </p:sp>
      <p:sp>
        <p:nvSpPr>
          <p:cNvPr id="9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有助于个人的职业发展和晋升</a:t>
            </a:r>
            <a:endParaRPr lang="en-US" sz="2000" b="0" strike="noStrike" spc="-1">
              <a:solidFill>
                <a:srgbClr val="000000"/>
              </a:solidFill>
              <a:latin typeface="Arial"/>
            </a:endParaRPr>
          </a:p>
        </p:txBody>
      </p:sp>
      <p:sp>
        <p:nvSpPr>
          <p:cNvPr id="9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提高个人素养和职业技能</a:t>
            </a:r>
            <a:endParaRPr lang="en-US" sz="3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企业礼仪行为培训内容</a:t>
            </a:r>
            <a:endParaRPr lang="en-US" sz="3600" b="0" strike="noStrike" spc="-1">
              <a:solidFill>
                <a:schemeClr val="dk1"/>
              </a:solidFill>
              <a:latin typeface="Arial"/>
            </a:endParaRPr>
          </a:p>
        </p:txBody>
      </p:sp>
      <p:sp>
        <p:nvSpPr>
          <p:cNvPr id="9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包括商务活动中的言行举止规范</a:t>
            </a:r>
            <a:endParaRPr lang="en-US" sz="1500" b="0" strike="noStrike" spc="-1">
              <a:solidFill>
                <a:srgbClr val="000000"/>
              </a:solidFill>
              <a:latin typeface="Arial"/>
            </a:endParaRPr>
          </a:p>
        </p:txBody>
      </p:sp>
      <p:sp>
        <p:nvSpPr>
          <p:cNvPr id="9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商务礼仪和交往礼仪</a:t>
            </a:r>
            <a:endParaRPr lang="en-US" sz="2200" b="0" strike="noStrike" spc="-1">
              <a:solidFill>
                <a:srgbClr val="000000"/>
              </a:solidFill>
              <a:latin typeface="Arial"/>
            </a:endParaRPr>
          </a:p>
        </p:txBody>
      </p:sp>
      <p:sp>
        <p:nvSpPr>
          <p:cNvPr id="9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有效的沟通对于职场成功至关重要</a:t>
            </a:r>
            <a:endParaRPr lang="en-US" sz="1500" b="0" strike="noStrike" spc="-1">
              <a:solidFill>
                <a:srgbClr val="000000"/>
              </a:solidFill>
              <a:latin typeface="Arial"/>
            </a:endParaRPr>
          </a:p>
        </p:txBody>
      </p:sp>
      <p:sp>
        <p:nvSpPr>
          <p:cNvPr id="9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沟通技巧和职场人际关系</a:t>
            </a:r>
            <a:endParaRPr lang="en-US" sz="2200" b="0" strike="noStrike" spc="-1">
              <a:solidFill>
                <a:srgbClr val="000000"/>
              </a:solidFill>
              <a:latin typeface="Arial"/>
            </a:endParaRPr>
          </a:p>
        </p:txBody>
      </p:sp>
      <p:sp>
        <p:nvSpPr>
          <p:cNvPr id="9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细节决定成败，礼节举止体现素质</a:t>
            </a:r>
            <a:endParaRPr lang="en-US" sz="1500" b="0" strike="noStrike" spc="-1">
              <a:solidFill>
                <a:srgbClr val="000000"/>
              </a:solidFill>
              <a:latin typeface="Arial"/>
            </a:endParaRPr>
          </a:p>
        </p:txBody>
      </p:sp>
      <p:sp>
        <p:nvSpPr>
          <p:cNvPr id="10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礼节与仪态的培养</a:t>
            </a:r>
            <a:endParaRPr lang="en-US" sz="2200" b="0" strike="noStrike" spc="-1">
              <a:solidFill>
                <a:srgbClr val="000000"/>
              </a:solidFill>
              <a:latin typeface="Arial"/>
            </a:endParaRPr>
          </a:p>
        </p:txBody>
      </p:sp>
      <p:sp>
        <p:nvSpPr>
          <p:cNvPr id="10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外表形象同样重要，着装得当能展现专业素质</a:t>
            </a:r>
            <a:endParaRPr lang="en-US" sz="1500" b="0" strike="noStrike" spc="-1">
              <a:solidFill>
                <a:srgbClr val="000000"/>
              </a:solidFill>
              <a:latin typeface="Arial"/>
            </a:endParaRPr>
          </a:p>
        </p:txBody>
      </p:sp>
      <p:sp>
        <p:nvSpPr>
          <p:cNvPr id="10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职业形象和着装指导</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角色扮演</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通过模拟场景让员工实际操作，加深理解</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实际案例分析</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通过真实案例剖析企业礼仪行为的重要性和影响</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小组讨论与互动</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促进员工之间的交流和互动，共同提高</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培训方法</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理论讲解</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详细介绍企业礼仪行为的相关知识和背景</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行为培训对于企业和员工都具有重要意义，通过培训提升员工的专业素养和形象，不仅可以带动企业整体形象的提升，还能提高企业的竞争力和吸引力。在当今竞争激烈的商业环境中，企业礼仪行为培训是关键的一环，值得企业重视和投入。</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商务礼仪</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商务礼仪概述</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商务礼仪是指在商业活动中遵循的一套规范和准则。其重要性在于能够提升商务活动的效率和专业性，有效建立商业关系。基本原则包括尊重、礼貌和有效沟通。</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商务社交礼仪</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准时到达、礼貌待客</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商务拜访礼仪</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专业表达、倾听对方</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商务洽谈礼仪</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注意礼仪、不喧哗</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商务宴会礼仪</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跨文化商务礼仪</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了解文化差异、尊重对方</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不同国家的商务礼仪差异</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4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4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灵活沟通、尊重习俗</a:t>
            </a:r>
            <a:endParaRPr lang="en-US" sz="2000" b="0" strike="noStrike" spc="-1">
              <a:solidFill>
                <a:srgbClr val="000000"/>
              </a:solidFill>
              <a:latin typeface="Arial"/>
            </a:endParaRPr>
          </a:p>
        </p:txBody>
      </p:sp>
      <p:sp>
        <p:nvSpPr>
          <p:cNvPr id="14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如何有效跨越文化差异进行商务交流</a:t>
            </a:r>
            <a:endParaRPr lang="en-US" sz="3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仪表仪容注意事项</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面带微笑、仪态优雅</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保持干净整洁、不随意嘈杂</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职场言行举止规范</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言行谦和、尊重他人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语言规范、不使用粗言秽语</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商务形象管理</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服装着装规范</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着装得体、整洁大方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符合场合要求、不过于随意</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商务礼仪是商业活动中必不可少的一环，遵守礼仪规范能够提升个人形象，增强商业交流的效果。跨文化交流时要尊重不同的文化差异，合理处理沟通方式。形象管理是职场中的重要一环，要注意细节，展现专业形象。</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沟通技巧与职场人际关系</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言语表达技巧</a:t>
            </a:r>
            <a:endParaRPr lang="en-US" sz="2200" b="0" strike="noStrike" spc="-1">
              <a:solidFill>
                <a:srgbClr val="000000"/>
              </a:solidFill>
              <a:latin typeface="Arial"/>
            </a:endParaRPr>
          </a:p>
        </p:txBody>
      </p:sp>
      <p:sp>
        <p:nvSpPr>
          <p:cNvPr id="16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清晰表达思想，避免歧义和误解。</a:t>
            </a:r>
            <a:endParaRPr lang="en-US" sz="1500" b="0" strike="noStrike" spc="-1">
              <a:solidFill>
                <a:srgbClr val="000000"/>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非言语沟通技巧</a:t>
            </a:r>
            <a:endParaRPr lang="en-US" sz="2200" b="0" strike="noStrike" spc="-1">
              <a:solidFill>
                <a:srgbClr val="000000"/>
              </a:solidFill>
              <a:latin typeface="Arial"/>
            </a:endParaRPr>
          </a:p>
        </p:txBody>
      </p:sp>
      <p:sp>
        <p:nvSpPr>
          <p:cNvPr id="16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身体语言和面部表情对沟通同样重要，要注意自己的姿态和表情。</a:t>
            </a:r>
            <a:endParaRPr lang="en-US" sz="1500" b="0" strike="noStrike" spc="-1">
              <a:solidFill>
                <a:srgbClr val="000000"/>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有效沟通技巧</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倾听技巧</a:t>
            </a:r>
            <a:endParaRPr lang="en-US" sz="2200" b="0" strike="noStrike" spc="-1">
              <a:solidFill>
                <a:srgbClr val="000000"/>
              </a:solidFill>
              <a:latin typeface="Arial"/>
            </a:endParaRPr>
          </a:p>
        </p:txBody>
      </p:sp>
      <p:sp>
        <p:nvSpPr>
          <p:cNvPr id="17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倾听是有效沟通的基础，需要专注和尊重对方意见。</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解决冲突与危机处理</a:t>
            </a:r>
            <a:endParaRPr lang="en-US" sz="3600" b="0" strike="noStrike" spc="-1">
              <a:solidFill>
                <a:schemeClr val="dk1"/>
              </a:solidFill>
              <a:latin typeface="Arial"/>
            </a:endParaRPr>
          </a:p>
        </p:txBody>
      </p:sp>
      <p:sp>
        <p:nvSpPr>
          <p:cNvPr id="17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冷静分析问题，寻求解决方案，化解矛盾。</a:t>
            </a:r>
            <a:endParaRPr lang="en-US" sz="2000" b="0" strike="noStrike" spc="-1">
              <a:solidFill>
                <a:srgbClr val="000000"/>
              </a:solidFill>
              <a:latin typeface="Arial"/>
            </a:endParaRPr>
          </a:p>
        </p:txBody>
      </p:sp>
      <p:sp>
        <p:nvSpPr>
          <p:cNvPr id="17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冲突管理技巧</a:t>
            </a:r>
            <a:endParaRPr lang="en-US" sz="3000" b="0" strike="noStrike" spc="-1">
              <a:solidFill>
                <a:srgbClr val="000000"/>
              </a:solidFill>
              <a:latin typeface="Arial"/>
            </a:endParaRPr>
          </a:p>
        </p:txBody>
      </p:sp>
      <p:sp>
        <p:nvSpPr>
          <p:cNvPr id="17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9"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建立良好关系，化解矛盾，增进合作。</a:t>
            </a:r>
            <a:endParaRPr lang="en-US" sz="2000" b="0" strike="noStrike" spc="-1">
              <a:solidFill>
                <a:srgbClr val="000000"/>
              </a:solidFill>
              <a:latin typeface="Arial"/>
            </a:endParaRPr>
          </a:p>
        </p:txBody>
      </p:sp>
      <p:sp>
        <p:nvSpPr>
          <p:cNvPr id="18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如何保持职场人际关系</a:t>
            </a:r>
            <a:endParaRPr lang="en-US" sz="3000" b="0" strike="noStrike" spc="-1">
              <a:solidFill>
                <a:srgbClr val="000000"/>
              </a:solidFill>
              <a:latin typeface="Arial"/>
            </a:endParaRPr>
          </a:p>
        </p:txBody>
      </p:sp>
      <p:sp>
        <p:nvSpPr>
          <p:cNvPr id="18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及时应对突发事件，保持冷静与沉着，有效解决问题。</a:t>
            </a:r>
            <a:endParaRPr lang="en-US" sz="2000" b="0" strike="noStrike" spc="-1">
              <a:solidFill>
                <a:srgbClr val="000000"/>
              </a:solidFill>
              <a:latin typeface="Arial"/>
            </a:endParaRPr>
          </a:p>
        </p:txBody>
      </p:sp>
      <p:sp>
        <p:nvSpPr>
          <p:cNvPr id="18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危机应对策略</a:t>
            </a:r>
            <a:endParaRPr lang="en-US" sz="3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团队合作与领导力</a:t>
            </a:r>
            <a:endParaRPr lang="en-US" sz="3600" b="0" strike="noStrike" spc="-1">
              <a:solidFill>
                <a:schemeClr val="dk1"/>
              </a:solidFill>
              <a:latin typeface="Arial"/>
            </a:endParaRPr>
          </a:p>
        </p:txBody>
      </p:sp>
      <p:sp>
        <p:nvSpPr>
          <p:cNvPr id="18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团队合作能够将整体绩效提升到新的高度。</a:t>
            </a:r>
            <a:endParaRPr lang="en-US" sz="1500" b="0" strike="noStrike" spc="-1">
              <a:solidFill>
                <a:srgbClr val="000000"/>
              </a:solidFill>
              <a:latin typeface="Arial"/>
            </a:endParaRPr>
          </a:p>
        </p:txBody>
      </p:sp>
      <p:sp>
        <p:nvSpPr>
          <p:cNvPr id="18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团队合作的重要性</a:t>
            </a:r>
            <a:endParaRPr lang="en-US" sz="2200" b="0" strike="noStrike" spc="-1">
              <a:solidFill>
                <a:srgbClr val="000000"/>
              </a:solidFill>
              <a:latin typeface="Arial"/>
            </a:endParaRPr>
          </a:p>
        </p:txBody>
      </p:sp>
      <p:sp>
        <p:nvSpPr>
          <p:cNvPr id="18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激励团队成员，明确目标，指导方向，发挥团队潜能。</a:t>
            </a:r>
            <a:endParaRPr lang="en-US" sz="1500" b="0" strike="noStrike" spc="-1">
              <a:solidFill>
                <a:srgbClr val="000000"/>
              </a:solidFill>
              <a:latin typeface="Arial"/>
            </a:endParaRPr>
          </a:p>
        </p:txBody>
      </p:sp>
      <p:sp>
        <p:nvSpPr>
          <p:cNvPr id="18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如何有效领导团队</a:t>
            </a:r>
            <a:endParaRPr lang="en-US" sz="2200" b="0" strike="noStrike" spc="-1">
              <a:solidFill>
                <a:srgbClr val="000000"/>
              </a:solidFill>
              <a:latin typeface="Arial"/>
            </a:endParaRPr>
          </a:p>
        </p:txBody>
      </p:sp>
      <p:sp>
        <p:nvSpPr>
          <p:cNvPr id="19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通过团队建设活动增进团队凝聚力，促进团队合作。</a:t>
            </a:r>
            <a:endParaRPr lang="en-US" sz="1500" b="0" strike="noStrike" spc="-1">
              <a:solidFill>
                <a:srgbClr val="000000"/>
              </a:solidFill>
              <a:latin typeface="Arial"/>
            </a:endParaRPr>
          </a:p>
        </p:txBody>
      </p:sp>
      <p:sp>
        <p:nvSpPr>
          <p:cNvPr id="19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团队建设活动与案例分享</a:t>
            </a:r>
            <a:endParaRPr lang="en-US" sz="2200" b="0" strike="noStrike" spc="-1">
              <a:solidFill>
                <a:srgbClr val="000000"/>
              </a:solidFill>
              <a:latin typeface="Arial"/>
            </a:endParaRPr>
          </a:p>
        </p:txBody>
      </p:sp>
      <p:sp>
        <p:nvSpPr>
          <p:cNvPr id="19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礼仪与职场智慧</a:t>
            </a:r>
            <a:endParaRPr lang="en-US" sz="3500" b="0" strike="noStrike" spc="-1">
              <a:solidFill>
                <a:srgbClr val="000000"/>
              </a:solidFill>
              <a:latin typeface="Arial"/>
            </a:endParaRPr>
          </a:p>
        </p:txBody>
      </p:sp>
      <p:sp>
        <p:nvSpPr>
          <p:cNvPr id="19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在职场中，合适的礼仪是成功的基石。表现出的职场智慧将有助于提升工作表现，获得他人的尊重与认可。</a:t>
            </a:r>
            <a:endParaRPr lang="en-US" sz="25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礼仪与职场智慧</a:t>
            </a:r>
            <a:endParaRPr lang="en-US" sz="3600" b="0" strike="noStrike" spc="-1">
              <a:solidFill>
                <a:schemeClr val="dk1"/>
              </a:solidFill>
              <a:latin typeface="Arial"/>
            </a:endParaRPr>
          </a:p>
        </p:txBody>
      </p:sp>
      <p:sp>
        <p:nvSpPr>
          <p:cNvPr id="19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合适的礼仪能展现出人的修养与素质，提升职场形象。</a:t>
            </a:r>
            <a:endParaRPr lang="en-US" sz="1500" b="0" strike="noStrike" spc="-1">
              <a:solidFill>
                <a:srgbClr val="000000"/>
              </a:solidFill>
              <a:latin typeface="Arial"/>
            </a:endParaRPr>
          </a:p>
        </p:txBody>
      </p:sp>
      <p:sp>
        <p:nvSpPr>
          <p:cNvPr id="20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礼仪带来的职场智慧</a:t>
            </a:r>
            <a:endParaRPr lang="en-US" sz="2200" b="0" strike="noStrike" spc="-1">
              <a:solidFill>
                <a:srgbClr val="000000"/>
              </a:solidFill>
              <a:latin typeface="Arial"/>
            </a:endParaRPr>
          </a:p>
        </p:txBody>
      </p:sp>
      <p:sp>
        <p:nvSpPr>
          <p:cNvPr id="20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通过遵守职场礼仪，建立良好人际关系，实现个人职业目标。</a:t>
            </a:r>
            <a:endParaRPr lang="en-US" sz="1500" b="0" strike="noStrike" spc="-1">
              <a:solidFill>
                <a:srgbClr val="000000"/>
              </a:solidFill>
              <a:latin typeface="Arial"/>
            </a:endParaRPr>
          </a:p>
        </p:txBody>
      </p:sp>
      <p:sp>
        <p:nvSpPr>
          <p:cNvPr id="20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如何在职场取得成功</a:t>
            </a:r>
            <a:endParaRPr lang="en-US" sz="2200" b="0" strike="noStrike" spc="-1">
              <a:solidFill>
                <a:srgbClr val="000000"/>
              </a:solidFill>
              <a:latin typeface="Arial"/>
            </a:endParaRPr>
          </a:p>
        </p:txBody>
      </p:sp>
      <p:sp>
        <p:nvSpPr>
          <p:cNvPr id="20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学习成功人士的职场智慧，借鉴他们的做法，提升自身能力。</a:t>
            </a:r>
            <a:endParaRPr lang="en-US" sz="1500" b="0" strike="noStrike" spc="-1">
              <a:solidFill>
                <a:srgbClr val="000000"/>
              </a:solidFill>
              <a:latin typeface="Arial"/>
            </a:endParaRPr>
          </a:p>
        </p:txBody>
      </p:sp>
      <p:sp>
        <p:nvSpPr>
          <p:cNvPr id="20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案例分析与分享</a:t>
            </a:r>
            <a:endParaRPr lang="en-US" sz="2200" b="0" strike="noStrike" spc="-1">
              <a:solidFill>
                <a:srgbClr val="000000"/>
              </a:solidFill>
              <a:latin typeface="Arial"/>
            </a:endParaRPr>
          </a:p>
        </p:txBody>
      </p:sp>
      <p:sp>
        <p:nvSpPr>
          <p:cNvPr id="20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礼节与仪态的培养</a:t>
            </a:r>
            <a:endParaRPr lang="en-US" sz="3600" b="0" strike="noStrike" spc="-1">
              <a:solidFill>
                <a:schemeClr val="dk1"/>
              </a:solidFill>
              <a:latin typeface="Arial"/>
            </a:endParaRPr>
          </a:p>
        </p:txBody>
      </p:sp>
      <p:sp>
        <p:nvSpPr>
          <p:cNvPr id="20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礼仪的意义与作用</a:t>
            </a:r>
            <a:endParaRPr lang="en-US" sz="3500" b="0" strike="noStrike" spc="-1">
              <a:solidFill>
                <a:srgbClr val="000000"/>
              </a:solidFill>
              <a:latin typeface="Arial"/>
            </a:endParaRPr>
          </a:p>
        </p:txBody>
      </p:sp>
      <p:sp>
        <p:nvSpPr>
          <p:cNvPr id="21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礼仪是社会交往的规范和标准，它影响着人际关系的发展。良好的礼仪可以让人感受到尊重和亲切，有助于建立良好的人际关系。培养良好的礼仪习惯需要持之以恒的练习和观察，逐步提升自己的修养和气质。</a:t>
            </a:r>
            <a:endParaRPr lang="en-US" sz="2500" b="0" strike="noStrike" spc="-1">
              <a:solidFill>
                <a:srgbClr val="000000"/>
              </a:solidFill>
              <a:latin typeface="Arial"/>
            </a:endParaRPr>
          </a:p>
        </p:txBody>
      </p:sp>
      <p:sp>
        <p:nvSpPr>
          <p:cNvPr id="2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仪表仪容的重要性</a:t>
            </a:r>
            <a:endParaRPr lang="en-US" sz="3600" b="0" strike="noStrike" spc="-1">
              <a:solidFill>
                <a:schemeClr val="dk1"/>
              </a:solidFill>
              <a:latin typeface="Arial"/>
            </a:endParaRPr>
          </a:p>
        </p:txBody>
      </p:sp>
      <p:sp>
        <p:nvSpPr>
          <p:cNvPr id="21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仪表仪容直接影响着他人对我们的第一印象，对个人形象的塑造至关重要。</a:t>
            </a:r>
            <a:endParaRPr lang="en-US" sz="1500" b="0" strike="noStrike" spc="-1">
              <a:solidFill>
                <a:srgbClr val="000000"/>
              </a:solidFill>
              <a:latin typeface="Arial"/>
            </a:endParaRPr>
          </a:p>
        </p:txBody>
      </p:sp>
      <p:sp>
        <p:nvSpPr>
          <p:cNvPr id="21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个人形象的影响</a:t>
            </a:r>
            <a:endParaRPr lang="en-US" sz="2200" b="0" strike="noStrike" spc="-1">
              <a:solidFill>
                <a:srgbClr val="000000"/>
              </a:solidFill>
              <a:latin typeface="Arial"/>
            </a:endParaRPr>
          </a:p>
        </p:txBody>
      </p:sp>
      <p:sp>
        <p:nvSpPr>
          <p:cNvPr id="21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细节决定成败，仪表细节包括服饰、仪态、言谈举止等方方面面，都需要我们去关注和改善。</a:t>
            </a:r>
            <a:endParaRPr lang="en-US" sz="1500" b="0" strike="noStrike" spc="-1">
              <a:solidFill>
                <a:srgbClr val="000000"/>
              </a:solidFill>
              <a:latin typeface="Arial"/>
            </a:endParaRPr>
          </a:p>
        </p:txBody>
      </p:sp>
      <p:sp>
        <p:nvSpPr>
          <p:cNvPr id="21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注意仪表细节</a:t>
            </a:r>
            <a:endParaRPr lang="en-US" sz="2200" b="0" strike="noStrike" spc="-1">
              <a:solidFill>
                <a:srgbClr val="000000"/>
              </a:solidFill>
              <a:latin typeface="Arial"/>
            </a:endParaRPr>
          </a:p>
        </p:txBody>
      </p:sp>
      <p:sp>
        <p:nvSpPr>
          <p:cNvPr id="21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管理好仪容不仅是外部形象的展示，更是内在修养的体现。持续提升仪容修养，展现更好的自己。</a:t>
            </a:r>
            <a:endParaRPr lang="en-US" sz="1500" b="0" strike="noStrike" spc="-1">
              <a:solidFill>
                <a:srgbClr val="000000"/>
              </a:solidFill>
              <a:latin typeface="Arial"/>
            </a:endParaRPr>
          </a:p>
        </p:txBody>
      </p:sp>
      <p:sp>
        <p:nvSpPr>
          <p:cNvPr id="22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仪容的管理与提升</a:t>
            </a:r>
            <a:endParaRPr lang="en-US" sz="2200" b="0" strike="noStrike" spc="-1">
              <a:solidFill>
                <a:srgbClr val="000000"/>
              </a:solidFill>
              <a:latin typeface="Arial"/>
            </a:endParaRPr>
          </a:p>
        </p:txBody>
      </p:sp>
      <p:sp>
        <p:nvSpPr>
          <p:cNvPr id="22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礼仪用语与谈吐修养</a:t>
            </a:r>
            <a:endParaRPr lang="en-US" sz="3600" b="0" strike="noStrike" spc="-1">
              <a:solidFill>
                <a:schemeClr val="dk1"/>
              </a:solidFill>
              <a:latin typeface="Arial"/>
            </a:endParaRPr>
          </a:p>
        </p:txBody>
      </p:sp>
      <p:sp>
        <p:nvSpPr>
          <p:cNvPr id="22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有礼貌的用语能增进交流，让对话更加融洽和亲近。</a:t>
            </a:r>
            <a:endParaRPr lang="en-US" sz="2000" b="0" strike="noStrike" spc="-1">
              <a:solidFill>
                <a:srgbClr val="000000"/>
              </a:solidFill>
              <a:latin typeface="Arial"/>
            </a:endParaRPr>
          </a:p>
        </p:txBody>
      </p:sp>
      <p:sp>
        <p:nvSpPr>
          <p:cNvPr id="22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礼貌用语的运用</a:t>
            </a:r>
            <a:endParaRPr lang="en-US" sz="3000" b="0" strike="noStrike" spc="-1">
              <a:solidFill>
                <a:srgbClr val="000000"/>
              </a:solidFill>
              <a:latin typeface="Arial"/>
            </a:endParaRPr>
          </a:p>
        </p:txBody>
      </p:sp>
      <p:sp>
        <p:nvSpPr>
          <p:cNvPr id="22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27"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2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言谈中的举止举止举止举止举止举止举止举止举止举止举止举止举止举止举止。</a:t>
            </a:r>
            <a:endParaRPr lang="en-US" sz="2000" b="0" strike="noStrike" spc="-1">
              <a:solidFill>
                <a:srgbClr val="000000"/>
              </a:solidFill>
              <a:latin typeface="Arial"/>
            </a:endParaRPr>
          </a:p>
        </p:txBody>
      </p:sp>
      <p:sp>
        <p:nvSpPr>
          <p:cNvPr id="22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言谈举止的注意事项</a:t>
            </a:r>
            <a:endParaRPr lang="en-US" sz="3000" b="0" strike="noStrike" spc="-1">
              <a:solidFill>
                <a:srgbClr val="000000"/>
              </a:solidFill>
              <a:latin typeface="Arial"/>
            </a:endParaRPr>
          </a:p>
        </p:txBody>
      </p:sp>
      <p:sp>
        <p:nvSpPr>
          <p:cNvPr id="23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3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语速、语调、语气等方面的改善可以让我们的交流更加清晰流畅，给人好印象。</a:t>
            </a:r>
            <a:endParaRPr lang="en-US" sz="2000" b="0" strike="noStrike" spc="-1">
              <a:solidFill>
                <a:srgbClr val="000000"/>
              </a:solidFill>
              <a:latin typeface="Arial"/>
            </a:endParaRPr>
          </a:p>
        </p:txBody>
      </p:sp>
      <p:sp>
        <p:nvSpPr>
          <p:cNvPr id="23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改善说话方式</a:t>
            </a:r>
            <a:endParaRPr lang="en-US" sz="30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3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社交场合处理</a:t>
            </a:r>
            <a:endParaRPr lang="en-US" sz="2200" b="0" strike="noStrike" spc="-1">
              <a:solidFill>
                <a:srgbClr val="000000"/>
              </a:solidFill>
              <a:latin typeface="Arial"/>
            </a:endParaRPr>
          </a:p>
        </p:txBody>
      </p:sp>
      <p:sp>
        <p:nvSpPr>
          <p:cNvPr id="23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在不同的社交场合中，应注意不同的礼仪要求和行为规范，尊重他人的习惯和喜好。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礼仪在人际交往中扮演着桥梁的角色，能够增进人与人之间的情感联系。</a:t>
            </a:r>
            <a:endParaRPr lang="en-US" sz="1500" b="0" strike="noStrike" spc="-1">
              <a:solidFill>
                <a:srgbClr val="000000"/>
              </a:solidFill>
              <a:latin typeface="Arial"/>
            </a:endParaRPr>
          </a:p>
        </p:txBody>
      </p:sp>
      <p:sp>
        <p:nvSpPr>
          <p:cNvPr id="23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23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礼仪修养的重要性不言而喻，它关乎我们与周围人的关系、工作中的合作和社交生活的质量。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通过不断学习和实践，提升自己的礼仪修养，让人际交往更加愉快和顺畅。</a:t>
            </a:r>
            <a:endParaRPr lang="en-US" sz="1500" b="0" strike="noStrike" spc="-1">
              <a:solidFill>
                <a:srgbClr val="000000"/>
              </a:solidFill>
              <a:latin typeface="Arial"/>
            </a:endParaRPr>
          </a:p>
        </p:txBody>
      </p:sp>
      <p:sp>
        <p:nvSpPr>
          <p:cNvPr id="23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4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4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礼仪与人际交往</a:t>
            </a:r>
            <a:endParaRPr lang="en-US" sz="3600" b="0" strike="noStrike" spc="-1">
              <a:solidFill>
                <a:schemeClr val="dk1"/>
              </a:solidFill>
              <a:latin typeface="Arial"/>
            </a:endParaRPr>
          </a:p>
        </p:txBody>
      </p:sp>
      <p:sp>
        <p:nvSpPr>
          <p:cNvPr id="24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作用</a:t>
            </a:r>
            <a:endParaRPr lang="en-US" sz="2200" b="0" strike="noStrike" spc="-1">
              <a:solidFill>
                <a:srgbClr val="000000"/>
              </a:solidFill>
              <a:latin typeface="Arial"/>
            </a:endParaRPr>
          </a:p>
        </p:txBody>
      </p:sp>
      <p:sp>
        <p:nvSpPr>
          <p:cNvPr id="24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礼仪在人际交往中扮演着桥梁的角色，能够增进人与人之间的情感联系。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良好的礼仪可以让人更加受人欢迎，融入社交圈，提升自信。</a:t>
            </a:r>
            <a:endParaRPr lang="en-US" sz="1500" b="0" strike="noStrike" spc="-1">
              <a:solidFill>
                <a:srgbClr val="000000"/>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4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4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礼仪与仪态的培养是一个持续学习和提升的过程，通过不断地实践和反思，我们能够逐渐形成良好的社交习惯和积极的人际关系。</a:t>
            </a:r>
            <a:endParaRPr lang="en-US" sz="2500" b="0" strike="noStrike" spc="-1">
              <a:solidFill>
                <a:srgbClr val="000000"/>
              </a:solidFill>
              <a:latin typeface="Arial"/>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https://d.book118.com/695321042013011130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171</Paragraphs>
  <Slides>27</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27</vt:i4>
      </vt:variant>
    </vt:vector>
  </HeadingPairs>
  <TitlesOfParts>
    <vt:vector baseType="lpstr" size="35">
      <vt:lpstr>Arial</vt:lpstr>
      <vt:lpstr>Calibri</vt:lpstr>
      <vt:lpstr>微软雅黑</vt:lpstr>
      <vt:lpstr>Times New Roman</vt:lpstr>
      <vt:lpstr>Wingdings</vt:lpstr>
      <vt:lpstr>Symbol</vt:lpstr>
      <vt:lpstr>DejaVu Sans</vt:lpstr>
      <vt:lpstr>Office Theme</vt:lpstr>
      <vt:lpstr>企业礼仪行为培训</vt:lpstr>
      <vt:lpstr>目录</vt:lpstr>
      <vt:lpstr>第1章 企业礼仪行为培训</vt:lpstr>
      <vt:lpstr> </vt:lpstr>
      <vt:lpstr>为什么需要企业礼仪行为培训</vt:lpstr>
      <vt:lpstr>企业礼仪行为培训内容</vt:lpstr>
      <vt:lpstr>培训方法</vt:lpstr>
      <vt:lpstr>总结</vt:lpstr>
      <vt:lpstr>第2章 商务礼仪</vt:lpstr>
      <vt:lpstr> </vt:lpstr>
      <vt:lpstr>商务社交礼仪</vt:lpstr>
      <vt:lpstr>跨文化商务礼仪</vt:lpstr>
      <vt:lpstr>商务形象管理</vt:lpstr>
      <vt:lpstr>总结</vt:lpstr>
      <vt:lpstr>第3章 沟通技巧与职场人际关系</vt:lpstr>
      <vt:lpstr>有效沟通技巧</vt:lpstr>
      <vt:lpstr>解决冲突与危机处理</vt:lpstr>
      <vt:lpstr>团队合作与领导力</vt:lpstr>
      <vt:lpstr> </vt:lpstr>
      <vt:lpstr>礼仪与职场智慧</vt:lpstr>
      <vt:lpstr>第四章 礼节与仪态的培养</vt:lpstr>
      <vt:lpstr> </vt:lpstr>
      <vt:lpstr>仪表仪容的重要性</vt:lpstr>
      <vt:lpstr>礼仪用语与谈吐修养</vt:lpstr>
      <vt:lpstr>礼仪与人际交往</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2024-09-29T14:34:44.245</cp:lastPrinted>
  <dcterms:created xsi:type="dcterms:W3CDTF">2024-09-29T06:34:44Z</dcterms:created>
  <dcterms:modified xsi:type="dcterms:W3CDTF">2024-09-29T06:34:46Z</dcterms:modified>
</cp:coreProperties>
</file>