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AB041-0D7D-4ECF-B859-7000B1B1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0FCDC-D238-4261-AF0F-C5A3C7F5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91263-699C-4F5B-AB5F-FE017021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5E15F-7DC3-4119-8D19-C31D471C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1D846-8068-4E04-9E8A-819ACD76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2F30B-75DF-4DCD-87F4-AF1C34C5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E6669-6635-4C55-A786-17C2889B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1C7A7-79F9-4545-B470-38C4857D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BF422-4443-4245-A945-8404F8035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AA984-D6C2-4108-AFF9-28B40054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CED1C-D85D-4857-9843-516FBDF6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7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 spd="slow"/>
  <p:timing/>
  <p:txStyles>
    <p:titleStyle>
      <a:lvl1pPr marL="0" indent="0" algn="ctr" defTabSz="12192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5800" b="0" i="0" u="none" kern="1200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457200" indent="-4572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4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90600" indent="-3810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37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5240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1336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6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7432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6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096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192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8288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384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&#20498;&#19977;.TIF" TargetMode="External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Relationship Id="rId4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Relationship Id="rId3" Type="http://schemas.openxmlformats.org/officeDocument/2006/relationships/image" Target="../media/image1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12.xml" /><Relationship Id="rId5" Type="http://schemas.openxmlformats.org/officeDocument/2006/relationships/image" Target="../media/image1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243230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028" name="圆角矩形 1" title=""/>
          <p:cNvGrpSpPr/>
          <p:nvPr/>
        </p:nvGrpSpPr>
        <p:grpSpPr>
          <a:xfrm>
            <a:off x="585788" y="1878013"/>
            <a:ext cx="11082337" cy="2906712"/>
            <a:chOff x="369" y="1183"/>
            <a:chExt cx="6981" cy="1831"/>
          </a:xfrm>
        </p:grpSpPr>
        <p:pic>
          <p:nvPicPr>
            <p:cNvPr id="1026" name="圆角矩形 1" titl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9" y="1183"/>
              <a:ext cx="6981" cy="183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27" name="Text Box 3" title=""/>
            <p:cNvSpPr txBox="1"/>
            <p:nvPr/>
          </p:nvSpPr>
          <p:spPr>
            <a:xfrm>
              <a:off x="645" y="1459"/>
              <a:ext cx="6430" cy="127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5pPr>
            </a:lstStyle>
            <a:p>
              <a:pPr marL="0" lvl="0" indent="0" algn="ctr" defTabSz="1217612" eaLnBrk="1" hangingPunct="1"/>
              <a:r>
                <a:rPr lang="en-US" altLang="en-US" sz="5000" b="1">
                  <a:solidFill>
                    <a:srgbClr val="000000"/>
                  </a:solidFill>
                  <a:latin typeface="宋体" pitchFamily="2" charset="-122"/>
                  <a:ea typeface="宋体" pitchFamily="2" charset="-122"/>
                </a:rPr>
                <a:t>第二单元　夏商周时期：早期国家与社会变革</a:t>
              </a:r>
              <a:endParaRPr lang="en-US" altLang="en-US" sz="50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-214748260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" y="2028825"/>
            <a:ext cx="11163300" cy="28003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矩形 2" title=""/>
          <p:cNvSpPr/>
          <p:nvPr/>
        </p:nvSpPr>
        <p:spPr>
          <a:xfrm>
            <a:off x="4618672" y="2967335"/>
            <a:ext cx="29546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考点梳理</a:t>
            </a:r>
          </a:p>
        </p:txBody>
      </p:sp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8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        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考点1：夏商周的更替(七上第4课P20－24)</a:t>
            </a:r>
            <a:endParaRPr lang="en-US" altLang="zh-CN" sz="2800"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2022版课标：知道具有奴隶制特点的夏、商、西周王朝的建立与发展，了解西周分封制等重要制度。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4099" name="图片 -2147482598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80988" y="1163638"/>
            <a:ext cx="336550" cy="3381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22" name="表格 1" title=""/>
          <p:cNvGraphicFramePr>
            <a:graphicFrameLocks noGrp="1"/>
          </p:cNvGraphicFramePr>
          <p:nvPr/>
        </p:nvGraphicFramePr>
        <p:xfrm>
          <a:off x="620712" y="2241550"/>
          <a:ext cx="10950575" cy="2374900"/>
        </p:xfrm>
        <a:graphic>
          <a:graphicData uri="http://schemas.openxmlformats.org/drawingml/2006/table">
            <a:tbl>
              <a:tblPr/>
              <a:tblGrid>
                <a:gridCol w="2373312"/>
                <a:gridCol w="8577262"/>
              </a:tblGrid>
              <a:tr h="237490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夏朝的建立与夏、商、周三代的更替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/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130" name="图片 2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994025" y="2241550"/>
            <a:ext cx="8029575" cy="1714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46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84150" y="560388"/>
          <a:ext cx="11814175" cy="6050280"/>
        </p:xfrm>
        <a:graphic>
          <a:graphicData uri="http://schemas.openxmlformats.org/drawingml/2006/table">
            <a:tbl>
              <a:tblPr/>
              <a:tblGrid>
                <a:gridCol w="1498600"/>
                <a:gridCol w="1698625"/>
                <a:gridCol w="4162425"/>
                <a:gridCol w="1916112"/>
                <a:gridCol w="2538412"/>
              </a:tblGrid>
              <a:tr h="361950">
                <a:tc rowSpan="4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西周的分封制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2023·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15(1)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；兰州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2020·2)</a:t>
                      </a:r>
                      <a:endParaRPr lang="en-US" altLang="zh-CN" sz="2800" b="1">
                        <a:solidFill>
                          <a:srgbClr val="FF0097"/>
                        </a:solidFill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目的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grid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稳定周初的政治形势，巩固疆土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2021·3)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  <a:tr h="3619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依据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根据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血缘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关系远近和功劳大小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分封对象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宗亲和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功臣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等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1087438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主要内容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grid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(1)“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授民授疆土”：将受封者分封到各地，授予他们管理土地和人民的权力，建立诸侯国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诸侯的权力：具有较大的独立性，可以在封地内进行再分封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2022·2)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(3)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诸侯的义务：向周王进献贡物，并服从周王调兵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  <a:tr h="1450975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作用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grid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积极：保证了周王朝对地方的控制，稳定了政局，扩大了统治范围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消极：诸侯具有较大的独立性，春秋时期周王室衰微、诸侯崛起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     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  考点2：青铜器与甲骨文(七上第5课P25－28)</a:t>
            </a:r>
            <a:endParaRPr lang="en-US" altLang="zh-CN" sz="2800"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2022版课标：知道甲骨文是已知最早的汉字；了解甲骨文、青铜铭文、其他文献记载和典型器物。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7171" name="图片 -2147482598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80988" y="1065213"/>
            <a:ext cx="336550" cy="3381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731500" y="11544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4" name="表格 4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46150" y="2149475"/>
          <a:ext cx="9934575" cy="2529999"/>
        </p:xfrm>
        <a:graphic>
          <a:graphicData uri="http://schemas.openxmlformats.org/drawingml/2006/table">
            <a:tbl>
              <a:tblPr/>
              <a:tblGrid>
                <a:gridCol w="1558925"/>
                <a:gridCol w="2468562"/>
                <a:gridCol w="5907088"/>
              </a:tblGrid>
              <a:tr h="639762"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青铜器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代表时期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商周时期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典型代表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司母戊鼎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是迄今世界上出土的最重的青铜器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、四羊方尊、三星堆青铜面具、利簋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09550" y="1406525"/>
          <a:ext cx="11742738" cy="3780473"/>
        </p:xfrm>
        <a:graphic>
          <a:graphicData uri="http://schemas.openxmlformats.org/drawingml/2006/table">
            <a:tbl>
              <a:tblPr/>
              <a:tblGrid>
                <a:gridCol w="1544638"/>
                <a:gridCol w="1090612"/>
                <a:gridCol w="6410325"/>
                <a:gridCol w="2697162"/>
              </a:tblGrid>
              <a:tr h="0"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甲骨文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概念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是中国商周时期刻写在龟甲和牛、羊等兽骨上的文字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造字特点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使用象形、指事、会意、形声、假借等多种造字方法。例如，“上”字采用指事的造字方法，“从”字采用会意的造字方法等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2021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2)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9233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5300" y="2024063"/>
            <a:ext cx="2466975" cy="28098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30225" y="1935162"/>
          <a:ext cx="10398125" cy="3140393"/>
        </p:xfrm>
        <a:graphic>
          <a:graphicData uri="http://schemas.openxmlformats.org/drawingml/2006/table">
            <a:tbl>
              <a:tblPr/>
              <a:tblGrid>
                <a:gridCol w="1397000"/>
                <a:gridCol w="981075"/>
                <a:gridCol w="6916738"/>
                <a:gridCol w="1103312"/>
              </a:tblGrid>
              <a:tr h="854075"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甲骨文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地位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是中国已发现的古代文字中年代最早、体系较为完整的文字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影响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已经具备了汉字的基本结构，是汉字形成与发展的重要阶段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2021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2)(2)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目前所知，我国有文字可考的历史从商朝开始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       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  考点3：动荡的春秋时期(七上第6课P29－32)</a:t>
            </a:r>
            <a:endParaRPr lang="en-US" altLang="zh-CN" sz="2800"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2022版课标：通过了解这一时期的生产力水平和社会关系的变化，初步理解春秋时期诸侯争霸局面的形成。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11267" name="图片 -2147482598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80988" y="1065213"/>
            <a:ext cx="336550" cy="3381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9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4048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1．春秋时期的经济发展</a:t>
            </a:r>
            <a:endParaRPr lang="en-US" altLang="zh-CN" sz="2800">
              <a:latin typeface="Times New Roman" pitchFamily="18" charset="0"/>
            </a:endParaRPr>
          </a:p>
        </p:txBody>
      </p:sp>
      <p:graphicFrame>
        <p:nvGraphicFramePr>
          <p:cNvPr id="12291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23862" y="1174750"/>
          <a:ext cx="10958512" cy="4650740"/>
        </p:xfrm>
        <a:graphic>
          <a:graphicData uri="http://schemas.openxmlformats.org/drawingml/2006/table">
            <a:tbl>
              <a:tblPr/>
              <a:tblGrid>
                <a:gridCol w="1260475"/>
                <a:gridCol w="5403850"/>
                <a:gridCol w="4294188"/>
              </a:tblGrid>
              <a:tr h="213360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农业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春秋后期，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铁制农具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牛耕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出现，促进了农业上的深耕细作， 并为开发山林、扩大耕地创造了条件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2023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2)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春秋战国时期的铁农具【唯物史观】反映了春秋战国时期农业生产力水平的提高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手工业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规模不断扩大，青铜业、冶铁业、纺织业、煮盐业以及漆器制作等都有所发展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商业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出现了商品交换市场，金属货币被更多地使用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12307" name="图片 2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443788" y="2030413"/>
            <a:ext cx="2884487" cy="14303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4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2.王室衰微</a:t>
            </a:r>
            <a:endParaRPr lang="en-US" altLang="zh-CN" sz="2800">
              <a:latin typeface="Times New Roman" pitchFamily="18" charset="0"/>
            </a:endParaRPr>
          </a:p>
        </p:txBody>
      </p:sp>
      <p:graphicFrame>
        <p:nvGraphicFramePr>
          <p:cNvPr id="13315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52462" y="2073275"/>
          <a:ext cx="10887075" cy="3750469"/>
        </p:xfrm>
        <a:graphic>
          <a:graphicData uri="http://schemas.openxmlformats.org/drawingml/2006/table">
            <a:tbl>
              <a:tblPr/>
              <a:tblGrid>
                <a:gridCol w="969962"/>
                <a:gridCol w="9917112"/>
              </a:tblGrid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背景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社会处于动荡状态，西周的各种制度逐渐遭到破坏。一些诸侯国不再把土地分封给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卿大夫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，而是设置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县、郡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，委派官员管理，职位也不再世袭，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分封制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逐步瓦解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表现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周王室的统治力大减，周王已无力控制诸侯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诸侯国势力崛起，不再听从王命，各自为政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结果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周王室地位下降，大的诸侯势力竞相称霸，操控政治局面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8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5572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3.诸侯争霸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(省卷2020·1)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</p:txBody>
      </p:sp>
      <p:graphicFrame>
        <p:nvGraphicFramePr>
          <p:cNvPr id="14339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93750" y="1316038"/>
          <a:ext cx="10604500" cy="5243354"/>
        </p:xfrm>
        <a:graphic>
          <a:graphicData uri="http://schemas.openxmlformats.org/drawingml/2006/table">
            <a:tbl>
              <a:tblPr/>
              <a:tblGrid>
                <a:gridCol w="942975"/>
                <a:gridCol w="9661525"/>
              </a:tblGrid>
              <a:tr h="127952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背景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政治、经济发展不平衡，各诸侯国为了自身的利益，相互之间展开激烈的争斗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概况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春秋时期，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齐桓公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、晋文公、秦穆公、楚庄王等先后称霸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春秋末期，长江下游的吴国和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越国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先后北上争霸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重大战役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晋楚城濮之战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相关成语：退避三舍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；吴越之间的争霸战争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相关成语：卧薪尝胆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表现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以“尊王攘夷”的名义征战，争夺霸主地位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影响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消极：给社会和人民带来了巨大的灾难积极：逐渐形成局部地区的统一；出现了大规模的民族交融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       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考点4：战国时期的社会变化(七上第7课P33－37)</a:t>
            </a:r>
            <a:endParaRPr lang="en-US" altLang="zh-CN" sz="2800"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通过了解这一时期的生产力水平和社会关系的变化，初步理解战国时期商鞅变法等改革；通过《黄帝内经》和名医扁鹊，了解这一时期医学成就(见教材P74相关史事)；通过都江堰工程，感受古代劳动人民的智慧和创造力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15363" name="图片 -2147482598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80988" y="1065213"/>
            <a:ext cx="336550" cy="3381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300038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1．战国七雄</a:t>
            </a:r>
            <a:endParaRPr lang="en-US" altLang="zh-CN" sz="2800">
              <a:latin typeface="Times New Roman" pitchFamily="18" charset="0"/>
            </a:endParaRPr>
          </a:p>
        </p:txBody>
      </p:sp>
      <p:graphicFrame>
        <p:nvGraphicFramePr>
          <p:cNvPr id="16387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14300" y="1001712"/>
          <a:ext cx="11912600" cy="5206365"/>
        </p:xfrm>
        <a:graphic>
          <a:graphicData uri="http://schemas.openxmlformats.org/drawingml/2006/table">
            <a:tbl>
              <a:tblPr/>
              <a:tblGrid>
                <a:gridCol w="992188"/>
                <a:gridCol w="1982788"/>
                <a:gridCol w="8937625"/>
              </a:tblGrid>
              <a:tr h="639762">
                <a:tc rowSpan="3"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形成过程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三家分晋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战国初年，晋国被韩、赵、魏三家大夫瓜分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4238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田氏代齐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齐国由大夫田氏取代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422275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战国七雄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齐、楚、燕、韩、赵、魏、秦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847725">
                <a:tc rowSpan="3"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 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兼并战争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著名战役及相关成语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齐魏桂陵之战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围魏救赵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、齐魏马陵之战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增兵减灶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、秦赵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长平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之战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纸上谈兵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846138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特点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战争规模很大，参战兵力多，交战区域广，持续时间长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8477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结果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秦国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逐渐成为实力最强大的诸侯国，对东方六国构成威胁</a:t>
                      </a:r>
                      <a:endParaRPr lang="en-US" altLang="en-US" sz="2800" b="1" u="sng">
                        <a:latin typeface="方正北魏楷书简体" charset="-122"/>
                        <a:ea typeface="方正北魏楷书简体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1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2.商鞅变法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(兰州2021B卷·25)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</p:txBody>
      </p:sp>
      <p:graphicFrame>
        <p:nvGraphicFramePr>
          <p:cNvPr id="17411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09600" y="2955925"/>
          <a:ext cx="10972800" cy="1793796"/>
        </p:xfrm>
        <a:graphic>
          <a:graphicData uri="http://schemas.openxmlformats.org/drawingml/2006/table">
            <a:tbl>
              <a:tblPr/>
              <a:tblGrid>
                <a:gridCol w="1079500"/>
                <a:gridCol w="1333500"/>
                <a:gridCol w="1331912"/>
                <a:gridCol w="7227888"/>
              </a:tblGrid>
              <a:tr h="41592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目的</a:t>
                      </a:r>
                      <a:endParaRPr lang="en-US" altLang="en-US" sz="27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grid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确立新的政治经济秩序，以求</a:t>
                      </a:r>
                      <a:r>
                        <a:rPr lang="en-US" altLang="en-US" sz="2700" b="1" u="sng">
                          <a:latin typeface="方正北魏楷书简体" charset="-122"/>
                          <a:ea typeface="方正北魏楷书简体" charset="-122"/>
                        </a:rPr>
                        <a:t>富国强兵</a:t>
                      </a: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，在兼并战争中取胜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  <a:tr h="83185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时间</a:t>
                      </a:r>
                      <a:endParaRPr lang="en-US" altLang="en-US" sz="27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公元前</a:t>
                      </a:r>
                      <a:r>
                        <a:rPr lang="en-US" altLang="zh-CN" sz="2700" b="1">
                          <a:latin typeface="宋体" pitchFamily="2" charset="-122"/>
                          <a:ea typeface="宋体" pitchFamily="2" charset="-122"/>
                        </a:rPr>
                        <a:t>356</a:t>
                      </a: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年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领导人物</a:t>
                      </a:r>
                      <a:endParaRPr lang="en-US" altLang="en-US" sz="27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秦孝公、商鞅</a:t>
                      </a:r>
                      <a:r>
                        <a:rPr lang="en-US" altLang="zh-CN" sz="27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秦孝公任用商鞅主持变法</a:t>
                      </a:r>
                      <a:r>
                        <a:rPr lang="en-US" altLang="zh-CN" sz="27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4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95288" y="765175"/>
          <a:ext cx="11557000" cy="5640706"/>
        </p:xfrm>
        <a:graphic>
          <a:graphicData uri="http://schemas.openxmlformats.org/drawingml/2006/table">
            <a:tbl>
              <a:tblPr/>
              <a:tblGrid>
                <a:gridCol w="879475"/>
                <a:gridCol w="1063625"/>
                <a:gridCol w="9613900"/>
              </a:tblGrid>
              <a:tr h="0">
                <a:tc row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内容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政治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确立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县制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，由国君直接派官吏治理；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废除贵族的世袭特权；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(3)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改革户籍制度，加强对人民的管理；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(4)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严明法度，禁止私斗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经济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废除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井田制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，允许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土地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自由买卖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教材最新表述：删除“允许土地自由买卖”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鼓励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耕织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，生产粮食、布帛多的人可免除徭役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2022·3)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(3)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统一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度量衡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军事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奖励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军功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，对有军功者授予爵位并赏赐土地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意义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使秦国的国力大为增强，提高了军队的战斗力，一跃成为最强盛的诸侯国，为以后秦国统一全国奠定了基础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8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38576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3.造福千秋的都江堰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(兰州2022·4、2019·2)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</p:txBody>
      </p:sp>
      <p:graphicFrame>
        <p:nvGraphicFramePr>
          <p:cNvPr id="19459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44488" y="1012825"/>
          <a:ext cx="11587162" cy="5670074"/>
        </p:xfrm>
        <a:graphic>
          <a:graphicData uri="http://schemas.openxmlformats.org/drawingml/2006/table">
            <a:tbl>
              <a:tblPr/>
              <a:tblGrid>
                <a:gridCol w="889000"/>
                <a:gridCol w="8439150"/>
                <a:gridCol w="2259012"/>
              </a:tblGrid>
              <a:tr h="127952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修建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公元前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256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年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战国后期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，秦国蜀郡郡守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李冰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主持，在成都附近的岷江上修建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4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都江堰示意图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550862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构成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由渠首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鱼嘴、宝瓶口和飞沙堰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和灌溉网两大系统工程构成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165100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功能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是一座综合性的水利枢纽，使堤防、分洪、排沙、控流等功效合成为一个系统，发挥出防洪、灌溉、水运等多方面的作用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1100138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意义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使成都平原成为沃野，被称为“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天府之国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”，充分反映出我国人民的智慧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19478" name="图片 2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0191750" y="1331913"/>
            <a:ext cx="1495425" cy="19526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2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7477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   </a:t>
            </a: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     考点5：百家争鸣(七上第8课P38－42)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2022版课标：知道老子、孔子的生平与思想；理解“百家争鸣”局面的产生。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20483" name="图片 -2147482598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80988" y="1008063"/>
            <a:ext cx="336550" cy="338137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20484" name="表格 2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19075" y="2117725"/>
          <a:ext cx="11318875" cy="4549140"/>
        </p:xfrm>
        <a:graphic>
          <a:graphicData uri="http://schemas.openxmlformats.org/drawingml/2006/table">
            <a:tbl>
              <a:tblPr/>
              <a:tblGrid>
                <a:gridCol w="1031875"/>
                <a:gridCol w="800100"/>
                <a:gridCol w="7086600"/>
                <a:gridCol w="2400300"/>
              </a:tblGrid>
              <a:tr h="0"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老子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2023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3)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简介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春秋后期楚国人，姓李名耳，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道家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学派的创始人。他的学说集中在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《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老子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》(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又称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《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道德经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》)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一书中。这部书成为道家的经典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2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老子像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思想主张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政治：主张“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无为而治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”，人们与世无争，天下就能太平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ts val="4000"/>
                        </a:lnSpc>
                      </a:pP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(2)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哲学：万物运行有其自然的法则，人们应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顺应自然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；世间的事物都有其对立面，对立的双方可以相互转化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2022·5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2022·3)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20499" name="图片 3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324975" y="2452688"/>
            <a:ext cx="2019300" cy="19526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https://d.book118.com/695324323012011120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40810110-6034-4d3e-8749-ca19bd141b49}"/>
</p:tagLst>
</file>

<file path=ppt/tags/tag2.xml><?xml version="1.0" encoding="utf-8"?>
<p:tagLst xmlns:p="http://schemas.openxmlformats.org/presentationml/2006/main">
  <p:tag name="KSO_WM_UNIT_TABLE_BEAUTIFY" val="smartTable{234fe76f-fe3d-4189-b1e9-3bf3e03f108e}"/>
</p:tagLst>
</file>

<file path=ppt/tags/tag3.xml><?xml version="1.0" encoding="utf-8"?>
<p:tagLst xmlns:p="http://schemas.openxmlformats.org/presentationml/2006/main">
  <p:tag name="KSO_WM_UNIT_TABLE_BEAUTIFY" val="smartTable{c749d113-9eb6-4544-84e5-f72c478a3336}"/>
</p:tagLst>
</file>

<file path=ppt/tags/tag4.xml><?xml version="1.0" encoding="utf-8"?>
<p:tagLst xmlns:p="http://schemas.openxmlformats.org/presentationml/2006/main">
  <p:tag name="KSO_WM_UNIT_TABLE_BEAUTIFY" val="smartTable{c582e2e7-3210-4644-a1f8-393528c597a1}"/>
</p:tagLst>
</file>

<file path=ppt/tags/tag5.xml><?xml version="1.0" encoding="utf-8"?>
<p:tagLst xmlns:p="http://schemas.openxmlformats.org/presentationml/2006/main">
  <p:tag name="KSO_WM_UNIT_TABLE_BEAUTIFY" val="smartTable{66dd5e89-5b69-4a2c-b4c9-28b21710b35a}"/>
</p:tagLst>
</file>

<file path=ppt/tags/tag6.xml><?xml version="1.0" encoding="utf-8"?>
<p:tagLst xmlns:p="http://schemas.openxmlformats.org/presentationml/2006/main">
  <p:tag name="KSO_WM_UNIT_TABLE_BEAUTIFY" val="smartTable{d788407b-5005-4464-a5c0-d3c63e6bd353}"/>
</p:tagLst>
</file>

<file path=ppt/tags/tag7.xml><?xml version="1.0" encoding="utf-8"?>
<p:tagLst xmlns:p="http://schemas.openxmlformats.org/presentationml/2006/main">
  <p:tag name="KSO_WM_UNIT_TABLE_BEAUTIFY" val="smartTable{918a6cd5-2522-4642-ae70-1eebd3acbeaa}"/>
</p:tagLst>
</file>

<file path=ppt/tags/tag8.xml><?xml version="1.0" encoding="utf-8"?>
<p:tagLst xmlns:p="http://schemas.openxmlformats.org/presentationml/2006/main">
  <p:tag name="KSO_WM_UNIT_TABLE_BEAUTIFY" val="smartTable{fa0438f8-7e9a-4af4-acee-d2bb2ccf7c96}"/>
</p:tagLst>
</file>

<file path=ppt/tags/tag9.xml><?xml version="1.0" encoding="utf-8"?>
<p:tagLst xmlns:p="http://schemas.openxmlformats.org/presentationml/2006/main">
  <p:tag name="KSO_WM_UNIT_TABLE_BEAUTIFY" val="smartTable{46e250a1-a879-4814-ae28-57954dbf58ee}"/>
</p:tagLst>
</file>

<file path=ppt/tags/tag10.xml><?xml version="1.0" encoding="utf-8"?>
<p:tagLst xmlns:p="http://schemas.openxmlformats.org/presentationml/2006/main">
  <p:tag name="KSO_WM_UNIT_TABLE_BEAUTIFY" val="smartTable{9a6cdcc7-b9b7-4960-99f0-5d6074d8dca2}"/>
</p:tagLst>
</file>

<file path=ppt/tags/tag11.xml><?xml version="1.0" encoding="utf-8"?>
<p:tagLst xmlns:p="http://schemas.openxmlformats.org/presentationml/2006/main">
  <p:tag name="KSO_WM_UNIT_TABLE_BEAUTIFY" val="smartTable{bf375a81-6592-42e8-a710-ce462688c569}"/>
</p:tagLst>
</file>

<file path=ppt/tags/tag12.xml><?xml version="1.0" encoding="utf-8"?>
<p:tagLst xmlns:p="http://schemas.openxmlformats.org/presentationml/2006/main">
  <p:tag name="KSO_WM_UNIT_TABLE_BEAUTIFY" val="smartTable{7c8e6aca-9947-4f1a-879d-09bb97bfb10a}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618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E49140"/>
      </a:accent1>
      <a:accent2>
        <a:srgbClr val="34A9B3"/>
      </a:accent2>
      <a:accent3>
        <a:srgbClr val="E49140"/>
      </a:accent3>
      <a:accent4>
        <a:srgbClr val="34A9B3"/>
      </a:accent4>
      <a:accent5>
        <a:srgbClr val="E49140"/>
      </a:accent5>
      <a:accent6>
        <a:srgbClr val="34A9B3"/>
      </a:accent6>
      <a:hlink>
        <a:srgbClr val="E49140"/>
      </a:hlink>
      <a:folHlink>
        <a:srgbClr val="34A9B3"/>
      </a:folHlink>
    </a:clrScheme>
    <a:fontScheme name="temp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微软雅黑</vt:lpstr>
      <vt:lpstr>宋体</vt:lpstr>
      <vt:lpstr>Times New Roman</vt:lpstr>
      <vt:lpstr>方正北魏楷书简体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2024-09-22T09:48:04.787</cp:lastPrinted>
  <dcterms:created xsi:type="dcterms:W3CDTF">2024-09-22T01:48:04Z</dcterms:created>
  <dcterms:modified xsi:type="dcterms:W3CDTF">2024-09-22T01:48:06Z</dcterms:modified>
</cp:coreProperties>
</file>