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2CA810-6008-4D64-AEFB-28AF4AFE1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0F5F91-B599-44F5-BEC2-E55087EA4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A544A3-1135-4AD7-A915-6E122A058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AF1459-676A-41ED-984E-8EB49A60EA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93F102-2950-44E0-8C3F-92E6B2AC5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0955B4-40DD-4A90-B01A-A25C0913BE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1A0A05-12F7-4D59-9227-DF178E8139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6303F-1D1C-4C00-978E-C2EF6EBA1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23EEE-307C-4687-86C2-F1C806159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A4913-7023-41FE-8DD2-ED10B6207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46D09-E902-4FA2-8A9D-B15F7D18A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C167BCA-8E91-450A-B4E4-5A518DACB560}"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alphaModFix amt="50000"/>
            <a:lum/>
          </a:blip>
          <a:stretch>
            <a:fillRect l="-27000" r="-27000"/>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08B993-8AD1-4B60-B1C3-F251C3D9AE2D}" type="datetimeFigureOut">
              <a:rPr lang="zh-CN" altLang="en-US" smtClean="0"/>
              <a:t>2023/12/31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C167BCA-8E91-450A-B4E4-5A518DACB560}"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media1.wav"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media1.wav"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media1.wav"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media1.wav"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3341011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l="-6000" r="-6000"/>
          </a:stretch>
        </a:blipFill>
        <a:effectLst/>
      </p:bgPr>
    </p:bg>
    <p:spTree>
      <p:nvGrpSpPr>
        <p:cNvPr id="1" name=""/>
        <p:cNvGrpSpPr/>
        <p:nvPr/>
      </p:nvGrpSpPr>
      <p:grpSpPr>
        <a:xfrm>
          <a:off x="0" y="0"/>
          <a:ext cx="0" cy="0"/>
        </a:xfrm>
      </p:grpSpPr>
      <p:sp>
        <p:nvSpPr>
          <p:cNvPr id="47107" name="Text Box 3"/>
          <p:cNvSpPr txBox="1">
            <a:spLocks noChangeArrowheads="1"/>
          </p:cNvSpPr>
          <p:nvPr/>
        </p:nvSpPr>
        <p:spPr bwMode="auto">
          <a:xfrm>
            <a:off x="1324301" y="2074440"/>
            <a:ext cx="9263721"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7200">
                <a:solidFill>
                  <a:schemeClr val="accent1">
                    <a:lumMod val="50000"/>
                  </a:schemeClr>
                </a:solidFill>
                <a:latin typeface="Aa马上行楷" panose="02010600010101010101" pitchFamily="2" charset="-122"/>
                <a:ea typeface="Aa马上行楷" panose="02010600010101010101" pitchFamily="2" charset="-122"/>
              </a:rPr>
              <a:t>那些人   那些事</a:t>
            </a:r>
          </a:p>
          <a:p>
            <a:pPr algn="ctr">
              <a:spcBef>
                <a:spcPct val="50000"/>
              </a:spcBef>
            </a:pPr>
            <a:r>
              <a:rPr lang="en-US" altLang="zh-CN" sz="7200">
                <a:solidFill>
                  <a:schemeClr val="accent1">
                    <a:lumMod val="50000"/>
                  </a:schemeClr>
                </a:solidFill>
                <a:latin typeface="Aa马上行楷" panose="02010600010101010101" pitchFamily="2" charset="-122"/>
                <a:ea typeface="Aa马上行楷" panose="02010600010101010101" pitchFamily="2" charset="-122"/>
              </a:rPr>
              <a:t>——《</a:t>
            </a:r>
            <a:r>
              <a:rPr lang="zh-CN" altLang="en-US" sz="7200">
                <a:solidFill>
                  <a:schemeClr val="accent1">
                    <a:lumMod val="50000"/>
                  </a:schemeClr>
                </a:solidFill>
                <a:latin typeface="Aa马上行楷" panose="02010600010101010101" pitchFamily="2" charset="-122"/>
                <a:ea typeface="Aa马上行楷" panose="02010600010101010101" pitchFamily="2" charset="-122"/>
              </a:rPr>
              <a:t>城南旧事</a:t>
            </a:r>
            <a:r>
              <a:rPr lang="en-US" altLang="zh-CN" sz="7200">
                <a:solidFill>
                  <a:schemeClr val="accent1">
                    <a:lumMod val="50000"/>
                  </a:schemeClr>
                </a:solidFill>
                <a:latin typeface="Aa马上行楷" panose="02010600010101010101" pitchFamily="2" charset="-122"/>
                <a:ea typeface="Aa马上行楷" panose="02010600010101010101" pitchFamily="2" charset="-122"/>
              </a:rPr>
              <a:t>》</a:t>
            </a:r>
            <a:endParaRPr lang="zh-CN" altLang="en-US" sz="7200">
              <a:solidFill>
                <a:schemeClr val="accent1">
                  <a:lumMod val="50000"/>
                </a:schemeClr>
              </a:solidFill>
              <a:latin typeface="Aa马上行楷" panose="02010600010101010101" pitchFamily="2" charset="-122"/>
              <a:ea typeface="Aa马上行楷" panose="02010600010101010101" pitchFamily="2" charset="-122"/>
            </a:endParaRPr>
          </a:p>
        </p:txBody>
      </p:sp>
      <p:sp>
        <p:nvSpPr>
          <p:cNvPr id="47110" name="Text Box 6"/>
          <p:cNvSpPr txBox="1">
            <a:spLocks noChangeArrowheads="1"/>
          </p:cNvSpPr>
          <p:nvPr/>
        </p:nvSpPr>
        <p:spPr bwMode="auto">
          <a:xfrm>
            <a:off x="3750330" y="487692"/>
            <a:ext cx="4411662"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1">
                    <a:lumMod val="50000"/>
                  </a:schemeClr>
                </a:solidFill>
                <a:latin typeface="Aa马上行楷" panose="02010600010101010101" pitchFamily="2" charset="-122"/>
                <a:ea typeface="Aa马上行楷" panose="02010600010101010101" pitchFamily="2" charset="-122"/>
              </a:rPr>
              <a:t>班级读书交流会</a:t>
            </a:r>
          </a:p>
        </p:txBody>
      </p:sp>
      <p:sp>
        <p:nvSpPr>
          <p:cNvPr id="7" name="Text Box 6"/>
          <p:cNvSpPr txBox="1">
            <a:spLocks noChangeArrowheads="1"/>
          </p:cNvSpPr>
          <p:nvPr/>
        </p:nvSpPr>
        <p:spPr bwMode="auto">
          <a:xfrm>
            <a:off x="3750330" y="6334780"/>
            <a:ext cx="4411662"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chemeClr val="accent1">
                    <a:lumMod val="50000"/>
                  </a:schemeClr>
                </a:solidFill>
                <a:latin typeface="Aa马上行楷" panose="02010600010101010101" pitchFamily="2" charset="-122"/>
                <a:ea typeface="Aa马上行楷" panose="02010600010101010101" pitchFamily="2" charset="-122"/>
              </a:rPr>
              <a:t>演讲人：</a:t>
            </a:r>
            <a:r>
              <a:rPr lang="en-US" altLang="zh-CN" sz="2800">
                <a:solidFill>
                  <a:schemeClr val="accent1">
                    <a:lumMod val="50000"/>
                  </a:schemeClr>
                </a:solidFill>
                <a:latin typeface="Aa马上行楷" panose="02010600010101010101" pitchFamily="2" charset="-122"/>
                <a:ea typeface="Aa马上行楷" panose="02010600010101010101" pitchFamily="2" charset="-122"/>
              </a:rPr>
              <a:t>XXX</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grpId="1" nodeType="clickEffect">
                                  <p:stCondLst>
                                    <p:cond delay="0"/>
                                  </p:stCondLst>
                                  <p:childTnLst>
                                    <p:set>
                                      <p:cBhvr>
                                        <p:cTn id="6" dur="1" fill="hold">
                                          <p:stCondLst>
                                            <p:cond delay="0"/>
                                          </p:stCondLst>
                                        </p:cTn>
                                        <p:tgtEl>
                                          <p:spTgt spid="47110"/>
                                        </p:tgtEl>
                                        <p:attrNameLst>
                                          <p:attrName>style.visibility</p:attrName>
                                        </p:attrNameLst>
                                      </p:cBhvr>
                                      <p:to>
                                        <p:strVal val="visible"/>
                                      </p:to>
                                    </p:set>
                                    <p:animEffect transition="in" filter="fade">
                                      <p:cBhvr>
                                        <p:cTn id="7" dur="1000"/>
                                        <p:tgtEl>
                                          <p:spTgt spid="47110"/>
                                        </p:tgtEl>
                                      </p:cBhvr>
                                    </p:animEffect>
                                    <p:anim calcmode="lin" valueType="num">
                                      <p:cBhvr>
                                        <p:cTn id="8" dur="1000" fill="hold"/>
                                        <p:tgtEl>
                                          <p:spTgt spid="47110"/>
                                        </p:tgtEl>
                                        <p:attrNameLst>
                                          <p:attrName>ppt_x</p:attrName>
                                        </p:attrNameLst>
                                      </p:cBhvr>
                                      <p:tavLst>
                                        <p:tav tm="0">
                                          <p:val>
                                            <p:strVal val="#ppt_x"/>
                                          </p:val>
                                        </p:tav>
                                        <p:tav tm="100000">
                                          <p:val>
                                            <p:strVal val="#ppt_x"/>
                                          </p:val>
                                        </p:tav>
                                      </p:tavLst>
                                    </p:anim>
                                    <p:anim calcmode="lin" valueType="num">
                                      <p:cBhvr>
                                        <p:cTn id="9" dur="1000" fill="hold"/>
                                        <p:tgtEl>
                                          <p:spTgt spid="47110"/>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afterGroup">
                            <p:stCondLst>
                              <p:cond delay="0"/>
                            </p:stCondLst>
                            <p:childTnLst>
                              <p:par>
                                <p:cTn id="12" presetID="14" presetClass="entr" presetSubtype="10" dur="500" fill="hold" grpId="0" nodeType="clickEffect">
                                  <p:stCondLst>
                                    <p:cond delay="0"/>
                                  </p:stCondLst>
                                  <p:childTnLst>
                                    <p:set>
                                      <p:cBhvr>
                                        <p:cTn id="13" dur="1" fill="hold">
                                          <p:stCondLst>
                                            <p:cond delay="0"/>
                                          </p:stCondLst>
                                        </p:cTn>
                                        <p:tgtEl>
                                          <p:spTgt spid="47107"/>
                                        </p:tgtEl>
                                        <p:attrNameLst>
                                          <p:attrName>style.visibility</p:attrName>
                                        </p:attrNameLst>
                                      </p:cBhvr>
                                      <p:to>
                                        <p:strVal val="visible"/>
                                      </p:to>
                                    </p:set>
                                    <p:animEffect transition="in" filter="randombar(horizontal)">
                                      <p:cBhvr>
                                        <p:cTn id="14" dur="500"/>
                                        <p:tgtEl>
                                          <p:spTgt spid="47107"/>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42" presetClass="entr" presetSubtype="0" dur="1000" fill="hold" grpId="2"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p:bldP spid="47110" grpId="1"/>
      <p:bldP spid="7" grpId="2"/>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1" name="Text Box 3"/>
          <p:cNvSpPr txBox="1">
            <a:spLocks noChangeArrowheads="1"/>
          </p:cNvSpPr>
          <p:nvPr/>
        </p:nvSpPr>
        <p:spPr bwMode="auto">
          <a:xfrm>
            <a:off x="4334277" y="334775"/>
            <a:ext cx="4740275" cy="4456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50000"/>
              </a:lnSpc>
            </a:pPr>
            <a:endParaRPr lang="zh-CN" altLang="en-US" sz="4000">
              <a:ea typeface="思源宋体 CN" panose="02020400000000000000" pitchFamily="18" charset="-122"/>
            </a:endParaRPr>
          </a:p>
          <a:p>
            <a:pPr>
              <a:lnSpc>
                <a:spcPct val="250000"/>
              </a:lnSpc>
            </a:pPr>
            <a:r>
              <a:rPr lang="zh-CN" altLang="en-US" sz="4000">
                <a:ea typeface="思源宋体 CN" panose="02020400000000000000" pitchFamily="18" charset="-122"/>
              </a:rPr>
              <a:t>读书破万卷</a:t>
            </a:r>
            <a:r>
              <a:rPr lang="en-US" altLang="zh-CN" sz="4000">
                <a:ea typeface="思源宋体 CN" panose="02020400000000000000" pitchFamily="18" charset="-122"/>
              </a:rPr>
              <a:t>,</a:t>
            </a:r>
          </a:p>
          <a:p>
            <a:pPr>
              <a:lnSpc>
                <a:spcPct val="250000"/>
              </a:lnSpc>
            </a:pPr>
            <a:r>
              <a:rPr lang="zh-CN" altLang="en-US" sz="4000">
                <a:ea typeface="思源宋体 CN" panose="02020400000000000000" pitchFamily="18" charset="-122"/>
              </a:rPr>
              <a:t>下笔如有神。</a:t>
            </a:r>
          </a:p>
        </p:txBody>
      </p:sp>
      <p:sp>
        <p:nvSpPr>
          <p:cNvPr id="2" name="矩形 1"/>
          <p:cNvSpPr/>
          <p:nvPr/>
        </p:nvSpPr>
        <p:spPr>
          <a:xfrm>
            <a:off x="3349908" y="334775"/>
            <a:ext cx="5724644" cy="92333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我们的读书口号：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82946" name="Text Box 2"/>
          <p:cNvSpPr txBox="1">
            <a:spLocks noChangeArrowheads="1"/>
          </p:cNvSpPr>
          <p:nvPr/>
        </p:nvSpPr>
        <p:spPr bwMode="auto">
          <a:xfrm>
            <a:off x="1760239" y="2188787"/>
            <a:ext cx="8964613"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endParaRPr lang="zh-CN" altLang="en-US" sz="4400">
              <a:ea typeface="思源宋体 CN" panose="02020400000000000000" pitchFamily="18" charset="-122"/>
            </a:endParaRPr>
          </a:p>
          <a:p>
            <a:pPr algn="ctr">
              <a:spcBef>
                <a:spcPct val="50000"/>
              </a:spcBef>
            </a:pPr>
            <a:r>
              <a:rPr lang="zh-CN" altLang="en-US" sz="4400">
                <a:ea typeface="思源宋体 CN" panose="02020400000000000000" pitchFamily="18" charset="-122"/>
              </a:rPr>
              <a:t>链接课文    走近作者</a:t>
            </a:r>
          </a:p>
        </p:txBody>
      </p:sp>
      <p:sp>
        <p:nvSpPr>
          <p:cNvPr id="82947" name="Text Box 3"/>
          <p:cNvSpPr txBox="1">
            <a:spLocks noChangeArrowheads="1"/>
          </p:cNvSpPr>
          <p:nvPr/>
        </p:nvSpPr>
        <p:spPr bwMode="auto">
          <a:xfrm>
            <a:off x="2619375" y="2714626"/>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2" name="矩形 1"/>
          <p:cNvSpPr/>
          <p:nvPr/>
        </p:nvSpPr>
        <p:spPr>
          <a:xfrm>
            <a:off x="4765219" y="397180"/>
            <a:ext cx="2954655" cy="92333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5400">
                <a:ea typeface="思源宋体 CN" panose="02020400000000000000" pitchFamily="18" charset="-122"/>
              </a:rPr>
              <a:t>第一板块</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1000" fill="hold" grpId="0" nodeType="click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dissolve">
                                      <p:cBhvr>
                                        <p:cTn id="7" dur="1000"/>
                                        <p:tgtEl>
                                          <p:spTgt spid="829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Text Box 2"/>
          <p:cNvSpPr txBox="1">
            <a:spLocks noChangeArrowheads="1"/>
          </p:cNvSpPr>
          <p:nvPr/>
        </p:nvSpPr>
        <p:spPr bwMode="auto">
          <a:xfrm>
            <a:off x="1992313" y="981076"/>
            <a:ext cx="8280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endParaRPr lang="zh-CN" altLang="zh-CN">
              <a:ea typeface="思源宋体 CN" panose="02020400000000000000" pitchFamily="18" charset="-122"/>
            </a:endParaRPr>
          </a:p>
        </p:txBody>
      </p:sp>
      <p:sp>
        <p:nvSpPr>
          <p:cNvPr id="86019" name="Text Box 3"/>
          <p:cNvSpPr txBox="1">
            <a:spLocks noChangeArrowheads="1"/>
          </p:cNvSpPr>
          <p:nvPr/>
        </p:nvSpPr>
        <p:spPr bwMode="auto">
          <a:xfrm>
            <a:off x="1524000" y="188913"/>
            <a:ext cx="91440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5400">
                <a:ea typeface="思源宋体 CN" panose="02020400000000000000" pitchFamily="18" charset="-122"/>
              </a:rPr>
              <a:t>精彩段落</a:t>
            </a:r>
          </a:p>
        </p:txBody>
      </p:sp>
      <p:sp>
        <p:nvSpPr>
          <p:cNvPr id="86021" name="Text Box 5"/>
          <p:cNvSpPr txBox="1">
            <a:spLocks noChangeArrowheads="1"/>
          </p:cNvSpPr>
          <p:nvPr/>
        </p:nvSpPr>
        <p:spPr bwMode="auto">
          <a:xfrm>
            <a:off x="705343" y="1347789"/>
            <a:ext cx="1067736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spcBef>
                <a:spcPct val="50000"/>
              </a:spcBef>
            </a:pPr>
            <a:r>
              <a:rPr lang="en-US" altLang="zh-CN" sz="2400">
                <a:ea typeface="思源宋体 CN" panose="02020400000000000000" pitchFamily="18" charset="-122"/>
              </a:rPr>
              <a:t>          </a:t>
            </a:r>
            <a:r>
              <a:rPr lang="zh-CN" altLang="en-US" sz="2400">
                <a:ea typeface="思源宋体 CN" panose="02020400000000000000" pitchFamily="18" charset="-122"/>
              </a:rPr>
              <a:t>夏天过去，秋天过去，冬天又来了，骆驼队又来了，但是童年却一去不还了。冬阳底下学骆驼咀嚼的傻事，我是再也不会做了。可是，我是多么的想念童年住在北京城南的那些景色和人物啊！我对自己说，把它们写下来吧。就这样，我写了一本</a:t>
            </a:r>
            <a:r>
              <a:rPr lang="en-US" altLang="zh-CN" sz="2400">
                <a:ea typeface="思源宋体 CN" panose="02020400000000000000" pitchFamily="18" charset="-122"/>
              </a:rPr>
              <a:t>《</a:t>
            </a:r>
            <a:r>
              <a:rPr lang="zh-CN" altLang="en-US" sz="2400">
                <a:ea typeface="思源宋体 CN" panose="02020400000000000000" pitchFamily="18" charset="-122"/>
              </a:rPr>
              <a:t>城南旧事</a:t>
            </a:r>
            <a:r>
              <a:rPr lang="en-US" altLang="zh-CN" sz="2400">
                <a:ea typeface="思源宋体 CN" panose="02020400000000000000" pitchFamily="18" charset="-122"/>
              </a:rPr>
              <a:t>》</a:t>
            </a:r>
            <a:r>
              <a:rPr lang="zh-CN" altLang="en-US" sz="2400">
                <a:ea typeface="思源宋体 CN" panose="02020400000000000000" pitchFamily="18" charset="-122"/>
              </a:rPr>
              <a:t>。 </a:t>
            </a:r>
          </a:p>
          <a:p>
            <a:pPr>
              <a:lnSpc>
                <a:spcPct val="200000"/>
              </a:lnSpc>
              <a:spcBef>
                <a:spcPct val="50000"/>
              </a:spcBef>
            </a:pPr>
            <a:r>
              <a:rPr lang="zh-CN" altLang="en-US" sz="2400">
                <a:ea typeface="思源宋体 CN" panose="02020400000000000000" pitchFamily="18" charset="-122"/>
              </a:rPr>
              <a:t>          我默默地想，慢慢地写。看见冬阳下的骆驼队走过来，听见缓慢悦耳的铃声，童年重临于我的心头。 </a:t>
            </a:r>
          </a:p>
        </p:txBody>
      </p:sp>
      <p:sp>
        <p:nvSpPr>
          <p:cNvPr id="86023" name="Text Box 7"/>
          <p:cNvSpPr txBox="1">
            <a:spLocks noChangeArrowheads="1"/>
          </p:cNvSpPr>
          <p:nvPr/>
        </p:nvSpPr>
        <p:spPr bwMode="auto">
          <a:xfrm>
            <a:off x="1524000" y="5300663"/>
            <a:ext cx="9144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br>
              <a:rPr lang="en-US" altLang="zh-CN">
                <a:ea typeface="思源宋体 CN" panose="02020400000000000000" pitchFamily="18" charset="-122"/>
              </a:rPr>
            </a:b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626" name="Text Box 10"/>
          <p:cNvSpPr txBox="1">
            <a:spLocks noChangeArrowheads="1"/>
          </p:cNvSpPr>
          <p:nvPr/>
        </p:nvSpPr>
        <p:spPr bwMode="auto">
          <a:xfrm>
            <a:off x="2259013" y="48752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11627" name="Text Box 11"/>
          <p:cNvSpPr txBox="1">
            <a:spLocks noChangeArrowheads="1"/>
          </p:cNvSpPr>
          <p:nvPr/>
        </p:nvSpPr>
        <p:spPr bwMode="auto">
          <a:xfrm>
            <a:off x="1611449" y="1820945"/>
            <a:ext cx="911197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50000"/>
              </a:lnSpc>
              <a:spcBef>
                <a:spcPct val="50000"/>
              </a:spcBef>
            </a:pPr>
            <a:r>
              <a:rPr kumimoji="1" lang="en-US" altLang="zh-CN" sz="2400">
                <a:ea typeface="思源宋体 CN" panose="02020400000000000000" pitchFamily="18" charset="-122"/>
              </a:rPr>
              <a:t>          </a:t>
            </a:r>
            <a:r>
              <a:rPr kumimoji="1" lang="zh-CN" altLang="en-US" sz="2400">
                <a:ea typeface="思源宋体 CN" panose="02020400000000000000" pitchFamily="18" charset="-122"/>
              </a:rPr>
              <a:t>林海音，台湾著名女作家，小名英子。五岁随父母亲从台湾来到北京，在那里度过了难忘的童年、少年、青年时光。</a:t>
            </a:r>
          </a:p>
          <a:p>
            <a:pPr>
              <a:lnSpc>
                <a:spcPct val="250000"/>
              </a:lnSpc>
            </a:pPr>
            <a:endParaRPr lang="en-US" altLang="zh-CN" sz="2400">
              <a:ea typeface="思源宋体 CN" panose="02020400000000000000" pitchFamily="18" charset="-122"/>
            </a:endParaRPr>
          </a:p>
        </p:txBody>
      </p:sp>
      <p:sp>
        <p:nvSpPr>
          <p:cNvPr id="2" name="矩形 1"/>
          <p:cNvSpPr/>
          <p:nvPr/>
        </p:nvSpPr>
        <p:spPr>
          <a:xfrm>
            <a:off x="4690110" y="413165"/>
            <a:ext cx="2954655" cy="92333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走近作者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3667" name="Text Box 3"/>
          <p:cNvSpPr txBox="1">
            <a:spLocks noChangeArrowheads="1"/>
          </p:cNvSpPr>
          <p:nvPr/>
        </p:nvSpPr>
        <p:spPr bwMode="auto">
          <a:xfrm>
            <a:off x="2298646" y="870794"/>
            <a:ext cx="9219543"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思源宋体 CN" panose="02020400000000000000" pitchFamily="18" charset="-122"/>
                <a:ea typeface="思源宋体 CN" panose="02020400000000000000" pitchFamily="18" charset="-122"/>
              </a:rPr>
              <a:t>一生要看的</a:t>
            </a:r>
            <a:r>
              <a:rPr lang="en-US" altLang="zh-CN" sz="4000">
                <a:latin typeface="思源宋体 CN" panose="02020400000000000000" pitchFamily="18" charset="-122"/>
                <a:ea typeface="思源宋体 CN" panose="02020400000000000000" pitchFamily="18" charset="-122"/>
              </a:rPr>
              <a:t>50</a:t>
            </a:r>
            <a:r>
              <a:rPr lang="zh-CN" altLang="en-US" sz="4000">
                <a:latin typeface="思源宋体 CN" panose="02020400000000000000" pitchFamily="18" charset="-122"/>
                <a:ea typeface="思源宋体 CN" panose="02020400000000000000" pitchFamily="18" charset="-122"/>
              </a:rPr>
              <a:t>部电影：</a:t>
            </a:r>
            <a:r>
              <a:rPr lang="en-US" altLang="zh-CN" sz="4000">
                <a:latin typeface="思源宋体 CN" panose="02020400000000000000" pitchFamily="18" charset="-122"/>
                <a:ea typeface="思源宋体 CN" panose="02020400000000000000" pitchFamily="18" charset="-122"/>
              </a:rPr>
              <a:t>《</a:t>
            </a:r>
            <a:r>
              <a:rPr lang="zh-CN" altLang="en-US" sz="4000">
                <a:latin typeface="思源宋体 CN" panose="02020400000000000000" pitchFamily="18" charset="-122"/>
                <a:ea typeface="思源宋体 CN" panose="02020400000000000000" pitchFamily="18" charset="-122"/>
              </a:rPr>
              <a:t>城南旧事</a:t>
            </a:r>
            <a:r>
              <a:rPr lang="en-US" altLang="zh-CN" sz="4000">
                <a:latin typeface="思源宋体 CN" panose="02020400000000000000" pitchFamily="18" charset="-122"/>
                <a:ea typeface="思源宋体 CN" panose="02020400000000000000" pitchFamily="18" charset="-122"/>
              </a:rPr>
              <a:t>》</a:t>
            </a:r>
          </a:p>
          <a:p>
            <a:endParaRPr lang="zh-CN" altLang="en-US" sz="4000">
              <a:latin typeface="思源宋体 CN" panose="02020400000000000000" pitchFamily="18" charset="-122"/>
              <a:ea typeface="思源宋体 CN" panose="02020400000000000000" pitchFamily="18" charset="-122"/>
            </a:endParaRPr>
          </a:p>
        </p:txBody>
      </p:sp>
      <p:sp>
        <p:nvSpPr>
          <p:cNvPr id="113669" name="Rectangle 5"/>
          <p:cNvSpPr>
            <a:spLocks noChangeArrowheads="1"/>
          </p:cNvSpPr>
          <p:nvPr/>
        </p:nvSpPr>
        <p:spPr bwMode="auto">
          <a:xfrm>
            <a:off x="2298646" y="2647490"/>
            <a:ext cx="8173215" cy="3255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ea typeface="思源宋体 CN" panose="02020400000000000000" pitchFamily="18" charset="-122"/>
              </a:rPr>
              <a:t>满含人间烟火味，</a:t>
            </a:r>
          </a:p>
          <a:p>
            <a:pPr>
              <a:lnSpc>
                <a:spcPct val="150000"/>
              </a:lnSpc>
            </a:pPr>
            <a:r>
              <a:rPr lang="zh-CN" altLang="en-US" sz="2800">
                <a:ea typeface="思源宋体 CN" panose="02020400000000000000" pitchFamily="18" charset="-122"/>
              </a:rPr>
              <a:t>却无半分名利心；</a:t>
            </a:r>
            <a:br>
              <a:rPr lang="zh-CN" altLang="en-US" sz="2800">
                <a:ea typeface="思源宋体 CN" panose="02020400000000000000" pitchFamily="18" charset="-122"/>
              </a:rPr>
            </a:br>
          </a:p>
          <a:p>
            <a:pPr>
              <a:lnSpc>
                <a:spcPct val="150000"/>
              </a:lnSpc>
            </a:pPr>
            <a:r>
              <a:rPr lang="zh-CN" altLang="en-US" sz="2800">
                <a:ea typeface="思源宋体 CN" panose="02020400000000000000" pitchFamily="18" charset="-122"/>
              </a:rPr>
              <a:t>近乎一幅宁静、淡泊、简约的中国水墨画；似一首淡雅而含蓄的诗。</a:t>
            </a:r>
          </a:p>
        </p:txBody>
      </p:sp>
      <p:sp>
        <p:nvSpPr>
          <p:cNvPr id="113672" name="Text Box 8"/>
          <p:cNvSpPr txBox="1">
            <a:spLocks noChangeArrowheads="1"/>
          </p:cNvSpPr>
          <p:nvPr/>
        </p:nvSpPr>
        <p:spPr bwMode="auto">
          <a:xfrm>
            <a:off x="1836738" y="947739"/>
            <a:ext cx="60785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a:solidFill>
                  <a:schemeClr val="accent2"/>
                </a:solidFill>
                <a:latin typeface="思源宋体 CN" panose="02020400000000000000" pitchFamily="18" charset="-122"/>
                <a:ea typeface="思源宋体 CN" panose="02020400000000000000" pitchFamily="18" charset="-122"/>
              </a:rPr>
              <a:t>    </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6" name="Text Box 4"/>
          <p:cNvSpPr txBox="1">
            <a:spLocks noChangeArrowheads="1"/>
          </p:cNvSpPr>
          <p:nvPr/>
        </p:nvSpPr>
        <p:spPr bwMode="auto">
          <a:xfrm>
            <a:off x="991969" y="342025"/>
            <a:ext cx="1001236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第二板块：走近人物，评说人物</a:t>
            </a:r>
          </a:p>
        </p:txBody>
      </p:sp>
      <p:sp>
        <p:nvSpPr>
          <p:cNvPr id="2" name="矩形 1"/>
          <p:cNvSpPr/>
          <p:nvPr/>
        </p:nvSpPr>
        <p:spPr>
          <a:xfrm>
            <a:off x="3571043" y="2920702"/>
            <a:ext cx="4854214" cy="8309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ea typeface="思源宋体 CN" panose="02020400000000000000" pitchFamily="18" charset="-122"/>
              </a:rPr>
              <a:t> 第一关      考一考</a:t>
            </a:r>
            <a:endParaRPr lang="zh-CN" altLang="en-US" sz="4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226" name="Rectangle 2"/>
          <p:cNvSpPr>
            <a:spLocks noGrp="1" noChangeArrowheads="1"/>
          </p:cNvSpPr>
          <p:nvPr>
            <p:ph type="title"/>
          </p:nvPr>
        </p:nvSpPr>
        <p:spPr/>
        <p:txBody>
          <a:bodyPr>
            <a:normAutofit/>
          </a:bodyPr>
          <a:lstStyle/>
          <a:p>
            <a:pPr algn="ctr"/>
            <a:r>
              <a:rPr lang="en-US" altLang="zh-CN" sz="5400">
                <a:ea typeface="思源宋体 CN" panose="02020400000000000000" pitchFamily="18" charset="-122"/>
              </a:rPr>
              <a:t>1.</a:t>
            </a:r>
            <a:r>
              <a:rPr lang="zh-CN" altLang="en-US" sz="5400">
                <a:ea typeface="思源宋体 CN" panose="02020400000000000000" pitchFamily="18" charset="-122"/>
              </a:rPr>
              <a:t>英子和妞儿是在哪儿认识的？</a:t>
            </a:r>
          </a:p>
        </p:txBody>
      </p:sp>
      <p:sp>
        <p:nvSpPr>
          <p:cNvPr id="180227" name="Rectangle 3"/>
          <p:cNvSpPr>
            <a:spLocks noGrp="1" noChangeArrowheads="1"/>
          </p:cNvSpPr>
          <p:nvPr>
            <p:ph type="body" idx="4294967295"/>
          </p:nvPr>
        </p:nvSpPr>
        <p:spPr>
          <a:xfrm>
            <a:off x="4440115" y="2857256"/>
            <a:ext cx="3311769" cy="659668"/>
          </a:xfrm>
        </p:spPr>
        <p:txBody>
          <a:bodyPr>
            <a:normAutofit/>
          </a:bodyPr>
          <a:lstStyle/>
          <a:p>
            <a:pPr marL="0" indent="0" algn="ctr">
              <a:buNone/>
            </a:pPr>
            <a:r>
              <a:rPr lang="zh-CN" altLang="en-US" sz="3200">
                <a:ea typeface="思源宋体 CN" panose="02020400000000000000" pitchFamily="18" charset="-122"/>
              </a:rPr>
              <a:t>打水的井边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0227">
                                            <p:txEl>
                                              <p:pRg st="0" end="0"/>
                                            </p:txEl>
                                          </p:spTgt>
                                        </p:tgtEl>
                                        <p:attrNameLst>
                                          <p:attrName>style.visibility</p:attrName>
                                        </p:attrNameLst>
                                      </p:cBhvr>
                                      <p:to>
                                        <p:strVal val="visible"/>
                                      </p:to>
                                    </p:set>
                                    <p:anim calcmode="lin" valueType="num">
                                      <p:cBhvr additive="base">
                                        <p:cTn id="7" dur="500" fill="hold"/>
                                        <p:tgtEl>
                                          <p:spTgt spid="1802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022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227"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250" name="Rectangle 2"/>
          <p:cNvSpPr>
            <a:spLocks noGrp="1" noChangeArrowheads="1"/>
          </p:cNvSpPr>
          <p:nvPr>
            <p:ph type="title"/>
          </p:nvPr>
        </p:nvSpPr>
        <p:spPr/>
        <p:txBody>
          <a:bodyPr>
            <a:normAutofit/>
          </a:bodyPr>
          <a:lstStyle/>
          <a:p>
            <a:pPr algn="ctr"/>
            <a:r>
              <a:rPr lang="en-US" altLang="zh-CN" sz="5400">
                <a:ea typeface="思源宋体 CN" panose="02020400000000000000" pitchFamily="18" charset="-122"/>
              </a:rPr>
              <a:t>2.</a:t>
            </a:r>
            <a:r>
              <a:rPr lang="zh-CN" altLang="en-US" sz="5400">
                <a:ea typeface="思源宋体 CN" panose="02020400000000000000" pitchFamily="18" charset="-122"/>
              </a:rPr>
              <a:t>兰姨娘最后的结局是怎样的？</a:t>
            </a:r>
          </a:p>
        </p:txBody>
      </p:sp>
      <p:sp>
        <p:nvSpPr>
          <p:cNvPr id="181251" name="Rectangle 3"/>
          <p:cNvSpPr>
            <a:spLocks noGrp="1" noChangeArrowheads="1"/>
          </p:cNvSpPr>
          <p:nvPr>
            <p:ph type="body" idx="4294967295"/>
          </p:nvPr>
        </p:nvSpPr>
        <p:spPr>
          <a:xfrm>
            <a:off x="2127739" y="2997932"/>
            <a:ext cx="10515600" cy="4351338"/>
          </a:xfrm>
        </p:spPr>
        <p:txBody>
          <a:bodyPr>
            <a:normAutofit/>
          </a:bodyPr>
          <a:lstStyle/>
          <a:p>
            <a:pPr marL="0" indent="0">
              <a:buNone/>
            </a:pPr>
            <a:r>
              <a:rPr lang="zh-CN" altLang="en-US" sz="3200">
                <a:ea typeface="思源宋体 CN" panose="02020400000000000000" pitchFamily="18" charset="-122"/>
              </a:rPr>
              <a:t>跟德先叔谈恋爱之后一起离开了英子家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181251">
                                            <p:txEl>
                                              <p:pRg st="0" end="0"/>
                                            </p:txEl>
                                          </p:spTgt>
                                        </p:tgtEl>
                                        <p:attrNameLst>
                                          <p:attrName>style.visibility</p:attrName>
                                        </p:attrNameLst>
                                      </p:cBhvr>
                                      <p:to>
                                        <p:strVal val="visible"/>
                                      </p:to>
                                    </p:set>
                                    <p:animEffect transition="in" filter="diamond(in)">
                                      <p:cBhvr>
                                        <p:cTn id="7" dur="2000"/>
                                        <p:tgtEl>
                                          <p:spTgt spid="1812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1"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274" name="Rectangle 2"/>
          <p:cNvSpPr>
            <a:spLocks noGrp="1" noChangeArrowheads="1"/>
          </p:cNvSpPr>
          <p:nvPr>
            <p:ph type="title"/>
          </p:nvPr>
        </p:nvSpPr>
        <p:spPr>
          <a:xfrm>
            <a:off x="0" y="365125"/>
            <a:ext cx="12192000" cy="1325563"/>
          </a:xfrm>
        </p:spPr>
        <p:txBody>
          <a:bodyPr>
            <a:normAutofit/>
          </a:bodyPr>
          <a:lstStyle/>
          <a:p>
            <a:r>
              <a:rPr lang="en-US" altLang="zh-CN">
                <a:ea typeface="思源宋体 CN" panose="02020400000000000000" pitchFamily="18" charset="-122"/>
              </a:rPr>
              <a:t>3.”</a:t>
            </a:r>
            <a:r>
              <a:rPr lang="zh-CN" altLang="en-US">
                <a:ea typeface="思源宋体 CN" panose="02020400000000000000" pitchFamily="18" charset="-122"/>
              </a:rPr>
              <a:t>我们看海去”中草丛中哪个小伙子是什么身份</a:t>
            </a:r>
          </a:p>
        </p:txBody>
      </p:sp>
      <p:sp>
        <p:nvSpPr>
          <p:cNvPr id="182275" name="Rectangle 3"/>
          <p:cNvSpPr>
            <a:spLocks noGrp="1" noChangeArrowheads="1"/>
          </p:cNvSpPr>
          <p:nvPr>
            <p:ph type="body" idx="4294967295"/>
          </p:nvPr>
        </p:nvSpPr>
        <p:spPr>
          <a:xfrm>
            <a:off x="5503984" y="2740025"/>
            <a:ext cx="3053862" cy="1011360"/>
          </a:xfrm>
        </p:spPr>
        <p:txBody>
          <a:bodyPr>
            <a:normAutofit/>
          </a:bodyPr>
          <a:lstStyle/>
          <a:p>
            <a:pPr marL="0" indent="0">
              <a:buNone/>
            </a:pPr>
            <a:r>
              <a:rPr lang="zh-CN" altLang="en-US" sz="3200">
                <a:ea typeface="思源宋体 CN" panose="02020400000000000000" pitchFamily="18" charset="-122"/>
              </a:rPr>
              <a:t>小偷</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182275">
                                            <p:txEl>
                                              <p:pRg st="0" end="0"/>
                                            </p:txEl>
                                          </p:spTgt>
                                        </p:tgtEl>
                                        <p:attrNameLst>
                                          <p:attrName>style.visibility</p:attrName>
                                        </p:attrNameLst>
                                      </p:cBhvr>
                                      <p:to>
                                        <p:strVal val="visible"/>
                                      </p:to>
                                    </p:set>
                                    <p:animEffect transition="in" filter="diamond(in)">
                                      <p:cBhvr>
                                        <p:cTn id="7" dur="2000"/>
                                        <p:tgtEl>
                                          <p:spTgt spid="1822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3298" name="Rectangle 2"/>
          <p:cNvSpPr>
            <a:spLocks noGrp="1" noChangeArrowheads="1"/>
          </p:cNvSpPr>
          <p:nvPr>
            <p:ph type="title"/>
          </p:nvPr>
        </p:nvSpPr>
        <p:spPr>
          <a:xfrm>
            <a:off x="164123" y="500062"/>
            <a:ext cx="12192000" cy="1325563"/>
          </a:xfrm>
        </p:spPr>
        <p:txBody>
          <a:bodyPr>
            <a:normAutofit/>
          </a:bodyPr>
          <a:lstStyle/>
          <a:p>
            <a:pPr algn="ctr"/>
            <a:r>
              <a:rPr lang="en-US" altLang="zh-CN" sz="5400">
                <a:ea typeface="思源宋体 CN" panose="02020400000000000000" pitchFamily="18" charset="-122"/>
              </a:rPr>
              <a:t>4.</a:t>
            </a:r>
            <a:r>
              <a:rPr lang="zh-CN" altLang="en-US" sz="5400">
                <a:ea typeface="思源宋体 CN" panose="02020400000000000000" pitchFamily="18" charset="-122"/>
              </a:rPr>
              <a:t>草丛中那个小伙子偷钱的目的是什么？</a:t>
            </a:r>
          </a:p>
        </p:txBody>
      </p:sp>
      <p:sp>
        <p:nvSpPr>
          <p:cNvPr id="183299" name="Rectangle 3"/>
          <p:cNvSpPr>
            <a:spLocks noGrp="1" noChangeArrowheads="1"/>
          </p:cNvSpPr>
          <p:nvPr>
            <p:ph type="body" idx="4294967295"/>
          </p:nvPr>
        </p:nvSpPr>
        <p:spPr>
          <a:xfrm>
            <a:off x="1685192" y="3068271"/>
            <a:ext cx="9149862" cy="1339606"/>
          </a:xfrm>
        </p:spPr>
        <p:txBody>
          <a:bodyPr>
            <a:normAutofit/>
          </a:bodyPr>
          <a:lstStyle/>
          <a:p>
            <a:pPr marL="0" indent="0">
              <a:buNone/>
            </a:pPr>
            <a:r>
              <a:rPr lang="zh-CN" altLang="en-US" sz="3200">
                <a:ea typeface="思源宋体 CN" panose="02020400000000000000" pitchFamily="18" charset="-122"/>
              </a:rPr>
              <a:t>为了供弟弟上学，帮他实现去国外留学的愿望。</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183299">
                                            <p:txEl>
                                              <p:pRg st="0" end="0"/>
                                            </p:txEl>
                                          </p:spTgt>
                                        </p:tgtEl>
                                        <p:attrNameLst>
                                          <p:attrName>style.visibility</p:attrName>
                                        </p:attrNameLst>
                                      </p:cBhvr>
                                      <p:to>
                                        <p:strVal val="visible"/>
                                      </p:to>
                                    </p:set>
                                    <p:animEffect transition="in" filter="checkerboard(across)">
                                      <p:cBhvr>
                                        <p:cTn id="7" dur="500"/>
                                        <p:tgtEl>
                                          <p:spTgt spid="1832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22" name="Rectangle 2"/>
          <p:cNvSpPr>
            <a:spLocks noGrp="1" noChangeArrowheads="1"/>
          </p:cNvSpPr>
          <p:nvPr>
            <p:ph type="title"/>
          </p:nvPr>
        </p:nvSpPr>
        <p:spPr>
          <a:xfrm>
            <a:off x="328246" y="500062"/>
            <a:ext cx="12192000" cy="1325563"/>
          </a:xfrm>
        </p:spPr>
        <p:txBody>
          <a:bodyPr/>
          <a:lstStyle/>
          <a:p>
            <a:r>
              <a:rPr lang="en-US" altLang="zh-CN" sz="4000">
                <a:ea typeface="思源宋体 CN" panose="02020400000000000000" pitchFamily="18" charset="-122"/>
              </a:rPr>
              <a:t>5.</a:t>
            </a:r>
            <a:r>
              <a:rPr lang="zh-CN" altLang="en-US" sz="4000">
                <a:ea typeface="思源宋体 CN" panose="02020400000000000000" pitchFamily="18" charset="-122"/>
              </a:rPr>
              <a:t>宋妈总共生了几个孩子？孩子结局分别是怎样的？</a:t>
            </a:r>
          </a:p>
        </p:txBody>
      </p:sp>
      <p:sp>
        <p:nvSpPr>
          <p:cNvPr id="184323" name="Rectangle 3"/>
          <p:cNvSpPr>
            <a:spLocks noGrp="1" noChangeArrowheads="1"/>
          </p:cNvSpPr>
          <p:nvPr>
            <p:ph type="body" idx="4294967295"/>
          </p:nvPr>
        </p:nvSpPr>
        <p:spPr>
          <a:xfrm>
            <a:off x="1494692" y="2763471"/>
            <a:ext cx="10515600" cy="4351338"/>
          </a:xfrm>
        </p:spPr>
        <p:txBody>
          <a:bodyPr/>
          <a:lstStyle/>
          <a:p>
            <a:pPr marL="0" indent="0">
              <a:buNone/>
            </a:pPr>
            <a:r>
              <a:rPr lang="zh-CN" altLang="en-US">
                <a:ea typeface="思源宋体 CN" panose="02020400000000000000" pitchFamily="18" charset="-122"/>
              </a:rPr>
              <a:t>两个。儿子掉进河里淹死了，女儿被宋妈丈夫送人了。</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184323">
                                            <p:txEl>
                                              <p:pRg st="0" end="0"/>
                                            </p:txEl>
                                          </p:spTgt>
                                        </p:tgtEl>
                                        <p:attrNameLst>
                                          <p:attrName>style.visibility</p:attrName>
                                        </p:attrNameLst>
                                      </p:cBhvr>
                                      <p:to>
                                        <p:strVal val="visible"/>
                                      </p:to>
                                    </p:set>
                                    <p:animEffect transition="in" filter="checkerboard(across)">
                                      <p:cBhvr>
                                        <p:cTn id="7" dur="500"/>
                                        <p:tgtEl>
                                          <p:spTgt spid="1843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346" name="Rectangle 2"/>
          <p:cNvSpPr>
            <a:spLocks noGrp="1" noChangeArrowheads="1"/>
          </p:cNvSpPr>
          <p:nvPr>
            <p:ph type="title"/>
          </p:nvPr>
        </p:nvSpPr>
        <p:spPr>
          <a:xfrm>
            <a:off x="252047" y="247894"/>
            <a:ext cx="12197862" cy="1325563"/>
          </a:xfrm>
        </p:spPr>
        <p:txBody>
          <a:bodyPr/>
          <a:lstStyle/>
          <a:p>
            <a:r>
              <a:rPr lang="en-US" altLang="zh-CN" sz="4000">
                <a:ea typeface="思源宋体 CN" panose="02020400000000000000" pitchFamily="18" charset="-122"/>
              </a:rPr>
              <a:t>6.</a:t>
            </a:r>
            <a:r>
              <a:rPr lang="zh-CN" altLang="en-US" sz="4000">
                <a:ea typeface="思源宋体 CN" panose="02020400000000000000" pitchFamily="18" charset="-122"/>
              </a:rPr>
              <a:t>英子因为什么事情由一开始的喜欢变得讨厌兰姨娘？</a:t>
            </a:r>
          </a:p>
        </p:txBody>
      </p:sp>
      <p:sp>
        <p:nvSpPr>
          <p:cNvPr id="185347" name="Rectangle 3"/>
          <p:cNvSpPr>
            <a:spLocks noGrp="1" noChangeArrowheads="1"/>
          </p:cNvSpPr>
          <p:nvPr>
            <p:ph type="body" idx="4294967295"/>
          </p:nvPr>
        </p:nvSpPr>
        <p:spPr>
          <a:xfrm>
            <a:off x="1494693" y="2060086"/>
            <a:ext cx="9712569" cy="4351338"/>
          </a:xfrm>
        </p:spPr>
        <p:txBody>
          <a:bodyPr>
            <a:normAutofit/>
          </a:bodyPr>
          <a:lstStyle/>
          <a:p>
            <a:pPr marL="0" indent="0">
              <a:lnSpc>
                <a:spcPct val="250000"/>
              </a:lnSpc>
              <a:buNone/>
            </a:pPr>
            <a:r>
              <a:rPr lang="zh-CN" altLang="en-US" sz="3200">
                <a:ea typeface="思源宋体 CN" panose="02020400000000000000" pitchFamily="18" charset="-122"/>
              </a:rPr>
              <a:t>因为她有次看到爸爸跟兰姨娘在一起抽大烟的时候，爸爸去抓兰姨娘的手，于是怕兰姨娘夺走了爸爸。</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185347">
                                            <p:txEl>
                                              <p:pRg st="0" end="0"/>
                                            </p:txEl>
                                          </p:spTgt>
                                        </p:tgtEl>
                                        <p:attrNameLst>
                                          <p:attrName>style.visibility</p:attrName>
                                        </p:attrNameLst>
                                      </p:cBhvr>
                                      <p:to>
                                        <p:strVal val="visible"/>
                                      </p:to>
                                    </p:set>
                                    <p:animEffect transition="in" filter="diamond(in)">
                                      <p:cBhvr>
                                        <p:cTn id="7" dur="2000"/>
                                        <p:tgtEl>
                                          <p:spTgt spid="1853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7"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370" name="Rectangle 2"/>
          <p:cNvSpPr>
            <a:spLocks noGrp="1" noChangeArrowheads="1"/>
          </p:cNvSpPr>
          <p:nvPr>
            <p:ph type="title"/>
          </p:nvPr>
        </p:nvSpPr>
        <p:spPr>
          <a:xfrm>
            <a:off x="187569" y="500062"/>
            <a:ext cx="12192000" cy="1325563"/>
          </a:xfrm>
        </p:spPr>
        <p:txBody>
          <a:bodyPr>
            <a:noAutofit/>
          </a:bodyPr>
          <a:lstStyle/>
          <a:p>
            <a:pPr>
              <a:lnSpc>
                <a:spcPct val="150000"/>
              </a:lnSpc>
            </a:pPr>
            <a:r>
              <a:rPr lang="en-US" altLang="zh-CN">
                <a:ea typeface="思源宋体 CN" panose="02020400000000000000" pitchFamily="18" charset="-122"/>
              </a:rPr>
              <a:t>7.</a:t>
            </a:r>
            <a:r>
              <a:rPr lang="zh-CN" altLang="en-US">
                <a:ea typeface="思源宋体 CN" panose="02020400000000000000" pitchFamily="18" charset="-122"/>
              </a:rPr>
              <a:t>宋妈最后离开英子家的时候爱是坐什么“交通工具”走的？</a:t>
            </a:r>
          </a:p>
        </p:txBody>
      </p:sp>
      <p:sp>
        <p:nvSpPr>
          <p:cNvPr id="186371" name="Rectangle 3"/>
          <p:cNvSpPr>
            <a:spLocks noGrp="1" noChangeArrowheads="1"/>
          </p:cNvSpPr>
          <p:nvPr>
            <p:ph type="body" idx="4294967295"/>
          </p:nvPr>
        </p:nvSpPr>
        <p:spPr>
          <a:xfrm>
            <a:off x="4777154" y="2951040"/>
            <a:ext cx="10515600" cy="4351338"/>
          </a:xfrm>
        </p:spPr>
        <p:txBody>
          <a:bodyPr>
            <a:normAutofit/>
          </a:bodyPr>
          <a:lstStyle/>
          <a:p>
            <a:pPr marL="0" indent="0">
              <a:buNone/>
            </a:pPr>
            <a:r>
              <a:rPr lang="zh-CN" altLang="en-US" sz="3200">
                <a:ea typeface="思源宋体 CN" panose="02020400000000000000" pitchFamily="18" charset="-122"/>
              </a:rPr>
              <a:t>骑驴</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animEffect transition="in" filter="box(in)">
                                      <p:cBhvr>
                                        <p:cTn id="7" dur="500"/>
                                        <p:tgtEl>
                                          <p:spTgt spid="18637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7394" name="Rectangle 2"/>
          <p:cNvSpPr>
            <a:spLocks noGrp="1" noChangeArrowheads="1"/>
          </p:cNvSpPr>
          <p:nvPr>
            <p:ph type="title"/>
          </p:nvPr>
        </p:nvSpPr>
        <p:spPr>
          <a:xfrm>
            <a:off x="463060" y="500062"/>
            <a:ext cx="11494477" cy="1325563"/>
          </a:xfrm>
        </p:spPr>
        <p:txBody>
          <a:bodyPr>
            <a:noAutofit/>
          </a:bodyPr>
          <a:lstStyle/>
          <a:p>
            <a:pPr>
              <a:lnSpc>
                <a:spcPct val="150000"/>
              </a:lnSpc>
            </a:pPr>
            <a:r>
              <a:rPr lang="en-US" altLang="zh-CN">
                <a:ea typeface="思源宋体 CN" panose="02020400000000000000" pitchFamily="18" charset="-122"/>
              </a:rPr>
              <a:t>8.</a:t>
            </a:r>
            <a:r>
              <a:rPr lang="zh-CN" altLang="en-US">
                <a:ea typeface="思源宋体 CN" panose="02020400000000000000" pitchFamily="18" charset="-122"/>
              </a:rPr>
              <a:t>英子在参加高年级同学的毕业典礼上意外看到的那个她认识的人是谁？</a:t>
            </a:r>
          </a:p>
        </p:txBody>
      </p:sp>
      <p:sp>
        <p:nvSpPr>
          <p:cNvPr id="187395" name="Rectangle 3"/>
          <p:cNvSpPr>
            <a:spLocks noGrp="1" noChangeArrowheads="1"/>
          </p:cNvSpPr>
          <p:nvPr>
            <p:ph type="body" idx="4294967295"/>
          </p:nvPr>
        </p:nvSpPr>
        <p:spPr>
          <a:xfrm>
            <a:off x="4308232" y="3326179"/>
            <a:ext cx="5726723" cy="964467"/>
          </a:xfrm>
        </p:spPr>
        <p:txBody>
          <a:bodyPr>
            <a:normAutofit/>
          </a:bodyPr>
          <a:lstStyle/>
          <a:p>
            <a:pPr marL="0" indent="0">
              <a:buNone/>
            </a:pPr>
            <a:r>
              <a:rPr lang="zh-CN" altLang="en-US" sz="3200">
                <a:ea typeface="思源宋体 CN" panose="02020400000000000000" pitchFamily="18" charset="-122"/>
              </a:rPr>
              <a:t>草丛里那个男的</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Effect transition="in" filter="checkerboard(across)">
                                      <p:cBhvr>
                                        <p:cTn id="7" dur="500"/>
                                        <p:tgtEl>
                                          <p:spTgt spid="1873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418" name="Rectangle 2"/>
          <p:cNvSpPr>
            <a:spLocks noGrp="1" noChangeArrowheads="1"/>
          </p:cNvSpPr>
          <p:nvPr>
            <p:ph type="title"/>
          </p:nvPr>
        </p:nvSpPr>
        <p:spPr>
          <a:xfrm>
            <a:off x="580292" y="412018"/>
            <a:ext cx="11002108" cy="1325563"/>
          </a:xfrm>
        </p:spPr>
        <p:txBody>
          <a:bodyPr>
            <a:noAutofit/>
          </a:bodyPr>
          <a:lstStyle/>
          <a:p>
            <a:pPr>
              <a:lnSpc>
                <a:spcPct val="150000"/>
              </a:lnSpc>
            </a:pPr>
            <a:r>
              <a:rPr lang="en-US" altLang="zh-CN">
                <a:ea typeface="思源宋体 CN" panose="02020400000000000000" pitchFamily="18" charset="-122"/>
              </a:rPr>
              <a:t>9.</a:t>
            </a:r>
            <a:r>
              <a:rPr lang="zh-CN" altLang="en-US">
                <a:ea typeface="思源宋体 CN" panose="02020400000000000000" pitchFamily="18" charset="-122"/>
              </a:rPr>
              <a:t>英子靠什么最终断定了妞儿是“疯子”秀贞的女儿？</a:t>
            </a:r>
          </a:p>
        </p:txBody>
      </p:sp>
      <p:sp>
        <p:nvSpPr>
          <p:cNvPr id="188419" name="Rectangle 3"/>
          <p:cNvSpPr>
            <a:spLocks noGrp="1" noChangeArrowheads="1"/>
          </p:cNvSpPr>
          <p:nvPr>
            <p:ph type="body" idx="4294967295"/>
          </p:nvPr>
        </p:nvSpPr>
        <p:spPr>
          <a:xfrm>
            <a:off x="3845169" y="3399691"/>
            <a:ext cx="7508631" cy="2824163"/>
          </a:xfrm>
        </p:spPr>
        <p:txBody>
          <a:bodyPr>
            <a:normAutofit/>
          </a:bodyPr>
          <a:lstStyle/>
          <a:p>
            <a:pPr marL="0" indent="0">
              <a:buNone/>
            </a:pPr>
            <a:r>
              <a:rPr lang="zh-CN" altLang="en-US" sz="3200">
                <a:ea typeface="思源宋体 CN" panose="02020400000000000000" pitchFamily="18" charset="-122"/>
              </a:rPr>
              <a:t>妞儿脖子后面的青记</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188419">
                                            <p:txEl>
                                              <p:pRg st="0" end="0"/>
                                            </p:txEl>
                                          </p:spTgt>
                                        </p:tgtEl>
                                        <p:attrNameLst>
                                          <p:attrName>style.visibility</p:attrName>
                                        </p:attrNameLst>
                                      </p:cBhvr>
                                      <p:to>
                                        <p:strVal val="visible"/>
                                      </p:to>
                                    </p:set>
                                    <p:animEffect transition="in" filter="diamond(in)">
                                      <p:cBhvr>
                                        <p:cTn id="7" dur="2000"/>
                                        <p:tgtEl>
                                          <p:spTgt spid="1884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9"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9442" name="Rectangle 2"/>
          <p:cNvSpPr>
            <a:spLocks noGrp="1" noChangeArrowheads="1"/>
          </p:cNvSpPr>
          <p:nvPr>
            <p:ph type="title"/>
          </p:nvPr>
        </p:nvSpPr>
        <p:spPr>
          <a:xfrm>
            <a:off x="0" y="201002"/>
            <a:ext cx="12192000" cy="1325563"/>
          </a:xfrm>
        </p:spPr>
        <p:txBody>
          <a:bodyPr>
            <a:normAutofit/>
          </a:bodyPr>
          <a:lstStyle/>
          <a:p>
            <a:r>
              <a:rPr lang="en-US" altLang="zh-CN" sz="5400">
                <a:ea typeface="思源宋体 CN" panose="02020400000000000000" pitchFamily="18" charset="-122"/>
              </a:rPr>
              <a:t>10.</a:t>
            </a:r>
            <a:r>
              <a:rPr lang="zh-CN" altLang="en-US" sz="5400">
                <a:ea typeface="思源宋体 CN" panose="02020400000000000000" pitchFamily="18" charset="-122"/>
              </a:rPr>
              <a:t>英子爸妈为什么让宋妈离开他们家</a:t>
            </a:r>
          </a:p>
        </p:txBody>
      </p:sp>
      <p:sp>
        <p:nvSpPr>
          <p:cNvPr id="189443" name="Rectangle 3"/>
          <p:cNvSpPr>
            <a:spLocks noGrp="1" noChangeArrowheads="1"/>
          </p:cNvSpPr>
          <p:nvPr>
            <p:ph type="body" idx="4294967295"/>
          </p:nvPr>
        </p:nvSpPr>
        <p:spPr>
          <a:xfrm>
            <a:off x="419100" y="2975585"/>
            <a:ext cx="11353800" cy="4351338"/>
          </a:xfrm>
        </p:spPr>
        <p:txBody>
          <a:bodyPr>
            <a:normAutofit/>
          </a:bodyPr>
          <a:lstStyle/>
          <a:p>
            <a:pPr marL="0" indent="0">
              <a:buNone/>
            </a:pPr>
            <a:r>
              <a:rPr lang="zh-CN" altLang="en-US" sz="3200">
                <a:ea typeface="思源宋体 CN" panose="02020400000000000000" pitchFamily="18" charset="-122"/>
              </a:rPr>
              <a:t>得知宋妈失去了两个孩子后，爸妈想让宋妈先回老家继续生养。</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89443">
                                            <p:txEl>
                                              <p:pRg st="0" end="0"/>
                                            </p:txEl>
                                          </p:spTgt>
                                        </p:tgtEl>
                                        <p:attrNameLst>
                                          <p:attrName>style.visibility</p:attrName>
                                        </p:attrNameLst>
                                      </p:cBhvr>
                                      <p:to>
                                        <p:strVal val="visible"/>
                                      </p:to>
                                    </p:set>
                                    <p:animEffect transition="in" filter="checkerboard(across)">
                                      <p:cBhvr>
                                        <p:cTn id="7" dur="500"/>
                                        <p:tgtEl>
                                          <p:spTgt spid="1894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3" grpId="0"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5895" name="Text Box 7"/>
          <p:cNvSpPr txBox="1">
            <a:spLocks noChangeArrowheads="1"/>
          </p:cNvSpPr>
          <p:nvPr/>
        </p:nvSpPr>
        <p:spPr bwMode="auto">
          <a:xfrm>
            <a:off x="3352800" y="195065"/>
            <a:ext cx="54864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kumimoji="1" lang="zh-CN" altLang="en-US" sz="5400">
                <a:latin typeface="思源宋体 CN" panose="02020400000000000000" pitchFamily="18" charset="-122"/>
                <a:ea typeface="思源宋体 CN" panose="02020400000000000000" pitchFamily="18" charset="-122"/>
              </a:rPr>
              <a:t>目     录</a:t>
            </a:r>
          </a:p>
        </p:txBody>
      </p:sp>
      <p:sp>
        <p:nvSpPr>
          <p:cNvPr id="165896" name="Rectangle 8"/>
          <p:cNvSpPr>
            <a:spLocks noChangeArrowheads="1"/>
          </p:cNvSpPr>
          <p:nvPr/>
        </p:nvSpPr>
        <p:spPr bwMode="auto">
          <a:xfrm>
            <a:off x="2566989" y="1627416"/>
            <a:ext cx="74898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冬阳 童年 骆驼队（</a:t>
            </a:r>
            <a:r>
              <a:rPr kumimoji="1" lang="en-US" altLang="zh-CN" sz="2800">
                <a:latin typeface="宋体" panose="02010600030101010101" pitchFamily="2" charset="-122"/>
                <a:ea typeface="思源宋体 CN" panose="02020400000000000000" pitchFamily="18" charset="-122"/>
              </a:rPr>
              <a:t>《</a:t>
            </a:r>
            <a:r>
              <a:rPr kumimoji="1" lang="zh-CN" altLang="en-US" sz="2800">
                <a:latin typeface="宋体" panose="02010600030101010101" pitchFamily="2" charset="-122"/>
                <a:ea typeface="思源宋体 CN" panose="02020400000000000000" pitchFamily="18" charset="-122"/>
              </a:rPr>
              <a:t>城南旧事</a:t>
            </a:r>
            <a:r>
              <a:rPr kumimoji="1" lang="en-US" altLang="zh-CN" sz="2800">
                <a:latin typeface="宋体" panose="02010600030101010101" pitchFamily="2" charset="-122"/>
                <a:ea typeface="思源宋体 CN" panose="02020400000000000000" pitchFamily="18" charset="-122"/>
              </a:rPr>
              <a:t>》</a:t>
            </a:r>
            <a:r>
              <a:rPr kumimoji="1" lang="zh-CN" altLang="en-US" sz="2800">
                <a:latin typeface="宋体" panose="02010600030101010101" pitchFamily="2" charset="-122"/>
                <a:ea typeface="思源宋体 CN" panose="02020400000000000000" pitchFamily="18" charset="-122"/>
              </a:rPr>
              <a:t>序）</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1</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
        <p:nvSpPr>
          <p:cNvPr id="165897" name="Rectangle 9"/>
          <p:cNvSpPr>
            <a:spLocks noChangeArrowheads="1"/>
          </p:cNvSpPr>
          <p:nvPr/>
        </p:nvSpPr>
        <p:spPr bwMode="auto">
          <a:xfrm>
            <a:off x="2566989" y="2378939"/>
            <a:ext cx="784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惠安馆传奇</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5</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
        <p:nvSpPr>
          <p:cNvPr id="165898" name="Rectangle 10"/>
          <p:cNvSpPr>
            <a:spLocks noChangeArrowheads="1"/>
          </p:cNvSpPr>
          <p:nvPr/>
        </p:nvSpPr>
        <p:spPr bwMode="auto">
          <a:xfrm>
            <a:off x="2566989" y="3130461"/>
            <a:ext cx="76327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我们看海去</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55</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
        <p:nvSpPr>
          <p:cNvPr id="165899" name="Rectangle 11"/>
          <p:cNvSpPr>
            <a:spLocks noChangeArrowheads="1"/>
          </p:cNvSpPr>
          <p:nvPr/>
        </p:nvSpPr>
        <p:spPr bwMode="auto">
          <a:xfrm>
            <a:off x="2566989" y="3881983"/>
            <a:ext cx="80279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兰姨娘</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80</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
        <p:nvSpPr>
          <p:cNvPr id="165900" name="Rectangle 12"/>
          <p:cNvSpPr>
            <a:spLocks noChangeArrowheads="1"/>
          </p:cNvSpPr>
          <p:nvPr/>
        </p:nvSpPr>
        <p:spPr bwMode="auto">
          <a:xfrm>
            <a:off x="2566989" y="4633505"/>
            <a:ext cx="79565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驴打滚儿</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100</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
        <p:nvSpPr>
          <p:cNvPr id="165901" name="Rectangle 13"/>
          <p:cNvSpPr>
            <a:spLocks noChangeArrowheads="1"/>
          </p:cNvSpPr>
          <p:nvPr/>
        </p:nvSpPr>
        <p:spPr bwMode="auto">
          <a:xfrm>
            <a:off x="2566989" y="5385028"/>
            <a:ext cx="74168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2800">
                <a:latin typeface="宋体" panose="02010600030101010101" pitchFamily="2" charset="-122"/>
                <a:ea typeface="思源宋体 CN" panose="02020400000000000000" pitchFamily="18" charset="-122"/>
              </a:rPr>
              <a:t>爸爸的花儿落了</a:t>
            </a:r>
            <a:r>
              <a:rPr kumimoji="1" lang="en-US" altLang="zh-CN" sz="2800">
                <a:latin typeface="Times New Roman" panose="02020603050405020304" pitchFamily="18" charset="0"/>
                <a:ea typeface="思源宋体 CN" panose="02020400000000000000" pitchFamily="18" charset="-122"/>
              </a:rPr>
              <a:t>……………………………</a:t>
            </a:r>
            <a:r>
              <a:rPr kumimoji="1" lang="en-US" altLang="zh-CN" sz="2800">
                <a:latin typeface="宋体" panose="02010600030101010101" pitchFamily="2" charset="-122"/>
                <a:ea typeface="思源宋体 CN" panose="02020400000000000000" pitchFamily="18" charset="-122"/>
              </a:rPr>
              <a:t>115</a:t>
            </a:r>
            <a:r>
              <a:rPr kumimoji="1" lang="en-US" altLang="zh-CN" sz="2800">
                <a:latin typeface="宋体" panose="02010600030101010101" pitchFamily="2" charset="-122"/>
                <a:ea typeface="思源宋体 CN" panose="02020400000000000000" pitchFamily="18" charset="-122"/>
                <a:cs typeface="Times New Roman" panose="02020603050405020304" pitchFamily="18" charset="0"/>
              </a:rPr>
              <a:t> </a:t>
            </a:r>
          </a:p>
        </p:txBody>
      </p:sp>
    </p:spTree>
  </p:cSld>
  <p:clrMapOvr>
    <a:masterClrMapping/>
  </p:clrMapOvr>
  <mc:AlternateContent>
    <mc:Choice xmlns:p14="http://schemas.microsoft.com/office/powerpoint/2010/main" Requires="p14">
      <p:transition spd="slow" advClick="0" p14:dur="2000"/>
    </mc:Choice>
    <mc:Fallback>
      <p:transition spd="slow" advClick="0"/>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6" name="Text Box 4"/>
          <p:cNvSpPr txBox="1">
            <a:spLocks noChangeArrowheads="1"/>
          </p:cNvSpPr>
          <p:nvPr/>
        </p:nvSpPr>
        <p:spPr bwMode="auto">
          <a:xfrm>
            <a:off x="991969" y="342025"/>
            <a:ext cx="1001236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第二板块：走近人物，评说人物</a:t>
            </a:r>
          </a:p>
        </p:txBody>
      </p:sp>
      <p:sp>
        <p:nvSpPr>
          <p:cNvPr id="2" name="矩形 1"/>
          <p:cNvSpPr/>
          <p:nvPr/>
        </p:nvSpPr>
        <p:spPr>
          <a:xfrm>
            <a:off x="3571043" y="2920702"/>
            <a:ext cx="4854214" cy="8309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ea typeface="思源宋体 CN" panose="02020400000000000000" pitchFamily="18" charset="-122"/>
              </a:rPr>
              <a:t> 第二关      猜一猜</a:t>
            </a:r>
            <a:endParaRPr lang="zh-CN" altLang="en-US" sz="48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101" name="Text Box 5"/>
          <p:cNvSpPr txBox="1">
            <a:spLocks noChangeArrowheads="1"/>
          </p:cNvSpPr>
          <p:nvPr/>
        </p:nvSpPr>
        <p:spPr bwMode="auto">
          <a:xfrm>
            <a:off x="1900238" y="17780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32102" name="Text Box 6"/>
          <p:cNvSpPr txBox="1">
            <a:spLocks noChangeArrowheads="1"/>
          </p:cNvSpPr>
          <p:nvPr/>
        </p:nvSpPr>
        <p:spPr bwMode="auto">
          <a:xfrm>
            <a:off x="909412" y="575054"/>
            <a:ext cx="10438945"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300000"/>
              </a:lnSpc>
            </a:pPr>
            <a:r>
              <a:rPr lang="en-US" altLang="zh-CN" sz="2400">
                <a:ea typeface="思源宋体 CN" panose="02020400000000000000" pitchFamily="18" charset="-122"/>
              </a:rPr>
              <a:t>         </a:t>
            </a:r>
            <a:r>
              <a:rPr lang="zh-CN" altLang="en-US" sz="2400">
                <a:ea typeface="思源宋体 CN" panose="02020400000000000000" pitchFamily="18" charset="-122"/>
              </a:rPr>
              <a:t>她的脸白得发青，鼻子尖有点红，大概是冷风吹冻的，尖尖的下巴，两片薄嘴唇紧紧地闭着。忽然她的嘴唇动了，眼睛也是眨了两下，带着笑，好像要说话，弄着辫梢的手也向我伸出来，招我过去呢。</a:t>
            </a:r>
          </a:p>
          <a:p>
            <a:pPr>
              <a:lnSpc>
                <a:spcPct val="300000"/>
              </a:lnSpc>
            </a:pPr>
            <a:endParaRPr lang="en-US" altLang="zh-CN" sz="2400">
              <a:ea typeface="思源宋体 CN" panose="02020400000000000000" pitchFamily="18" charset="-122"/>
            </a:endParaRPr>
          </a:p>
        </p:txBody>
      </p:sp>
      <p:sp>
        <p:nvSpPr>
          <p:cNvPr id="132104" name="Text Box 8"/>
          <p:cNvSpPr txBox="1">
            <a:spLocks noChangeArrowheads="1"/>
          </p:cNvSpPr>
          <p:nvPr/>
        </p:nvSpPr>
        <p:spPr bwMode="auto">
          <a:xfrm>
            <a:off x="909412" y="4637704"/>
            <a:ext cx="86264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ea typeface="思源宋体 CN" panose="02020400000000000000" pitchFamily="18" charset="-122"/>
              </a:rPr>
              <a:t>“</a:t>
            </a:r>
            <a:r>
              <a:rPr lang="zh-CN" altLang="en-US" sz="2400">
                <a:ea typeface="思源宋体 CN" panose="02020400000000000000" pitchFamily="18" charset="-122"/>
              </a:rPr>
              <a:t>她”指的是</a:t>
            </a:r>
            <a:r>
              <a:rPr lang="en-US" altLang="zh-CN" sz="2400">
                <a:ea typeface="思源宋体 CN" panose="02020400000000000000" pitchFamily="18" charset="-122"/>
              </a:rPr>
              <a:t>( </a:t>
            </a:r>
            <a:r>
              <a:rPr lang="zh-CN" altLang="en-US" sz="2400">
                <a:ea typeface="思源宋体 CN" panose="02020400000000000000" pitchFamily="18" charset="-122"/>
              </a:rPr>
              <a:t>秀贞</a:t>
            </a:r>
            <a:r>
              <a:rPr lang="en-US" altLang="zh-CN" sz="2400">
                <a:ea typeface="思源宋体 CN" panose="02020400000000000000" pitchFamily="18" charset="-122"/>
              </a:rPr>
              <a:t>),</a:t>
            </a:r>
            <a:r>
              <a:rPr lang="zh-CN" altLang="en-US" sz="2400">
                <a:ea typeface="思源宋体 CN" panose="02020400000000000000" pitchFamily="18" charset="-122"/>
              </a:rPr>
              <a:t>选自</a:t>
            </a:r>
            <a:r>
              <a:rPr lang="en-US" altLang="zh-CN" sz="2400">
                <a:ea typeface="思源宋体 CN" panose="02020400000000000000" pitchFamily="18" charset="-122"/>
              </a:rPr>
              <a:t>《</a:t>
            </a:r>
            <a:r>
              <a:rPr lang="zh-CN" altLang="en-US" sz="2400">
                <a:ea typeface="思源宋体 CN" panose="02020400000000000000" pitchFamily="18" charset="-122"/>
              </a:rPr>
              <a:t>惠安馆 </a:t>
            </a:r>
            <a:r>
              <a:rPr lang="en-US" altLang="zh-CN" sz="2400">
                <a:ea typeface="思源宋体 CN" panose="02020400000000000000" pitchFamily="18" charset="-122"/>
              </a:rPr>
              <a:t>》</a:t>
            </a:r>
            <a:r>
              <a:rPr lang="zh-CN" altLang="en-US" sz="2400">
                <a:ea typeface="思源宋体 CN" panose="02020400000000000000" pitchFamily="18" charset="-122"/>
              </a:rPr>
              <a:t>（外貌描写）</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32104">
                                            <p:txEl>
                                              <p:pRg st="0" end="0"/>
                                            </p:txEl>
                                          </p:spTgt>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3" name="Text Box 3"/>
          <p:cNvSpPr txBox="1">
            <a:spLocks noChangeArrowheads="1"/>
          </p:cNvSpPr>
          <p:nvPr/>
        </p:nvSpPr>
        <p:spPr bwMode="auto">
          <a:xfrm>
            <a:off x="1900238" y="17780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33124" name="Text Box 4"/>
          <p:cNvSpPr txBox="1">
            <a:spLocks noChangeArrowheads="1"/>
          </p:cNvSpPr>
          <p:nvPr/>
        </p:nvSpPr>
        <p:spPr bwMode="auto">
          <a:xfrm>
            <a:off x="909412" y="436554"/>
            <a:ext cx="1042261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300000"/>
              </a:lnSpc>
            </a:pPr>
            <a:r>
              <a:rPr lang="en-US" altLang="zh-CN" sz="2400">
                <a:ea typeface="思源宋体 CN" panose="02020400000000000000" pitchFamily="18" charset="-122"/>
              </a:rPr>
              <a:t>         </a:t>
            </a:r>
            <a:r>
              <a:rPr lang="zh-CN" altLang="en-US" sz="2400">
                <a:ea typeface="思源宋体 CN" panose="02020400000000000000" pitchFamily="18" charset="-122"/>
              </a:rPr>
              <a:t>我把鼻子顶着金鱼缸向里看，金鱼一边游一边嘴巴一张一张地在喝水，我的嘴也不由得一张一张地在学鱼喝水。有时候金鱼游到我的面前来，隔着一层玻璃，我和鱼鼻子顶牛儿啦！  </a:t>
            </a:r>
          </a:p>
        </p:txBody>
      </p:sp>
      <p:sp>
        <p:nvSpPr>
          <p:cNvPr id="133125" name="Text Box 5"/>
          <p:cNvSpPr txBox="1">
            <a:spLocks noChangeArrowheads="1"/>
          </p:cNvSpPr>
          <p:nvPr/>
        </p:nvSpPr>
        <p:spPr bwMode="auto">
          <a:xfrm>
            <a:off x="909412" y="4476121"/>
            <a:ext cx="793364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ea typeface="思源宋体 CN" panose="02020400000000000000" pitchFamily="18" charset="-122"/>
              </a:rPr>
              <a:t>“</a:t>
            </a:r>
            <a:r>
              <a:rPr lang="zh-CN" altLang="en-US" sz="2400">
                <a:ea typeface="思源宋体 CN" panose="02020400000000000000" pitchFamily="18" charset="-122"/>
              </a:rPr>
              <a:t>我”指的是</a:t>
            </a:r>
            <a:r>
              <a:rPr lang="en-US" altLang="zh-CN" sz="2400">
                <a:ea typeface="思源宋体 CN" panose="02020400000000000000" pitchFamily="18" charset="-122"/>
              </a:rPr>
              <a:t>(</a:t>
            </a:r>
            <a:r>
              <a:rPr lang="zh-CN" altLang="en-US" sz="2400">
                <a:ea typeface="思源宋体 CN" panose="02020400000000000000" pitchFamily="18" charset="-122"/>
              </a:rPr>
              <a:t>英子</a:t>
            </a:r>
            <a:r>
              <a:rPr lang="en-US" altLang="zh-CN" sz="2400">
                <a:ea typeface="思源宋体 CN" panose="02020400000000000000" pitchFamily="18" charset="-122"/>
              </a:rPr>
              <a:t>),</a:t>
            </a:r>
            <a:r>
              <a:rPr lang="zh-CN" altLang="en-US" sz="2400">
                <a:ea typeface="思源宋体 CN" panose="02020400000000000000" pitchFamily="18" charset="-122"/>
              </a:rPr>
              <a:t>选自</a:t>
            </a:r>
            <a:r>
              <a:rPr lang="en-US" altLang="zh-CN" sz="2400">
                <a:ea typeface="思源宋体 CN" panose="02020400000000000000" pitchFamily="18" charset="-122"/>
              </a:rPr>
              <a:t>《</a:t>
            </a:r>
            <a:r>
              <a:rPr lang="zh-CN" altLang="en-US" sz="2400">
                <a:ea typeface="思源宋体 CN" panose="02020400000000000000" pitchFamily="18" charset="-122"/>
              </a:rPr>
              <a:t>惠安馆</a:t>
            </a:r>
            <a:r>
              <a:rPr lang="en-US" altLang="zh-CN" sz="2400">
                <a:ea typeface="思源宋体 CN" panose="02020400000000000000" pitchFamily="18" charset="-122"/>
              </a:rPr>
              <a:t>》 </a:t>
            </a:r>
            <a:r>
              <a:rPr lang="zh-CN" altLang="en-US" sz="2400">
                <a:ea typeface="思源宋体 CN" panose="02020400000000000000" pitchFamily="18" charset="-122"/>
              </a:rPr>
              <a:t>（动作描写）</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33125">
                                            <p:txEl>
                                              <p:pRg st="0" end="0"/>
                                            </p:txEl>
                                          </p:spTgt>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4147" name="Text Box 3"/>
          <p:cNvSpPr txBox="1">
            <a:spLocks noChangeArrowheads="1"/>
          </p:cNvSpPr>
          <p:nvPr/>
        </p:nvSpPr>
        <p:spPr bwMode="auto">
          <a:xfrm>
            <a:off x="1900238" y="17780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34148" name="Text Box 4"/>
          <p:cNvSpPr txBox="1">
            <a:spLocks noChangeArrowheads="1"/>
          </p:cNvSpPr>
          <p:nvPr/>
        </p:nvSpPr>
        <p:spPr bwMode="auto">
          <a:xfrm>
            <a:off x="1089024" y="370100"/>
            <a:ext cx="990010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300000"/>
              </a:lnSpc>
            </a:pPr>
            <a:r>
              <a:rPr lang="en-US" altLang="zh-CN" sz="2400">
                <a:ea typeface="思源宋体 CN" panose="02020400000000000000" pitchFamily="18" charset="-122"/>
              </a:rPr>
              <a:t>          </a:t>
            </a:r>
            <a:r>
              <a:rPr lang="zh-CN" altLang="en-US" sz="2400">
                <a:ea typeface="思源宋体 CN" panose="02020400000000000000" pitchFamily="18" charset="-122"/>
              </a:rPr>
              <a:t>过了三天，她的丈夫来了，拉着一匹驴，拴在门前的树干上。他有一张大长脸，黄板牙，怎么这么难看！</a:t>
            </a:r>
            <a:r>
              <a:rPr lang="en-US" altLang="zh-CN" sz="2400">
                <a:ea typeface="思源宋体 CN" panose="02020400000000000000" pitchFamily="18" charset="-122"/>
              </a:rPr>
              <a:t>……</a:t>
            </a:r>
            <a:r>
              <a:rPr lang="zh-CN" altLang="en-US" sz="2400">
                <a:ea typeface="思源宋体 CN" panose="02020400000000000000" pitchFamily="18" charset="-122"/>
              </a:rPr>
              <a:t>驴子吃上了干草，鼻子一抽一抽的，大黄牙齿露着。怪不得，奶妈的丈夫像谁来着，原来是它！宋妈为什么嫁给黄板牙，这蠢驴！              </a:t>
            </a:r>
          </a:p>
        </p:txBody>
      </p:sp>
      <p:sp>
        <p:nvSpPr>
          <p:cNvPr id="134149" name="Text Box 5"/>
          <p:cNvSpPr txBox="1">
            <a:spLocks noChangeArrowheads="1"/>
          </p:cNvSpPr>
          <p:nvPr/>
        </p:nvSpPr>
        <p:spPr bwMode="auto">
          <a:xfrm>
            <a:off x="1111476" y="5325157"/>
            <a:ext cx="1100273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ea typeface="思源宋体 CN" panose="02020400000000000000" pitchFamily="18" charset="-122"/>
              </a:rPr>
              <a:t> “</a:t>
            </a:r>
            <a:r>
              <a:rPr lang="zh-CN" altLang="en-US" sz="2400">
                <a:ea typeface="思源宋体 CN" panose="02020400000000000000" pitchFamily="18" charset="-122"/>
              </a:rPr>
              <a:t>他”指的是</a:t>
            </a:r>
            <a:r>
              <a:rPr lang="en-US" altLang="zh-CN" sz="2400">
                <a:ea typeface="思源宋体 CN" panose="02020400000000000000" pitchFamily="18" charset="-122"/>
              </a:rPr>
              <a:t>(</a:t>
            </a:r>
            <a:r>
              <a:rPr lang="zh-CN" altLang="en-US" sz="2400">
                <a:ea typeface="思源宋体 CN" panose="02020400000000000000" pitchFamily="18" charset="-122"/>
              </a:rPr>
              <a:t>黄板牙</a:t>
            </a:r>
            <a:r>
              <a:rPr lang="en-US" altLang="zh-CN" sz="2400">
                <a:ea typeface="思源宋体 CN" panose="02020400000000000000" pitchFamily="18" charset="-122"/>
              </a:rPr>
              <a:t>),</a:t>
            </a:r>
            <a:r>
              <a:rPr lang="zh-CN" altLang="en-US" sz="2400">
                <a:ea typeface="思源宋体 CN" panose="02020400000000000000" pitchFamily="18" charset="-122"/>
              </a:rPr>
              <a:t>选自</a:t>
            </a:r>
            <a:r>
              <a:rPr lang="en-US" altLang="zh-CN" sz="2400">
                <a:ea typeface="思源宋体 CN" panose="02020400000000000000" pitchFamily="18" charset="-122"/>
              </a:rPr>
              <a:t>《</a:t>
            </a:r>
            <a:r>
              <a:rPr lang="zh-CN" altLang="en-US" sz="2400">
                <a:ea typeface="思源宋体 CN" panose="02020400000000000000" pitchFamily="18" charset="-122"/>
              </a:rPr>
              <a:t>驴打滚儿</a:t>
            </a:r>
            <a:r>
              <a:rPr lang="en-US" altLang="zh-CN" sz="2400">
                <a:ea typeface="思源宋体 CN" panose="02020400000000000000" pitchFamily="18" charset="-122"/>
              </a:rPr>
              <a:t>》</a:t>
            </a:r>
            <a:r>
              <a:rPr lang="zh-CN" altLang="en-US" sz="2400">
                <a:ea typeface="思源宋体 CN" panose="02020400000000000000" pitchFamily="18" charset="-122"/>
              </a:rPr>
              <a:t>（动作、外貌、心理描写）</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34149"/>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9"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171" name="Text Box 3"/>
          <p:cNvSpPr txBox="1">
            <a:spLocks noChangeArrowheads="1"/>
          </p:cNvSpPr>
          <p:nvPr/>
        </p:nvSpPr>
        <p:spPr bwMode="auto">
          <a:xfrm>
            <a:off x="1900238" y="17780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35172" name="Text Box 4"/>
          <p:cNvSpPr txBox="1">
            <a:spLocks noChangeArrowheads="1"/>
          </p:cNvSpPr>
          <p:nvPr/>
        </p:nvSpPr>
        <p:spPr bwMode="auto">
          <a:xfrm>
            <a:off x="848745" y="506394"/>
            <a:ext cx="10483284" cy="4465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ea typeface="思源宋体 CN" panose="02020400000000000000" pitchFamily="18" charset="-122"/>
              </a:rPr>
              <a:t>         “</a:t>
            </a:r>
            <a:r>
              <a:rPr lang="zh-CN" altLang="en-US" sz="2400">
                <a:ea typeface="思源宋体 CN" panose="02020400000000000000" pitchFamily="18" charset="-122"/>
              </a:rPr>
              <a:t>怎么还不起来，快起！快起！”</a:t>
            </a:r>
          </a:p>
          <a:p>
            <a:pPr>
              <a:lnSpc>
                <a:spcPct val="150000"/>
              </a:lnSpc>
            </a:pPr>
            <a:r>
              <a:rPr lang="zh-CN" altLang="en-US" sz="2400">
                <a:ea typeface="思源宋体 CN" panose="02020400000000000000" pitchFamily="18" charset="-122"/>
              </a:rPr>
              <a:t>       “晚了！”我硬着头皮说。</a:t>
            </a:r>
          </a:p>
          <a:p>
            <a:pPr>
              <a:lnSpc>
                <a:spcPct val="150000"/>
              </a:lnSpc>
            </a:pPr>
            <a:r>
              <a:rPr lang="zh-CN" altLang="en-US" sz="2400">
                <a:ea typeface="思源宋体 CN" panose="02020400000000000000" pitchFamily="18" charset="-122"/>
              </a:rPr>
              <a:t>       “晚了也得去，怎么可以逃学！起！”</a:t>
            </a:r>
          </a:p>
          <a:p>
            <a:pPr>
              <a:lnSpc>
                <a:spcPct val="150000"/>
              </a:lnSpc>
            </a:pPr>
            <a:r>
              <a:rPr lang="zh-CN" altLang="en-US" sz="2400">
                <a:ea typeface="思源宋体 CN" panose="02020400000000000000" pitchFamily="18" charset="-122"/>
              </a:rPr>
              <a:t>         一个字的命令最可怕，但是我怎么啦！居然有勇气不挪窝。</a:t>
            </a:r>
          </a:p>
          <a:p>
            <a:pPr>
              <a:lnSpc>
                <a:spcPct val="150000"/>
              </a:lnSpc>
            </a:pPr>
            <a:r>
              <a:rPr lang="zh-CN" altLang="en-US" sz="2400">
                <a:ea typeface="思源宋体 CN" panose="02020400000000000000" pitchFamily="18" charset="-122"/>
              </a:rPr>
              <a:t>         他气极了，一把把我从床上拖起来，我的眼泪就流出来了。他左看右看，结果从桌上抄起鸡毛掸子倒转来拿，藤鞭子在空中一抡，就发出咻咻的声音，我挨打了！　　</a:t>
            </a:r>
          </a:p>
          <a:p>
            <a:pPr>
              <a:lnSpc>
                <a:spcPct val="150000"/>
              </a:lnSpc>
            </a:pPr>
            <a:r>
              <a:rPr lang="zh-CN" altLang="en-US" sz="2400">
                <a:ea typeface="思源宋体 CN" panose="02020400000000000000" pitchFamily="18" charset="-122"/>
              </a:rPr>
              <a:t>         他把我从床头打到床角，从床上打到床下，外面的雨声混合着我的哭声。 </a:t>
            </a:r>
          </a:p>
        </p:txBody>
      </p:sp>
      <p:sp>
        <p:nvSpPr>
          <p:cNvPr id="135174" name="Text Box 6"/>
          <p:cNvSpPr txBox="1">
            <a:spLocks noChangeArrowheads="1"/>
          </p:cNvSpPr>
          <p:nvPr/>
        </p:nvSpPr>
        <p:spPr bwMode="auto">
          <a:xfrm>
            <a:off x="848745" y="5781726"/>
            <a:ext cx="10417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ea typeface="思源宋体 CN" panose="02020400000000000000" pitchFamily="18" charset="-122"/>
              </a:rPr>
              <a:t>“</a:t>
            </a:r>
            <a:r>
              <a:rPr lang="zh-CN" altLang="en-US" sz="2400">
                <a:ea typeface="思源宋体 CN" panose="02020400000000000000" pitchFamily="18" charset="-122"/>
              </a:rPr>
              <a:t>他”指的是</a:t>
            </a:r>
            <a:r>
              <a:rPr lang="en-US" altLang="zh-CN" sz="2400">
                <a:ea typeface="思源宋体 CN" panose="02020400000000000000" pitchFamily="18" charset="-122"/>
              </a:rPr>
              <a:t>( </a:t>
            </a:r>
            <a:r>
              <a:rPr lang="zh-CN" altLang="en-US" sz="2400">
                <a:ea typeface="思源宋体 CN" panose="02020400000000000000" pitchFamily="18" charset="-122"/>
              </a:rPr>
              <a:t>爸爸</a:t>
            </a:r>
            <a:r>
              <a:rPr lang="en-US" altLang="zh-CN" sz="2400">
                <a:ea typeface="思源宋体 CN" panose="02020400000000000000" pitchFamily="18" charset="-122"/>
              </a:rPr>
              <a:t>),</a:t>
            </a:r>
            <a:r>
              <a:rPr lang="zh-CN" altLang="en-US" sz="2400">
                <a:ea typeface="思源宋体 CN" panose="02020400000000000000" pitchFamily="18" charset="-122"/>
              </a:rPr>
              <a:t>选自</a:t>
            </a:r>
            <a:r>
              <a:rPr lang="en-US" altLang="zh-CN" sz="2400">
                <a:ea typeface="思源宋体 CN" panose="02020400000000000000" pitchFamily="18" charset="-122"/>
              </a:rPr>
              <a:t>《</a:t>
            </a:r>
            <a:r>
              <a:rPr lang="zh-CN" altLang="en-US" sz="2400">
                <a:ea typeface="思源宋体 CN" panose="02020400000000000000" pitchFamily="18" charset="-122"/>
              </a:rPr>
              <a:t>爸爸的花落了</a:t>
            </a:r>
            <a:r>
              <a:rPr lang="en-US" altLang="zh-CN" sz="2400">
                <a:ea typeface="思源宋体 CN" panose="02020400000000000000" pitchFamily="18" charset="-122"/>
              </a:rPr>
              <a:t>》</a:t>
            </a:r>
            <a:r>
              <a:rPr lang="zh-CN" altLang="en-US" sz="2400">
                <a:ea typeface="思源宋体 CN" panose="02020400000000000000" pitchFamily="18" charset="-122"/>
              </a:rPr>
              <a:t>（语言、动作描写）</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6" name="Text Box 4"/>
          <p:cNvSpPr txBox="1">
            <a:spLocks noChangeArrowheads="1"/>
          </p:cNvSpPr>
          <p:nvPr/>
        </p:nvSpPr>
        <p:spPr bwMode="auto">
          <a:xfrm>
            <a:off x="991969" y="342025"/>
            <a:ext cx="1001236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第二板块：走近人物，评说人物</a:t>
            </a:r>
          </a:p>
        </p:txBody>
      </p:sp>
      <p:sp>
        <p:nvSpPr>
          <p:cNvPr id="2" name="矩形 1"/>
          <p:cNvSpPr/>
          <p:nvPr/>
        </p:nvSpPr>
        <p:spPr>
          <a:xfrm>
            <a:off x="3571043" y="2920702"/>
            <a:ext cx="4854214" cy="8309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ea typeface="思源宋体 CN" panose="02020400000000000000" pitchFamily="18" charset="-122"/>
              </a:rPr>
              <a:t> 第四关      接一接</a:t>
            </a:r>
            <a:endParaRPr lang="zh-CN" altLang="en-US" sz="48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291" name="Text Box 3"/>
          <p:cNvSpPr txBox="1">
            <a:spLocks noChangeArrowheads="1"/>
          </p:cNvSpPr>
          <p:nvPr/>
        </p:nvSpPr>
        <p:spPr bwMode="auto">
          <a:xfrm>
            <a:off x="2547939" y="625476"/>
            <a:ext cx="75088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ea typeface="思源宋体 CN" panose="02020400000000000000" pitchFamily="18" charset="-122"/>
            </a:endParaRPr>
          </a:p>
        </p:txBody>
      </p:sp>
      <p:sp>
        <p:nvSpPr>
          <p:cNvPr id="140292" name="Text Box 4"/>
          <p:cNvSpPr txBox="1">
            <a:spLocks noChangeArrowheads="1"/>
          </p:cNvSpPr>
          <p:nvPr/>
        </p:nvSpPr>
        <p:spPr bwMode="auto">
          <a:xfrm>
            <a:off x="0" y="485666"/>
            <a:ext cx="12192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a:ea typeface="思源宋体 CN" panose="02020400000000000000" pitchFamily="18" charset="-122"/>
              </a:rPr>
              <a:t>歇后语接龙抢答大赛，师说人物特征，生抢答人物名字。 </a:t>
            </a:r>
          </a:p>
        </p:txBody>
      </p:sp>
      <p:sp>
        <p:nvSpPr>
          <p:cNvPr id="140293" name="Text Box 5"/>
          <p:cNvSpPr txBox="1">
            <a:spLocks noChangeArrowheads="1"/>
          </p:cNvSpPr>
          <p:nvPr/>
        </p:nvSpPr>
        <p:spPr bwMode="auto">
          <a:xfrm>
            <a:off x="3234960" y="1531206"/>
            <a:ext cx="727392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惠安馆的“疯子”</a:t>
            </a:r>
            <a:r>
              <a:rPr lang="en-US" altLang="zh-CN" sz="2400">
                <a:ea typeface="思源宋体 CN" panose="02020400000000000000" pitchFamily="18" charset="-122"/>
              </a:rPr>
              <a:t>——</a:t>
            </a:r>
            <a:r>
              <a:rPr lang="zh-CN" altLang="en-US" sz="2400">
                <a:ea typeface="思源宋体 CN" panose="02020400000000000000" pitchFamily="18" charset="-122"/>
              </a:rPr>
              <a:t>秀贞 </a:t>
            </a:r>
          </a:p>
        </p:txBody>
      </p:sp>
      <p:sp>
        <p:nvSpPr>
          <p:cNvPr id="140294" name="Text Box 6"/>
          <p:cNvSpPr txBox="1">
            <a:spLocks noChangeArrowheads="1"/>
          </p:cNvSpPr>
          <p:nvPr/>
        </p:nvSpPr>
        <p:spPr bwMode="auto">
          <a:xfrm>
            <a:off x="3234960" y="2146475"/>
            <a:ext cx="44481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井边的小伴侣</a:t>
            </a:r>
            <a:r>
              <a:rPr lang="en-US" altLang="zh-CN" sz="2400">
                <a:ea typeface="思源宋体 CN" panose="02020400000000000000" pitchFamily="18" charset="-122"/>
              </a:rPr>
              <a:t>——</a:t>
            </a:r>
            <a:r>
              <a:rPr lang="zh-CN" altLang="en-US" sz="2400">
                <a:ea typeface="思源宋体 CN" panose="02020400000000000000" pitchFamily="18" charset="-122"/>
              </a:rPr>
              <a:t>妞儿 </a:t>
            </a:r>
          </a:p>
        </p:txBody>
      </p:sp>
      <p:sp>
        <p:nvSpPr>
          <p:cNvPr id="140295" name="Text Box 7"/>
          <p:cNvSpPr txBox="1">
            <a:spLocks noChangeArrowheads="1"/>
          </p:cNvSpPr>
          <p:nvPr/>
        </p:nvSpPr>
        <p:spPr bwMode="auto">
          <a:xfrm>
            <a:off x="3234960" y="2761744"/>
            <a:ext cx="8001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不理我们小孩子的北大学生</a:t>
            </a:r>
            <a:r>
              <a:rPr lang="en-US" altLang="zh-CN" sz="2400">
                <a:ea typeface="思源宋体 CN" panose="02020400000000000000" pitchFamily="18" charset="-122"/>
              </a:rPr>
              <a:t>——</a:t>
            </a:r>
            <a:r>
              <a:rPr lang="zh-CN" altLang="en-US" sz="2400">
                <a:ea typeface="思源宋体 CN" panose="02020400000000000000" pitchFamily="18" charset="-122"/>
              </a:rPr>
              <a:t>德先叔叔 </a:t>
            </a:r>
          </a:p>
        </p:txBody>
      </p:sp>
      <p:sp>
        <p:nvSpPr>
          <p:cNvPr id="140296" name="Text Box 8"/>
          <p:cNvSpPr txBox="1">
            <a:spLocks noChangeArrowheads="1"/>
          </p:cNvSpPr>
          <p:nvPr/>
        </p:nvSpPr>
        <p:spPr bwMode="auto">
          <a:xfrm>
            <a:off x="3234960" y="3377013"/>
            <a:ext cx="45116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斜着嘴笑的</a:t>
            </a:r>
            <a:r>
              <a:rPr lang="en-US" altLang="zh-CN" sz="2400">
                <a:ea typeface="思源宋体 CN" panose="02020400000000000000" pitchFamily="18" charset="-122"/>
              </a:rPr>
              <a:t>——</a:t>
            </a:r>
            <a:r>
              <a:rPr lang="zh-CN" altLang="en-US" sz="2400">
                <a:ea typeface="思源宋体 CN" panose="02020400000000000000" pitchFamily="18" charset="-122"/>
              </a:rPr>
              <a:t>兰姨娘 </a:t>
            </a:r>
          </a:p>
        </p:txBody>
      </p:sp>
      <p:sp>
        <p:nvSpPr>
          <p:cNvPr id="140297" name="Text Box 9"/>
          <p:cNvSpPr txBox="1">
            <a:spLocks noChangeArrowheads="1"/>
          </p:cNvSpPr>
          <p:nvPr/>
        </p:nvSpPr>
        <p:spPr bwMode="auto">
          <a:xfrm>
            <a:off x="3234960" y="3992282"/>
            <a:ext cx="749776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藏在草堆里的小伙子</a:t>
            </a:r>
            <a:r>
              <a:rPr lang="en-US" altLang="zh-CN" sz="2400">
                <a:ea typeface="思源宋体 CN" panose="02020400000000000000" pitchFamily="18" charset="-122"/>
              </a:rPr>
              <a:t>——</a:t>
            </a:r>
            <a:r>
              <a:rPr lang="zh-CN" altLang="en-US" sz="2400">
                <a:ea typeface="思源宋体 CN" panose="02020400000000000000" pitchFamily="18" charset="-122"/>
              </a:rPr>
              <a:t>厚嘴唇的青年 </a:t>
            </a:r>
          </a:p>
        </p:txBody>
      </p:sp>
      <p:sp>
        <p:nvSpPr>
          <p:cNvPr id="140298" name="Text Box 10"/>
          <p:cNvSpPr txBox="1">
            <a:spLocks noChangeArrowheads="1"/>
          </p:cNvSpPr>
          <p:nvPr/>
        </p:nvSpPr>
        <p:spPr bwMode="auto">
          <a:xfrm>
            <a:off x="3234960" y="4607551"/>
            <a:ext cx="78486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骑着毛驴与丈夫回乡下的是</a:t>
            </a:r>
            <a:r>
              <a:rPr lang="en-US" altLang="zh-CN" sz="2400">
                <a:ea typeface="思源宋体 CN" panose="02020400000000000000" pitchFamily="18" charset="-122"/>
              </a:rPr>
              <a:t>——</a:t>
            </a:r>
            <a:r>
              <a:rPr lang="zh-CN" altLang="en-US" sz="2400">
                <a:ea typeface="思源宋体 CN" panose="02020400000000000000" pitchFamily="18" charset="-122"/>
              </a:rPr>
              <a:t>宋妈 </a:t>
            </a:r>
          </a:p>
        </p:txBody>
      </p:sp>
      <p:sp>
        <p:nvSpPr>
          <p:cNvPr id="140299" name="Text Box 11"/>
          <p:cNvSpPr txBox="1">
            <a:spLocks noChangeArrowheads="1"/>
          </p:cNvSpPr>
          <p:nvPr/>
        </p:nvSpPr>
        <p:spPr bwMode="auto">
          <a:xfrm>
            <a:off x="3234960" y="5222820"/>
            <a:ext cx="641667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每天回家都要浇花的是</a:t>
            </a:r>
            <a:r>
              <a:rPr lang="en-US" altLang="zh-CN" sz="2400">
                <a:ea typeface="思源宋体 CN" panose="02020400000000000000" pitchFamily="18" charset="-122"/>
              </a:rPr>
              <a:t>——</a:t>
            </a:r>
            <a:r>
              <a:rPr lang="zh-CN" altLang="en-US" sz="2400">
                <a:ea typeface="思源宋体 CN" panose="02020400000000000000" pitchFamily="18" charset="-122"/>
              </a:rPr>
              <a:t>爸爸 </a:t>
            </a:r>
          </a:p>
        </p:txBody>
      </p:sp>
      <p:sp>
        <p:nvSpPr>
          <p:cNvPr id="140300" name="Text Box 12"/>
          <p:cNvSpPr txBox="1">
            <a:spLocks noChangeArrowheads="1"/>
          </p:cNvSpPr>
          <p:nvPr/>
        </p:nvSpPr>
        <p:spPr bwMode="auto">
          <a:xfrm>
            <a:off x="3234960" y="5838092"/>
            <a:ext cx="8064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a typeface="思源宋体 CN" panose="02020400000000000000" pitchFamily="18" charset="-122"/>
              </a:rPr>
              <a:t>年年都装着一个大肚子的是</a:t>
            </a:r>
            <a:r>
              <a:rPr lang="en-US" altLang="zh-CN" sz="2400">
                <a:ea typeface="思源宋体 CN" panose="02020400000000000000" pitchFamily="18" charset="-122"/>
              </a:rPr>
              <a:t>——</a:t>
            </a:r>
            <a:r>
              <a:rPr lang="zh-CN" altLang="en-US" sz="2400">
                <a:ea typeface="思源宋体 CN" panose="02020400000000000000" pitchFamily="18" charset="-122"/>
              </a:rPr>
              <a:t>妈妈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40293">
                                            <p:txEl>
                                              <p:pRg st="0" end="0"/>
                                            </p:txEl>
                                          </p:spTgt>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40294">
                                            <p:txEl>
                                              <p:pRg st="0" end="0"/>
                                            </p:txEl>
                                          </p:spTgt>
                                        </p:tgtEl>
                                        <p:attrNameLst>
                                          <p:attrName>style.visibility</p:attrName>
                                        </p:attrNameLst>
                                      </p:cBhvr>
                                      <p:to>
                                        <p:strVal val="visible"/>
                                      </p:to>
                                    </p:set>
                                  </p:childTnLst>
                                  <p:subTnLst>
                                    <p:audio>
                                      <p:cMediaNode>
                                        <p:cTn display="0" masterRel="sameClick">
                                          <p:stCondLst>
                                            <p:cond evt="begin" delay="0">
                                              <p:tn val="9"/>
                                            </p:cond>
                                          </p:stCondLst>
                                          <p:endCondLst>
                                            <p:cond evt="onStopAudio" delay="0">
                                              <p:tgtEl>
                                                <p:sldTgt/>
                                              </p:tgtEl>
                                            </p:cond>
                                          </p:endCondLst>
                                        </p:cTn>
                                        <p:tgtEl>
                                          <p:sndTgt r:embed="rId2" name="applause.wav"/>
                                        </p:tgtEl>
                                      </p:cMediaNode>
                                    </p:audio>
                                  </p:sub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40295">
                                            <p:txEl>
                                              <p:pRg st="0" end="0"/>
                                            </p:txEl>
                                          </p:spTgt>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2" name="applause.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40296">
                                            <p:txEl>
                                              <p:pRg st="0" end="0"/>
                                            </p:txEl>
                                          </p:spTgt>
                                        </p:tgtEl>
                                        <p:attrNameLst>
                                          <p:attrName>style.visibility</p:attrName>
                                        </p:attrNameLst>
                                      </p:cBhvr>
                                      <p:to>
                                        <p:strVal val="visible"/>
                                      </p:to>
                                    </p:set>
                                  </p:childTnLst>
                                  <p:subTnLst>
                                    <p:audio>
                                      <p:cMediaNode>
                                        <p:cTn display="0" masterRel="sameClick">
                                          <p:stCondLst>
                                            <p:cond evt="begin" delay="0">
                                              <p:tn val="17"/>
                                            </p:cond>
                                          </p:stCondLst>
                                          <p:endCondLst>
                                            <p:cond evt="onStopAudio" delay="0">
                                              <p:tgtEl>
                                                <p:sldTgt/>
                                              </p:tgtEl>
                                            </p:cond>
                                          </p:endCondLst>
                                        </p:cTn>
                                        <p:tgtEl>
                                          <p:sndTgt r:embed="rId2" name="applause.wav"/>
                                        </p:tgtEl>
                                      </p:cMediaNode>
                                    </p:audio>
                                  </p:sub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40297">
                                            <p:txEl>
                                              <p:pRg st="0" end="0"/>
                                            </p:txEl>
                                          </p:spTgt>
                                        </p:tgtEl>
                                        <p:attrNameLst>
                                          <p:attrName>style.visibility</p:attrName>
                                        </p:attrNameLst>
                                      </p:cBhvr>
                                      <p:to>
                                        <p:strVal val="visible"/>
                                      </p:to>
                                    </p:set>
                                  </p:childTnLst>
                                  <p:subTnLst>
                                    <p:audio>
                                      <p:cMediaNode>
                                        <p:cTn display="0" masterRel="sameClick">
                                          <p:stCondLst>
                                            <p:cond evt="begin" delay="0">
                                              <p:tn val="21"/>
                                            </p:cond>
                                          </p:stCondLst>
                                          <p:endCondLst>
                                            <p:cond evt="onStopAudio" delay="0">
                                              <p:tgtEl>
                                                <p:sldTgt/>
                                              </p:tgtEl>
                                            </p:cond>
                                          </p:endCondLst>
                                        </p:cTn>
                                        <p:tgtEl>
                                          <p:sndTgt r:embed="rId2" name="applause.wav"/>
                                        </p:tgtEl>
                                      </p:cMediaNode>
                                    </p:audio>
                                  </p:sub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40298">
                                            <p:txEl>
                                              <p:pRg st="0" end="0"/>
                                            </p:txEl>
                                          </p:spTgt>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2" name="applause.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140299">
                                            <p:txEl>
                                              <p:pRg st="0" end="0"/>
                                            </p:txEl>
                                          </p:spTgt>
                                        </p:tgtEl>
                                        <p:attrNameLst>
                                          <p:attrName>style.visibility</p:attrName>
                                        </p:attrNameLst>
                                      </p:cBhvr>
                                      <p:to>
                                        <p:strVal val="visible"/>
                                      </p:to>
                                    </p:set>
                                  </p:childTnLst>
                                  <p:subTnLst>
                                    <p:audio>
                                      <p:cMediaNode>
                                        <p:cTn display="0" masterRel="sameClick">
                                          <p:stCondLst>
                                            <p:cond evt="begin" delay="0">
                                              <p:tn val="29"/>
                                            </p:cond>
                                          </p:stCondLst>
                                          <p:endCondLst>
                                            <p:cond evt="onStopAudio" delay="0">
                                              <p:tgtEl>
                                                <p:sldTgt/>
                                              </p:tgtEl>
                                            </p:cond>
                                          </p:endCondLst>
                                        </p:cTn>
                                        <p:tgtEl>
                                          <p:sndTgt r:embed="rId2" name="applause.wav"/>
                                        </p:tgtEl>
                                      </p:cMediaNode>
                                    </p:audio>
                                  </p:sub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40300"/>
                                        </p:tgtEl>
                                        <p:attrNameLst>
                                          <p:attrName>style.visibility</p:attrName>
                                        </p:attrNameLst>
                                      </p:cBhvr>
                                      <p:to>
                                        <p:strVal val="visible"/>
                                      </p:to>
                                    </p:set>
                                  </p:childTnLst>
                                  <p:subTnLst>
                                    <p:audio>
                                      <p:cMediaNode>
                                        <p:cTn display="0" masterRel="sameClick">
                                          <p:stCondLst>
                                            <p:cond evt="begin" delay="0">
                                              <p:tn val="33"/>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300"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6" name="Text Box 4"/>
          <p:cNvSpPr txBox="1">
            <a:spLocks noChangeArrowheads="1"/>
          </p:cNvSpPr>
          <p:nvPr/>
        </p:nvSpPr>
        <p:spPr bwMode="auto">
          <a:xfrm>
            <a:off x="991969" y="342025"/>
            <a:ext cx="1001236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第二板块：走近人物，评说人物</a:t>
            </a:r>
          </a:p>
        </p:txBody>
      </p:sp>
      <p:sp>
        <p:nvSpPr>
          <p:cNvPr id="2" name="矩形 1"/>
          <p:cNvSpPr/>
          <p:nvPr/>
        </p:nvSpPr>
        <p:spPr>
          <a:xfrm>
            <a:off x="3571043" y="2920702"/>
            <a:ext cx="4854214" cy="83099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ea typeface="思源宋体 CN" panose="02020400000000000000" pitchFamily="18" charset="-122"/>
              </a:rPr>
              <a:t> 第五关      评一评</a:t>
            </a:r>
            <a:endParaRPr lang="zh-CN" altLang="en-US" sz="48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243" name="Text Box 3"/>
          <p:cNvSpPr txBox="1">
            <a:spLocks noChangeArrowheads="1"/>
          </p:cNvSpPr>
          <p:nvPr/>
        </p:nvSpPr>
        <p:spPr bwMode="auto">
          <a:xfrm>
            <a:off x="3276600" y="1828801"/>
            <a:ext cx="6019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sz="2800">
              <a:solidFill>
                <a:srgbClr val="0000FF"/>
              </a:solidFill>
              <a:ea typeface="思源宋体 CN" panose="02020400000000000000" pitchFamily="18" charset="-122"/>
            </a:endParaRPr>
          </a:p>
        </p:txBody>
      </p:sp>
      <p:sp>
        <p:nvSpPr>
          <p:cNvPr id="138244" name="Text Box 4"/>
          <p:cNvSpPr txBox="1">
            <a:spLocks noChangeArrowheads="1"/>
          </p:cNvSpPr>
          <p:nvPr/>
        </p:nvSpPr>
        <p:spPr bwMode="auto">
          <a:xfrm>
            <a:off x="1340303" y="984705"/>
            <a:ext cx="9632496"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50000"/>
              </a:lnSpc>
            </a:pPr>
            <a:r>
              <a:rPr lang="en-US" altLang="zh-CN" sz="2400">
                <a:ea typeface="思源宋体 CN" panose="02020400000000000000" pitchFamily="18" charset="-122"/>
              </a:rPr>
              <a:t>         </a:t>
            </a:r>
            <a:r>
              <a:rPr lang="zh-CN" altLang="en-US" sz="2400">
                <a:ea typeface="思源宋体 CN" panose="02020400000000000000" pitchFamily="18" charset="-122"/>
              </a:rPr>
              <a:t>在大人的心目中秀贞是疯子</a:t>
            </a:r>
            <a:r>
              <a:rPr lang="en-US" altLang="zh-CN" sz="2400">
                <a:ea typeface="思源宋体 CN" panose="02020400000000000000" pitchFamily="18" charset="-122"/>
              </a:rPr>
              <a:t>,</a:t>
            </a:r>
            <a:r>
              <a:rPr lang="zh-CN" altLang="en-US" sz="2400">
                <a:ea typeface="思源宋体 CN" panose="02020400000000000000" pitchFamily="18" charset="-122"/>
              </a:rPr>
              <a:t>厚嘴唇的青年是小偷。对此英子却觉得纳闷。借我们大家的双眼，我们来看一看，讨论讨论如下两个问题：           </a:t>
            </a:r>
          </a:p>
          <a:p>
            <a:pPr>
              <a:lnSpc>
                <a:spcPct val="250000"/>
              </a:lnSpc>
            </a:pPr>
            <a:r>
              <a:rPr lang="zh-CN" altLang="en-US" sz="2400">
                <a:ea typeface="思源宋体 CN" panose="02020400000000000000" pitchFamily="18" charset="-122"/>
              </a:rPr>
              <a:t>      </a:t>
            </a:r>
            <a:r>
              <a:rPr lang="en-US" altLang="zh-CN" sz="2400">
                <a:ea typeface="思源宋体 CN" panose="02020400000000000000" pitchFamily="18" charset="-122"/>
              </a:rPr>
              <a:t>1</a:t>
            </a:r>
            <a:r>
              <a:rPr lang="zh-CN" altLang="en-US" sz="2400">
                <a:ea typeface="思源宋体 CN" panose="02020400000000000000" pitchFamily="18" charset="-122"/>
              </a:rPr>
              <a:t>、“秀贞”到底疯不疯？</a:t>
            </a:r>
          </a:p>
          <a:p>
            <a:pPr>
              <a:lnSpc>
                <a:spcPct val="250000"/>
              </a:lnSpc>
            </a:pPr>
            <a:r>
              <a:rPr lang="zh-CN" altLang="en-US" sz="2400">
                <a:ea typeface="思源宋体 CN" panose="02020400000000000000" pitchFamily="18" charset="-122"/>
              </a:rPr>
              <a:t>       </a:t>
            </a:r>
            <a:r>
              <a:rPr lang="en-US" altLang="zh-CN" sz="2400">
                <a:ea typeface="思源宋体 CN" panose="02020400000000000000" pitchFamily="18" charset="-122"/>
              </a:rPr>
              <a:t>2</a:t>
            </a:r>
            <a:r>
              <a:rPr lang="zh-CN" altLang="en-US" sz="2400">
                <a:ea typeface="思源宋体 CN" panose="02020400000000000000" pitchFamily="18" charset="-122"/>
              </a:rPr>
              <a:t>、假如你是法官，你是怎样宣判这个“小偷”？是重，还是轻判，为什么？</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38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315" name="Text Box 3"/>
          <p:cNvSpPr txBox="1">
            <a:spLocks noChangeArrowheads="1"/>
          </p:cNvSpPr>
          <p:nvPr/>
        </p:nvSpPr>
        <p:spPr bwMode="auto">
          <a:xfrm>
            <a:off x="3276600" y="1828801"/>
            <a:ext cx="6019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sz="2800">
              <a:solidFill>
                <a:srgbClr val="0000FF"/>
              </a:solidFill>
              <a:ea typeface="思源宋体 CN" panose="02020400000000000000" pitchFamily="18" charset="-122"/>
            </a:endParaRPr>
          </a:p>
        </p:txBody>
      </p:sp>
      <p:sp>
        <p:nvSpPr>
          <p:cNvPr id="141316" name="Text Box 4"/>
          <p:cNvSpPr txBox="1">
            <a:spLocks noChangeArrowheads="1"/>
          </p:cNvSpPr>
          <p:nvPr/>
        </p:nvSpPr>
        <p:spPr bwMode="auto">
          <a:xfrm>
            <a:off x="1681843" y="2651353"/>
            <a:ext cx="1018902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ea typeface="思源宋体 CN" panose="02020400000000000000" pitchFamily="18" charset="-122"/>
              </a:rPr>
              <a:t>宋妈妈到底爱不爱自己的孩子？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413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https://d.book118.com/695334101130011043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觅知网">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29</Slides>
  <Notes>0</Notes>
  <TotalTime>1</TotalTime>
  <HiddenSlides>1</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29</vt:i4>
      </vt:variant>
    </vt:vector>
  </HeadingPairs>
  <TitlesOfParts>
    <vt:vector baseType="lpstr" size="37">
      <vt:lpstr>Arial</vt:lpstr>
      <vt:lpstr>Calibri</vt:lpstr>
      <vt:lpstr>Calibri Light</vt:lpstr>
      <vt:lpstr>宋体</vt:lpstr>
      <vt:lpstr>Aa马上行楷</vt:lpstr>
      <vt:lpstr>思源宋体 CN</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1.英子和妞儿是在哪儿认识的？</vt:lpstr>
      <vt:lpstr>2.兰姨娘最后的结局是怎样的？</vt:lpstr>
      <vt:lpstr>3.”我们看海去”中草丛中哪个小伙子是什么身份</vt:lpstr>
      <vt:lpstr>4.草丛中那个小伙子偷钱的目的是什么？</vt:lpstr>
      <vt:lpstr>5.宋妈总共生了几个孩子？孩子结局分别是怎样的？</vt:lpstr>
      <vt:lpstr>6.英子因为什么事情由一开始的喜欢变得讨厌兰姨娘？</vt:lpstr>
      <vt:lpstr>7.宋妈最后离开英子家的时候爱是坐什么“交通工具”走的？</vt:lpstr>
      <vt:lpstr>8.英子在参加高年级同学的毕业典礼上意外看到的那个她认识的人是谁？</vt:lpstr>
      <vt:lpstr>9.英子靠什么最终断定了妞儿是“疯子”秀贞的女儿？</vt:lpstr>
      <vt:lpstr>10.英子爸妈为什么让宋妈离开他们家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2024-09-05T05:09:11.165</cp:lastPrinted>
  <dcterms:created xsi:type="dcterms:W3CDTF">2024-09-04T21:09:11Z</dcterms:created>
  <dcterms:modified xsi:type="dcterms:W3CDTF">2024-09-04T21:09:13Z</dcterms:modified>
</cp:coreProperties>
</file>