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embeddedFontLst>
    <p:embeddedFont>
      <p:font typeface="KTIMTE+KBHKCW+MicrosoftYaHei-Bold"/>
      <p:regular r:id="rId15"/>
    </p:embeddedFont>
    <p:embeddedFont>
      <p:font typeface="FKBWKE+BUFLJO+MicrosoftYaHei"/>
      <p:regular r:id="rId16"/>
    </p:embeddedFont>
    <p:embeddedFont>
      <p:font typeface="TSJKTG+MS-UIGothic"/>
      <p:regular r:id="rId17"/>
    </p:embeddedFont>
    <p:embeddedFont>
      <p:font typeface="OESWFI+JRUVHW+ArialMT"/>
      <p:regular r:id="rId18"/>
    </p:embeddedFont>
  </p:embeddedFontLst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font" Target="fonts/font1.fntdata" /><Relationship Id="rId16" Type="http://schemas.openxmlformats.org/officeDocument/2006/relationships/font" Target="fonts/font2.fntdata" /><Relationship Id="rId17" Type="http://schemas.openxmlformats.org/officeDocument/2006/relationships/font" Target="fonts/font3.fntdata" /><Relationship Id="rId18" Type="http://schemas.openxmlformats.org/officeDocument/2006/relationships/font" Target="fonts/font4.fntdata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3409BBA-E7E2-4DFA-910E-9E0A3DF334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FA82D82-8556-4203-AD9F-7176FE4BBB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E59F453-5254-4501-84BE-481C9AE0E4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A0D19F0-1E94-4505-A6E2-CB8006944E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4D74FB9-1AD4-49EE-88A6-67BD8C7F4D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154BE8E-250E-49DD-8504-58E22D4AAF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5A6336C-19C3-4796-8C3C-01BF05EEF1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51C8992-FC0F-4140-B7EE-376CAFAEB6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4ED4767-967F-4A79-B96F-9670E74CAE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963A946-97F1-4DE5-B3D9-F176851B9B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D49BD7A-B8CF-4834-B34D-5CDEC10B3A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96014000240010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2686050" y="1006961"/>
            <a:ext cx="2934742" cy="272793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8804"/>
              </a:lnSpc>
              <a:spcBef>
                <a:spcPct val="0"/>
              </a:spcBef>
              <a:spcAft>
                <a:spcPct val="0"/>
              </a:spcAft>
            </a:pPr>
            <a:r>
              <a:rPr sz="8450" spc="10">
                <a:solidFill>
                  <a:srgbClr val="00BEA8"/>
                </a:solidFill>
                <a:latin typeface="KTIMTE+KBHKCW+MicrosoftYaHei-Bold"/>
                <a:cs typeface="KTIMTE+KBHKCW+MicrosoftYaHei-Bold"/>
              </a:rPr>
              <a:t>01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211580" y="5636140"/>
            <a:ext cx="1614785" cy="77479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00"/>
              </a:lnSpc>
              <a:spcBef>
                <a:spcPct val="0"/>
              </a:spcBef>
              <a:spcAft>
                <a:spcPct val="0"/>
              </a:spcAft>
            </a:pPr>
            <a:r>
              <a:rPr sz="2400">
                <a:solidFill>
                  <a:srgbClr val="00BEA8"/>
                </a:solidFill>
                <a:latin typeface="FKBWKE+BUFLJO+MicrosoftYaHei"/>
                <a:cs typeface="FKBWKE+BUFLJO+MicrosoftYaHei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476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EA8"/>
                </a:solidFill>
                <a:latin typeface="TSJKTG+MS-UIGothic"/>
                <a:cs typeface="TSJKTG+MS-UIGothic"/>
              </a:rPr>
              <a:t>定</a:t>
            </a:r>
            <a:r>
              <a:rPr sz="3000">
                <a:solidFill>
                  <a:srgbClr val="00BEA8"/>
                </a:solidFill>
                <a:latin typeface="SimSun"/>
                <a:cs typeface="SimSun"/>
              </a:rPr>
              <a:t>义</a:t>
            </a:r>
            <a:r>
              <a:rPr sz="3000">
                <a:solidFill>
                  <a:srgbClr val="00BEA8"/>
                </a:solidFill>
                <a:latin typeface="TSJKTG+MS-UIGothic"/>
                <a:cs typeface="TSJKTG+MS-UIGothic"/>
              </a:rPr>
              <a:t>与特点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9744075" y="2004055"/>
            <a:ext cx="6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00BEA8"/>
                </a:solidFill>
                <a:latin typeface="TSJKTG+MS-UIGothic"/>
                <a:cs typeface="TSJKTG+MS-UIGothic"/>
              </a:rPr>
              <a:t>定</a:t>
            </a:r>
            <a:r>
              <a:rPr sz="1550">
                <a:solidFill>
                  <a:srgbClr val="00BEA8"/>
                </a:solidFill>
                <a:latin typeface="SimSun"/>
                <a:cs typeface="SimSun"/>
              </a:rPr>
              <a:t>义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9744075" y="4147815"/>
            <a:ext cx="6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00BEA8"/>
                </a:solidFill>
                <a:latin typeface="TSJKTG+MS-UIGothic"/>
                <a:cs typeface="TSJKTG+MS-UIGothic"/>
              </a:rPr>
              <a:t>特点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EA8"/>
                </a:solidFill>
                <a:latin typeface="SimSun"/>
                <a:cs typeface="SimSun"/>
              </a:rPr>
              <a:t>传</a:t>
            </a:r>
            <a:r>
              <a:rPr sz="3000">
                <a:solidFill>
                  <a:srgbClr val="00BEA8"/>
                </a:solidFill>
                <a:latin typeface="TSJKTG+MS-UIGothic"/>
                <a:cs typeface="TSJKTG+MS-UIGothic"/>
              </a:rPr>
              <a:t>播途径与症状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55319" y="1473196"/>
            <a:ext cx="1092123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00BEA8"/>
                </a:solidFill>
                <a:latin typeface="SimSun"/>
                <a:cs typeface="SimSun"/>
              </a:rPr>
              <a:t>传</a:t>
            </a:r>
            <a:r>
              <a:rPr sz="1550" spc="25">
                <a:solidFill>
                  <a:srgbClr val="00BEA8"/>
                </a:solidFill>
                <a:latin typeface="TSJKTG+MS-UIGothic"/>
                <a:cs typeface="TSJKTG+MS-UIGothic"/>
              </a:rPr>
              <a:t>播途径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93419" y="4044946"/>
            <a:ext cx="6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FFFFFF"/>
                </a:solidFill>
                <a:latin typeface="TSJKTG+MS-UIGothic"/>
                <a:cs typeface="TSJKTG+MS-UIGothic"/>
              </a:rPr>
              <a:t>症状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693419" y="4451838"/>
            <a:ext cx="3171912" cy="104584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406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TSJKTG+MS-UIGothic"/>
                <a:cs typeface="TSJKTG+MS-UIGothic"/>
              </a:rPr>
              <a:t>感染</a:t>
            </a:r>
            <a:r>
              <a:rPr sz="1350">
                <a:solidFill>
                  <a:srgbClr val="FFFFFF"/>
                </a:solidFill>
                <a:latin typeface="FKBWKE+BUFLJO+MicrosoftYaHei"/>
                <a:cs typeface="FKBWKE+BUFLJO+MicrosoftYaHei"/>
              </a:rPr>
              <a:t>H7N9</a:t>
            </a:r>
            <a:r>
              <a:rPr sz="1350">
                <a:solidFill>
                  <a:srgbClr val="FFFFFF"/>
                </a:solidFill>
                <a:latin typeface="TSJKTG+MS-UIGothic"/>
                <a:cs typeface="TSJKTG+MS-UIGothic"/>
              </a:rPr>
              <a:t>病毒后，患者会出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现发热</a:t>
            </a:r>
            <a:r>
              <a:rPr sz="1350">
                <a:solidFill>
                  <a:srgbClr val="FFFFFF"/>
                </a:solidFill>
                <a:latin typeface="TSJKTG+MS-UIGothic"/>
                <a:cs typeface="TSJKTG+MS-UIGothic"/>
              </a:rPr>
              <a:t>、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TSJKTG+MS-UIGothic"/>
                <a:cs typeface="TSJKTG+MS-UIGothic"/>
              </a:rPr>
              <a:t>咳嗽、喉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咙</a:t>
            </a:r>
            <a:r>
              <a:rPr sz="1350">
                <a:solidFill>
                  <a:srgbClr val="FFFFFF"/>
                </a:solidFill>
                <a:latin typeface="TSJKTG+MS-UIGothic"/>
                <a:cs typeface="TSJKTG+MS-UIGothic"/>
              </a:rPr>
              <a:t>疼痛、呼吸困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难</a:t>
            </a:r>
            <a:r>
              <a:rPr sz="1350">
                <a:solidFill>
                  <a:srgbClr val="FFFFFF"/>
                </a:solidFill>
                <a:latin typeface="TSJKTG+MS-UIGothic"/>
                <a:cs typeface="TSJKTG+MS-UIGothic"/>
              </a:rPr>
              <a:t>等症状，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严</a:t>
            </a:r>
            <a:r>
              <a:rPr sz="1350">
                <a:solidFill>
                  <a:srgbClr val="FFFFFF"/>
                </a:solidFill>
                <a:latin typeface="TSJKTG+MS-UIGothic"/>
                <a:cs typeface="TSJKTG+MS-UIGothic"/>
              </a:rPr>
              <a:t>重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时</a:t>
            </a:r>
            <a:r>
              <a:rPr sz="1350">
                <a:solidFill>
                  <a:srgbClr val="FFFFFF"/>
                </a:solidFill>
                <a:latin typeface="TSJKTG+MS-UIGothic"/>
                <a:cs typeface="TSJKTG+MS-UIGothic"/>
              </a:rPr>
              <a:t>可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导</a:t>
            </a:r>
            <a:r>
              <a:rPr sz="1350">
                <a:solidFill>
                  <a:srgbClr val="FFFFFF"/>
                </a:solidFill>
                <a:latin typeface="TSJKTG+MS-UIGothic"/>
                <a:cs typeface="TSJKTG+MS-UIGothic"/>
              </a:rPr>
              <a:t>致死亡。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963542" cy="97668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125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EA8"/>
                </a:solidFill>
                <a:latin typeface="KTIMTE+KBHKCW+MicrosoftYaHei-Bold"/>
                <a:cs typeface="KTIMTE+KBHKCW+MicrosoftYaHei-Bold"/>
              </a:rPr>
              <a:t>H7N9</a:t>
            </a:r>
            <a:r>
              <a:rPr sz="3000">
                <a:solidFill>
                  <a:srgbClr val="00BEA8"/>
                </a:solidFill>
                <a:latin typeface="TSJKTG+MS-UIGothic"/>
                <a:cs typeface="TSJKTG+MS-UIGothic"/>
              </a:rPr>
              <a:t>的</a:t>
            </a:r>
            <a:r>
              <a:rPr sz="3000">
                <a:solidFill>
                  <a:srgbClr val="00BEA8"/>
                </a:solidFill>
                <a:latin typeface="SimSun"/>
                <a:cs typeface="SimSun"/>
              </a:rPr>
              <a:t>预</a:t>
            </a:r>
            <a:r>
              <a:rPr sz="3000">
                <a:solidFill>
                  <a:srgbClr val="00BEA8"/>
                </a:solidFill>
                <a:latin typeface="TSJKTG+MS-UIGothic"/>
                <a:cs typeface="TSJKTG+MS-UIGothic"/>
              </a:rPr>
              <a:t>防与控制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3016885" y="2612294"/>
            <a:ext cx="892048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FFFFFF"/>
                </a:solidFill>
                <a:latin typeface="SimSun"/>
                <a:cs typeface="SimSun"/>
              </a:rPr>
              <a:t>预</a:t>
            </a:r>
            <a:r>
              <a:rPr sz="2000">
                <a:solidFill>
                  <a:srgbClr val="FFFFFF"/>
                </a:solidFill>
                <a:latin typeface="TSJKTG+MS-UIGothic"/>
                <a:cs typeface="TSJKTG+MS-UIGothic"/>
              </a:rPr>
              <a:t>防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809355" y="2612294"/>
            <a:ext cx="892047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FFFFFF"/>
                </a:solidFill>
                <a:latin typeface="TSJKTG+MS-UIGothic"/>
                <a:cs typeface="TSJKTG+MS-UIGothic"/>
              </a:rPr>
              <a:t>控制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2686050" y="1006961"/>
            <a:ext cx="2934742" cy="272793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8804"/>
              </a:lnSpc>
              <a:spcBef>
                <a:spcPct val="0"/>
              </a:spcBef>
              <a:spcAft>
                <a:spcPct val="0"/>
              </a:spcAft>
            </a:pPr>
            <a:r>
              <a:rPr sz="8450" spc="10">
                <a:solidFill>
                  <a:srgbClr val="00BEA8"/>
                </a:solidFill>
                <a:latin typeface="KTIMTE+KBHKCW+MicrosoftYaHei-Bold"/>
                <a:cs typeface="KTIMTE+KBHKCW+MicrosoftYaHei-Bold"/>
              </a:rPr>
              <a:t>02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211580" y="5636140"/>
            <a:ext cx="1614785" cy="77479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00"/>
              </a:lnSpc>
              <a:spcBef>
                <a:spcPct val="0"/>
              </a:spcBef>
              <a:spcAft>
                <a:spcPct val="0"/>
              </a:spcAft>
            </a:pPr>
            <a:r>
              <a:rPr sz="2400">
                <a:solidFill>
                  <a:srgbClr val="00BEA8"/>
                </a:solidFill>
                <a:latin typeface="FKBWKE+BUFLJO+MicrosoftYaHei"/>
                <a:cs typeface="FKBWKE+BUFLJO+MicrosoftYaHei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EA8"/>
                </a:solidFill>
                <a:latin typeface="SimSun"/>
                <a:cs typeface="SimSun"/>
              </a:rPr>
              <a:t>护</a:t>
            </a:r>
            <a:r>
              <a:rPr sz="3000">
                <a:solidFill>
                  <a:srgbClr val="00BEA8"/>
                </a:solidFill>
                <a:latin typeface="TSJKTG+MS-UIGothic"/>
                <a:cs typeface="TSJKTG+MS-UIGothic"/>
              </a:rPr>
              <a:t>理原</a:t>
            </a:r>
            <a:r>
              <a:rPr sz="3000">
                <a:solidFill>
                  <a:srgbClr val="00BEA8"/>
                </a:solidFill>
                <a:latin typeface="SimSun"/>
                <a:cs typeface="SimSun"/>
              </a:rPr>
              <a:t>则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5179059" y="1995709"/>
            <a:ext cx="2089911" cy="358012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FFFFFF"/>
                </a:solidFill>
                <a:latin typeface="SimSun"/>
                <a:cs typeface="SimSun"/>
              </a:rPr>
              <a:t>预</a:t>
            </a:r>
            <a:r>
              <a:rPr sz="2000" spc="25">
                <a:solidFill>
                  <a:srgbClr val="FFFFFF"/>
                </a:solidFill>
                <a:latin typeface="TSJKTG+MS-UIGothic"/>
                <a:cs typeface="TSJKTG+MS-UIGothic"/>
              </a:rPr>
              <a:t>防感染</a:t>
            </a:r>
            <a:r>
              <a:rPr sz="2000" spc="25">
                <a:solidFill>
                  <a:srgbClr val="FFFFFF"/>
                </a:solidFill>
                <a:latin typeface="SimSun"/>
                <a:cs typeface="SimSun"/>
              </a:rPr>
              <a:t>传</a:t>
            </a:r>
            <a:r>
              <a:rPr sz="2000">
                <a:solidFill>
                  <a:srgbClr val="FFFFFF"/>
                </a:solidFill>
                <a:latin typeface="TSJKTG+MS-UIGothic"/>
                <a:cs typeface="TSJKTG+MS-UIGothic"/>
              </a:rPr>
              <a:t>播</a:t>
            </a:r>
          </a:p>
          <a:p>
            <a:pPr marL="304164" marR="0">
              <a:lnSpc>
                <a:spcPts val="2000"/>
              </a:lnSpc>
              <a:spcBef>
                <a:spcPts val="5704"/>
              </a:spcBef>
              <a:spcAft>
                <a:spcPct val="0"/>
              </a:spcAft>
            </a:pPr>
            <a:r>
              <a:rPr sz="2000" spc="25">
                <a:solidFill>
                  <a:srgbClr val="FFFFFF"/>
                </a:solidFill>
                <a:latin typeface="TSJKTG+MS-UIGothic"/>
                <a:cs typeface="TSJKTG+MS-UIGothic"/>
              </a:rPr>
              <a:t>个性化</a:t>
            </a:r>
            <a:r>
              <a:rPr sz="2000" spc="23">
                <a:solidFill>
                  <a:srgbClr val="FFFFFF"/>
                </a:solidFill>
                <a:latin typeface="SimSun"/>
                <a:cs typeface="SimSun"/>
              </a:rPr>
              <a:t>护</a:t>
            </a:r>
            <a:r>
              <a:rPr sz="2000">
                <a:solidFill>
                  <a:srgbClr val="FFFFFF"/>
                </a:solidFill>
                <a:latin typeface="TSJKTG+MS-UIGothic"/>
                <a:cs typeface="TSJKTG+MS-UIGothic"/>
              </a:rPr>
              <a:t>理</a:t>
            </a:r>
          </a:p>
          <a:p>
            <a:pPr marL="168909" marR="0">
              <a:lnSpc>
                <a:spcPts val="2000"/>
              </a:lnSpc>
              <a:spcBef>
                <a:spcPts val="5725"/>
              </a:spcBef>
              <a:spcAft>
                <a:spcPct val="0"/>
              </a:spcAft>
            </a:pPr>
            <a:r>
              <a:rPr sz="2000" spc="25">
                <a:solidFill>
                  <a:srgbClr val="FFFFFF"/>
                </a:solidFill>
                <a:latin typeface="TSJKTG+MS-UIGothic"/>
                <a:cs typeface="TSJKTG+MS-UIGothic"/>
              </a:rPr>
              <a:t>密切</a:t>
            </a:r>
            <a:r>
              <a:rPr sz="2000" spc="25">
                <a:solidFill>
                  <a:srgbClr val="FFFFFF"/>
                </a:solidFill>
                <a:latin typeface="SimSun"/>
                <a:cs typeface="SimSun"/>
              </a:rPr>
              <a:t>观</a:t>
            </a:r>
            <a:r>
              <a:rPr sz="2000" spc="25">
                <a:solidFill>
                  <a:srgbClr val="FFFFFF"/>
                </a:solidFill>
                <a:latin typeface="TSJKTG+MS-UIGothic"/>
                <a:cs typeface="TSJKTG+MS-UIGothic"/>
              </a:rPr>
              <a:t>察病情</a:t>
            </a:r>
          </a:p>
          <a:p>
            <a:pPr marL="426084" marR="0">
              <a:lnSpc>
                <a:spcPts val="2000"/>
              </a:lnSpc>
              <a:spcBef>
                <a:spcPts val="5759"/>
              </a:spcBef>
              <a:spcAft>
                <a:spcPct val="0"/>
              </a:spcAft>
            </a:pPr>
            <a:r>
              <a:rPr sz="2000" spc="23">
                <a:solidFill>
                  <a:srgbClr val="FFFFFF"/>
                </a:solidFill>
                <a:latin typeface="TSJKTG+MS-UIGothic"/>
                <a:cs typeface="TSJKTG+MS-UIGothic"/>
              </a:rPr>
              <a:t>及</a:t>
            </a:r>
            <a:r>
              <a:rPr sz="2000" spc="25">
                <a:solidFill>
                  <a:srgbClr val="FFFFFF"/>
                </a:solidFill>
                <a:latin typeface="SimSun"/>
                <a:cs typeface="SimSun"/>
              </a:rPr>
              <a:t>时</a:t>
            </a:r>
            <a:r>
              <a:rPr sz="2000" spc="25">
                <a:solidFill>
                  <a:srgbClr val="FFFFFF"/>
                </a:solidFill>
                <a:latin typeface="TSJKTG+MS-UIGothic"/>
                <a:cs typeface="TSJKTG+MS-UIGothic"/>
              </a:rPr>
              <a:t>反</a:t>
            </a:r>
            <a:r>
              <a:rPr sz="2000">
                <a:solidFill>
                  <a:srgbClr val="FFFFFF"/>
                </a:solidFill>
                <a:latin typeface="SimSun"/>
                <a:cs typeface="SimSun"/>
              </a:rPr>
              <a:t>馈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EA8"/>
                </a:solidFill>
                <a:latin typeface="SimSun"/>
                <a:cs typeface="SimSun"/>
              </a:rPr>
              <a:t>护</a:t>
            </a:r>
            <a:r>
              <a:rPr sz="3000">
                <a:solidFill>
                  <a:srgbClr val="00BEA8"/>
                </a:solidFill>
                <a:latin typeface="TSJKTG+MS-UIGothic"/>
                <a:cs typeface="TSJKTG+MS-UIGothic"/>
              </a:rPr>
              <a:t>理措施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2696210" y="2119318"/>
            <a:ext cx="1405923" cy="1307473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220"/>
              </a:lnSpc>
              <a:spcBef>
                <a:spcPct val="0"/>
              </a:spcBef>
              <a:spcAft>
                <a:spcPct val="0"/>
              </a:spcAft>
            </a:pPr>
            <a:r>
              <a:rPr sz="4050">
                <a:solidFill>
                  <a:srgbClr val="FFFFFF"/>
                </a:solidFill>
                <a:latin typeface="KTIMTE+KBHKCW+MicrosoftYaHei-Bold"/>
                <a:cs typeface="KTIMTE+KBHKCW+MicrosoftYaHei-Bold"/>
              </a:rPr>
              <a:t>01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5182870" y="2149163"/>
            <a:ext cx="6443650" cy="1307473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220"/>
              </a:lnSpc>
              <a:spcBef>
                <a:spcPct val="0"/>
              </a:spcBef>
              <a:spcAft>
                <a:spcPct val="0"/>
              </a:spcAft>
            </a:pPr>
            <a:r>
              <a:rPr sz="4050">
                <a:solidFill>
                  <a:srgbClr val="FFFFFF"/>
                </a:solidFill>
                <a:latin typeface="KTIMTE+KBHKCW+MicrosoftYaHei-Bold"/>
                <a:cs typeface="KTIMTE+KBHKCW+MicrosoftYaHei-Bold"/>
              </a:rPr>
              <a:t>02</a:t>
            </a:r>
            <a:r>
              <a:rPr sz="4050" spc="13491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4050">
                <a:solidFill>
                  <a:srgbClr val="FFFFFF"/>
                </a:solidFill>
                <a:latin typeface="KTIMTE+KBHKCW+MicrosoftYaHei-Bold"/>
                <a:cs typeface="KTIMTE+KBHKCW+MicrosoftYaHei-Bold"/>
              </a:rPr>
              <a:t>03</a:t>
            </a:r>
            <a:r>
              <a:rPr sz="4050" spc="13652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4050">
                <a:solidFill>
                  <a:srgbClr val="FFFFFF"/>
                </a:solidFill>
                <a:latin typeface="KTIMTE+KBHKCW+MicrosoftYaHei-Bold"/>
                <a:cs typeface="KTIMTE+KBHKCW+MicrosoftYaHei-Bold"/>
              </a:rPr>
              <a:t>04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751964" y="3134264"/>
            <a:ext cx="1663699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00BEA8"/>
                </a:solidFill>
                <a:latin typeface="TSJKTG+MS-UIGothic"/>
                <a:cs typeface="TSJKTG+MS-UIGothic"/>
              </a:rPr>
              <a:t>呼吸道</a:t>
            </a:r>
            <a:r>
              <a:rPr sz="2000" spc="23">
                <a:solidFill>
                  <a:srgbClr val="00BEA8"/>
                </a:solidFill>
                <a:latin typeface="SimSun"/>
                <a:cs typeface="SimSun"/>
              </a:rPr>
              <a:t>护</a:t>
            </a:r>
            <a:r>
              <a:rPr sz="2000">
                <a:solidFill>
                  <a:srgbClr val="00BEA8"/>
                </a:solidFill>
                <a:latin typeface="TSJKTG+MS-UIGothic"/>
                <a:cs typeface="TSJKTG+MS-UIGothic"/>
              </a:rPr>
              <a:t>理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4366895" y="3115849"/>
            <a:ext cx="1406651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00BEA8"/>
                </a:solidFill>
                <a:latin typeface="TSJKTG+MS-UIGothic"/>
                <a:cs typeface="TSJKTG+MS-UIGothic"/>
              </a:rPr>
              <a:t>生活</a:t>
            </a:r>
            <a:r>
              <a:rPr sz="2000" spc="25">
                <a:solidFill>
                  <a:srgbClr val="00BEA8"/>
                </a:solidFill>
                <a:latin typeface="SimSun"/>
                <a:cs typeface="SimSun"/>
              </a:rPr>
              <a:t>护</a:t>
            </a:r>
            <a:r>
              <a:rPr sz="2000">
                <a:solidFill>
                  <a:srgbClr val="00BEA8"/>
                </a:solidFill>
                <a:latin typeface="TSJKTG+MS-UIGothic"/>
                <a:cs typeface="TSJKTG+MS-UIGothic"/>
              </a:rPr>
              <a:t>理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6851650" y="311584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00BEA8"/>
                </a:solidFill>
                <a:latin typeface="TSJKTG+MS-UIGothic"/>
                <a:cs typeface="TSJKTG+MS-UIGothic"/>
              </a:rPr>
              <a:t>心理</a:t>
            </a:r>
            <a:r>
              <a:rPr sz="2000" spc="25">
                <a:solidFill>
                  <a:srgbClr val="00BEA8"/>
                </a:solidFill>
                <a:latin typeface="SimSun"/>
                <a:cs typeface="SimSun"/>
              </a:rPr>
              <a:t>护</a:t>
            </a:r>
            <a:r>
              <a:rPr sz="2000">
                <a:solidFill>
                  <a:srgbClr val="00BEA8"/>
                </a:solidFill>
                <a:latin typeface="TSJKTG+MS-UIGothic"/>
                <a:cs typeface="TSJKTG+MS-UIGothic"/>
              </a:rPr>
              <a:t>理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9337040" y="311584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00BEA8"/>
                </a:solidFill>
                <a:latin typeface="TSJKTG+MS-UIGothic"/>
                <a:cs typeface="TSJKTG+MS-UIGothic"/>
              </a:rPr>
              <a:t>健康教育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1491614" y="3659243"/>
            <a:ext cx="2126754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TSJKTG+MS-UIGothic"/>
                <a:cs typeface="TSJKTG+MS-UIGothic"/>
              </a:rPr>
              <a:t>保持患者呼吸道通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畅</a:t>
            </a:r>
            <a:r>
              <a:rPr sz="1500">
                <a:solidFill>
                  <a:srgbClr val="FFFFFF"/>
                </a:solidFill>
                <a:latin typeface="TSJKTG+MS-UIGothic"/>
                <a:cs typeface="TSJKTG+MS-UIGothic"/>
              </a:rPr>
              <a:t>，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TSJKTG+MS-UIGothic"/>
                <a:cs typeface="TSJKTG+MS-UIGothic"/>
              </a:rPr>
              <a:t>定期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给</a:t>
            </a:r>
            <a:r>
              <a:rPr sz="1500">
                <a:solidFill>
                  <a:srgbClr val="FFFFFF"/>
                </a:solidFill>
                <a:latin typeface="TSJKTG+MS-UIGothic"/>
                <a:cs typeface="TSJKTG+MS-UIGothic"/>
              </a:rPr>
              <a:t>患者吸痰、吸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TSJKTG+MS-UIGothic"/>
                <a:cs typeface="TSJKTG+MS-UIGothic"/>
              </a:rPr>
              <a:t>氧。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3977004" y="3640193"/>
            <a:ext cx="2062757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协</a:t>
            </a:r>
            <a:r>
              <a:rPr sz="1500">
                <a:solidFill>
                  <a:srgbClr val="FFFFFF"/>
                </a:solidFill>
                <a:latin typeface="TSJKTG+MS-UIGothic"/>
                <a:cs typeface="TSJKTG+MS-UIGothic"/>
              </a:rPr>
              <a:t>助患者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FFFFFF"/>
                </a:solidFill>
                <a:latin typeface="TSJKTG+MS-UIGothic"/>
                <a:cs typeface="TSJKTG+MS-UIGothic"/>
              </a:rPr>
              <a:t>食、洗漱、</a:t>
            </a:r>
          </a:p>
        </p:txBody>
      </p:sp>
      <p:sp>
        <p:nvSpPr>
          <p:cNvPr id="12" name="object 12"/>
          <p:cNvSpPr txBox="1"/>
          <p:nvPr/>
        </p:nvSpPr>
        <p:spPr>
          <a:xfrm>
            <a:off x="6453504" y="3640193"/>
            <a:ext cx="2126754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对</a:t>
            </a:r>
            <a:r>
              <a:rPr sz="1500">
                <a:solidFill>
                  <a:srgbClr val="FFFFFF"/>
                </a:solidFill>
                <a:latin typeface="TSJKTG+MS-UIGothic"/>
                <a:cs typeface="TSJKTG+MS-UIGothic"/>
              </a:rPr>
              <a:t>患者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FFFFFF"/>
                </a:solidFill>
                <a:latin typeface="TSJKTG+MS-UIGothic"/>
                <a:cs typeface="TSJKTG+MS-UIGothic"/>
              </a:rPr>
              <a:t>行心理疏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导</a:t>
            </a:r>
            <a:r>
              <a:rPr sz="1500">
                <a:solidFill>
                  <a:srgbClr val="FFFFFF"/>
                </a:solidFill>
                <a:latin typeface="TSJKTG+MS-UIGothic"/>
                <a:cs typeface="TSJKTG+MS-UIGothic"/>
              </a:rPr>
              <a:t>，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缓</a:t>
            </a:r>
            <a:r>
              <a:rPr sz="1500">
                <a:solidFill>
                  <a:srgbClr val="FFFFFF"/>
                </a:solidFill>
                <a:latin typeface="TSJKTG+MS-UIGothic"/>
                <a:cs typeface="TSJKTG+MS-UIGothic"/>
              </a:rPr>
              <a:t>解其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紧张</a:t>
            </a:r>
            <a:r>
              <a:rPr sz="1500">
                <a:solidFill>
                  <a:srgbClr val="FFFFFF"/>
                </a:solidFill>
                <a:latin typeface="TSJKTG+MS-UIGothic"/>
                <a:cs typeface="TSJKTG+MS-UIGothic"/>
              </a:rPr>
              <a:t>、焦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虑</a:t>
            </a:r>
            <a:r>
              <a:rPr sz="1500">
                <a:solidFill>
                  <a:srgbClr val="FFFFFF"/>
                </a:solidFill>
                <a:latin typeface="TSJKTG+MS-UIGothic"/>
                <a:cs typeface="TSJKTG+MS-UIGothic"/>
              </a:rPr>
              <a:t>的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TSJKTG+MS-UIGothic"/>
                <a:cs typeface="TSJKTG+MS-UIGothic"/>
              </a:rPr>
              <a:t>情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绪</a:t>
            </a:r>
            <a:r>
              <a:rPr sz="1500">
                <a:solidFill>
                  <a:srgbClr val="FFFFFF"/>
                </a:solidFill>
                <a:latin typeface="TSJKTG+MS-UIGothic"/>
                <a:cs typeface="TSJKTG+MS-UIGothic"/>
              </a:rPr>
              <a:t>。</a:t>
            </a:r>
          </a:p>
        </p:txBody>
      </p:sp>
      <p:sp>
        <p:nvSpPr>
          <p:cNvPr id="13" name="object 13"/>
          <p:cNvSpPr txBox="1"/>
          <p:nvPr/>
        </p:nvSpPr>
        <p:spPr>
          <a:xfrm>
            <a:off x="8938894" y="3640193"/>
            <a:ext cx="1936253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TSJKTG+MS-UIGothic"/>
                <a:cs typeface="TSJKTG+MS-UIGothic"/>
              </a:rPr>
              <a:t>向患者及家属宣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传</a:t>
            </a:r>
          </a:p>
          <a:p>
            <a:pPr marL="0" marR="0">
              <a:lnSpc>
                <a:spcPts val="1562"/>
              </a:lnSpc>
              <a:spcBef>
                <a:spcPts val="1137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FKBWKE+BUFLJO+MicrosoftYaHei"/>
                <a:cs typeface="FKBWKE+BUFLJO+MicrosoftYaHei"/>
              </a:rPr>
              <a:t>H7N9</a:t>
            </a:r>
            <a:r>
              <a:rPr sz="1500">
                <a:solidFill>
                  <a:srgbClr val="FFFFFF"/>
                </a:solidFill>
                <a:latin typeface="TSJKTG+MS-UIGothic"/>
                <a:cs typeface="TSJKTG+MS-UIGothic"/>
              </a:rPr>
              <a:t>防控知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识</a:t>
            </a:r>
            <a:r>
              <a:rPr sz="1500">
                <a:solidFill>
                  <a:srgbClr val="FFFFFF"/>
                </a:solidFill>
                <a:latin typeface="TSJKTG+MS-UIGothic"/>
                <a:cs typeface="TSJKTG+MS-UIGothic"/>
              </a:rPr>
              <a:t>，提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TSJKTG+MS-UIGothic"/>
                <a:cs typeface="TSJKTG+MS-UIGothic"/>
              </a:rPr>
              <a:t>高其自我防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护</a:t>
            </a:r>
            <a:r>
              <a:rPr sz="1500">
                <a:solidFill>
                  <a:srgbClr val="FFFFFF"/>
                </a:solidFill>
                <a:latin typeface="TSJKTG+MS-UIGothic"/>
                <a:cs typeface="TSJKTG+MS-UIGothic"/>
              </a:rPr>
              <a:t>意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识</a:t>
            </a:r>
            <a:r>
              <a:rPr sz="1500">
                <a:solidFill>
                  <a:srgbClr val="FFFFFF"/>
                </a:solidFill>
                <a:latin typeface="TSJKTG+MS-UIGothic"/>
                <a:cs typeface="TSJKTG+MS-UIGothic"/>
              </a:rPr>
              <a:t>。</a:t>
            </a:r>
          </a:p>
        </p:txBody>
      </p:sp>
      <p:sp>
        <p:nvSpPr>
          <p:cNvPr id="14" name="object 14"/>
          <p:cNvSpPr txBox="1"/>
          <p:nvPr/>
        </p:nvSpPr>
        <p:spPr>
          <a:xfrm>
            <a:off x="3977004" y="3983093"/>
            <a:ext cx="2126753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TSJKTG+MS-UIGothic"/>
                <a:cs typeface="TSJKTG+MS-UIGothic"/>
              </a:rPr>
              <a:t>排便等日常生活需求。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857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EA8"/>
                </a:solidFill>
                <a:latin typeface="SimSun"/>
                <a:cs typeface="SimSun"/>
              </a:rPr>
              <a:t>护</a:t>
            </a:r>
            <a:r>
              <a:rPr sz="3000">
                <a:solidFill>
                  <a:srgbClr val="00BEA8"/>
                </a:solidFill>
                <a:latin typeface="TSJKTG+MS-UIGothic"/>
                <a:cs typeface="TSJKTG+MS-UIGothic"/>
              </a:rPr>
              <a:t>理注意事</a:t>
            </a:r>
            <a:r>
              <a:rPr sz="3000">
                <a:solidFill>
                  <a:srgbClr val="00BEA8"/>
                </a:solidFill>
                <a:latin typeface="SimSun"/>
                <a:cs typeface="SimSun"/>
              </a:rPr>
              <a:t>项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204594" y="1619789"/>
            <a:ext cx="192100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00BEA8"/>
                </a:solidFill>
                <a:latin typeface="SimSun"/>
                <a:cs typeface="SimSun"/>
              </a:rPr>
              <a:t>严</a:t>
            </a:r>
            <a:r>
              <a:rPr sz="2000" spc="25">
                <a:solidFill>
                  <a:srgbClr val="00BEA8"/>
                </a:solidFill>
                <a:latin typeface="TSJKTG+MS-UIGothic"/>
                <a:cs typeface="TSJKTG+MS-UIGothic"/>
              </a:rPr>
              <a:t>格消毒隔离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300084" y="1619789"/>
            <a:ext cx="192100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00BEA8"/>
                </a:solidFill>
                <a:latin typeface="TSJKTG+MS-UIGothic"/>
                <a:cs typeface="TSJKTG+MS-UIGothic"/>
              </a:rPr>
              <a:t>加</a:t>
            </a:r>
            <a:r>
              <a:rPr sz="2000" spc="25">
                <a:solidFill>
                  <a:srgbClr val="00BEA8"/>
                </a:solidFill>
                <a:latin typeface="SimSun"/>
                <a:cs typeface="SimSun"/>
              </a:rPr>
              <a:t>强</a:t>
            </a:r>
            <a:r>
              <a:rPr sz="2000" spc="25">
                <a:solidFill>
                  <a:srgbClr val="00BEA8"/>
                </a:solidFill>
                <a:latin typeface="TSJKTG+MS-UIGothic"/>
                <a:cs typeface="TSJKTG+MS-UIGothic"/>
              </a:rPr>
              <a:t>防</a:t>
            </a:r>
            <a:r>
              <a:rPr sz="2000" spc="23">
                <a:solidFill>
                  <a:srgbClr val="00BEA8"/>
                </a:solidFill>
                <a:latin typeface="SimSun"/>
                <a:cs typeface="SimSun"/>
              </a:rPr>
              <a:t>护</a:t>
            </a:r>
            <a:r>
              <a:rPr sz="2000" spc="25">
                <a:solidFill>
                  <a:srgbClr val="00BEA8"/>
                </a:solidFill>
                <a:latin typeface="TSJKTG+MS-UIGothic"/>
                <a:cs typeface="TSJKTG+MS-UIGothic"/>
              </a:rPr>
              <a:t>措施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5831840" y="2511780"/>
            <a:ext cx="956490" cy="2620071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865"/>
              </a:lnSpc>
              <a:spcBef>
                <a:spcPct val="0"/>
              </a:spcBef>
              <a:spcAft>
                <a:spcPct val="0"/>
              </a:spcAft>
            </a:pPr>
            <a:r>
              <a:rPr sz="2750" spc="15">
                <a:solidFill>
                  <a:srgbClr val="FFFFFF"/>
                </a:solidFill>
                <a:latin typeface="KTIMTE+KBHKCW+MicrosoftYaHei-Bold"/>
                <a:cs typeface="KTIMTE+KBHKCW+MicrosoftYaHei-Bold"/>
              </a:rPr>
              <a:t>01</a:t>
            </a:r>
          </a:p>
          <a:p>
            <a:pPr marL="0" marR="0">
              <a:lnSpc>
                <a:spcPts val="2865"/>
              </a:lnSpc>
              <a:spcBef>
                <a:spcPts val="3829"/>
              </a:spcBef>
              <a:spcAft>
                <a:spcPct val="0"/>
              </a:spcAft>
            </a:pPr>
            <a:r>
              <a:rPr sz="2750" spc="15">
                <a:solidFill>
                  <a:srgbClr val="FFFFFF"/>
                </a:solidFill>
                <a:latin typeface="KTIMTE+KBHKCW+MicrosoftYaHei-Bold"/>
                <a:cs typeface="KTIMTE+KBHKCW+MicrosoftYaHei-Bold"/>
              </a:rPr>
              <a:t>02</a:t>
            </a:r>
          </a:p>
          <a:p>
            <a:pPr marL="0" marR="0">
              <a:lnSpc>
                <a:spcPts val="2865"/>
              </a:lnSpc>
              <a:spcBef>
                <a:spcPts val="4029"/>
              </a:spcBef>
              <a:spcAft>
                <a:spcPct val="0"/>
              </a:spcAft>
            </a:pPr>
            <a:r>
              <a:rPr sz="2750" spc="15">
                <a:solidFill>
                  <a:srgbClr val="FFFFFF"/>
                </a:solidFill>
                <a:latin typeface="KTIMTE+KBHKCW+MicrosoftYaHei-Bold"/>
                <a:cs typeface="KTIMTE+KBHKCW+MicrosoftYaHei-Bold"/>
              </a:rPr>
              <a:t>03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204594" y="4286154"/>
            <a:ext cx="2435097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00BEA8"/>
                </a:solidFill>
                <a:latin typeface="TSJKTG+MS-UIGothic"/>
                <a:cs typeface="TSJKTG+MS-UIGothic"/>
              </a:rPr>
              <a:t>注意</a:t>
            </a:r>
            <a:r>
              <a:rPr sz="2000" spc="25">
                <a:solidFill>
                  <a:srgbClr val="00BEA8"/>
                </a:solidFill>
                <a:latin typeface="SimSun"/>
                <a:cs typeface="SimSun"/>
              </a:rPr>
              <a:t>观</a:t>
            </a:r>
            <a:r>
              <a:rPr sz="2000" spc="25">
                <a:solidFill>
                  <a:srgbClr val="00BEA8"/>
                </a:solidFill>
                <a:latin typeface="TSJKTG+MS-UIGothic"/>
                <a:cs typeface="TSJKTG+MS-UIGothic"/>
              </a:rPr>
              <a:t>察病情</a:t>
            </a:r>
            <a:r>
              <a:rPr sz="2000" spc="23">
                <a:solidFill>
                  <a:srgbClr val="00BEA8"/>
                </a:solidFill>
                <a:latin typeface="SimSun"/>
                <a:cs typeface="SimSun"/>
              </a:rPr>
              <a:t>变</a:t>
            </a:r>
            <a:r>
              <a:rPr sz="2000">
                <a:solidFill>
                  <a:srgbClr val="00BEA8"/>
                </a:solidFill>
                <a:latin typeface="TSJKTG+MS-UIGothic"/>
                <a:cs typeface="TSJKTG+MS-UIGothic"/>
              </a:rPr>
              <a:t>化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8300084" y="4286154"/>
            <a:ext cx="166370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00BEA8"/>
                </a:solidFill>
                <a:latin typeface="TSJKTG+MS-UIGothic"/>
                <a:cs typeface="TSJKTG+MS-UIGothic"/>
              </a:rPr>
              <a:t>提高免疫力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5831840" y="5193385"/>
            <a:ext cx="956490" cy="8877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865"/>
              </a:lnSpc>
              <a:spcBef>
                <a:spcPct val="0"/>
              </a:spcBef>
              <a:spcAft>
                <a:spcPct val="0"/>
              </a:spcAft>
            </a:pPr>
            <a:r>
              <a:rPr sz="2750" spc="15">
                <a:solidFill>
                  <a:srgbClr val="FDFDFD"/>
                </a:solidFill>
                <a:latin typeface="KTIMTE+KBHKCW+MicrosoftYaHei-Bold"/>
                <a:cs typeface="KTIMTE+KBHKCW+MicrosoftYaHei-Bold"/>
              </a:rPr>
              <a:t>04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https://d.book118.com/696014000240010051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49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9">
      <vt:lpstr>Arial</vt:lpstr>
      <vt:lpstr>Calibri</vt:lpstr>
      <vt:lpstr>KTIMTE+KBHKCW+MicrosoftYaHei-Bold</vt:lpstr>
      <vt:lpstr>FKBWKE+BUFLJO+MicrosoftYaHei</vt:lpstr>
      <vt:lpstr>TSJKTG+MS-UIGothic</vt:lpstr>
      <vt:lpstr>SimSun</vt:lpstr>
      <vt:lpstr>Times New Roman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2024-09-18T00:45:06.821</cp:lastPrinted>
  <dcterms:created xsi:type="dcterms:W3CDTF">2024-09-17T16:45:06Z</dcterms:created>
  <dcterms:modified xsi:type="dcterms:W3CDTF">2024-09-17T16:45:08Z</dcterms:modified>
</cp:coreProperties>
</file>