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58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92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26D9E8-A1D7-4849-AC66-4D8CF7D26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5596D-43B6-46E5-94AF-494260ED8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5097E-E7E6-4D16-8ED1-A486D72E1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6A549B-97B5-4D0E-8AB1-7A86BC163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5F406D-DDC8-4DA4-A4E0-4F0A90C3A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132371-7843-431A-8335-02435F57F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7CFB1A-794B-456F-93C4-55B48E70F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D26029-C4DF-45AA-9F97-149515690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142014-D3E0-43F3-8FA7-6F68723B5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15047-ED16-4D69-9AD2-9610E7393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4EEA1-F06C-4C60-89F0-CF11118C8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3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5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66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68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2" name="正文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929130" y="3429000"/>
            <a:ext cx="8334375" cy="432995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929130" y="1586230"/>
            <a:ext cx="8334375" cy="16764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309245" marR="0" lvl="0" indent="-309245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9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46"/>
          <p:cNvCxnSpPr/>
          <p:nvPr>
            <p:custDataLst>
              <p:tags r:id="rId3"/>
            </p:custDataLst>
          </p:nvPr>
        </p:nvCxnSpPr>
        <p:spPr>
          <a:xfrm>
            <a:off x="2482182" y="1122981"/>
            <a:ext cx="9613231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54243" y="699376"/>
            <a:ext cx="2656708" cy="83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0" name="燕尾形 56"/>
          <p:cNvSpPr/>
          <p:nvPr>
            <p:custDataLst>
              <p:tags r:id="rId3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2" name="燕尾形 57"/>
          <p:cNvSpPr/>
          <p:nvPr>
            <p:custDataLst>
              <p:tags r:id="rId4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4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500489" y="2426407"/>
            <a:ext cx="7191021" cy="6430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800" b="1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5400000" scaled="1"/>
                </a:gradFill>
                <a:latin typeface="+mn-ea"/>
                <a:ea typeface="+mn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2500489" y="3180306"/>
            <a:ext cx="7191022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3" name="直接连接符 11"/>
          <p:cNvCxnSpPr/>
          <p:nvPr>
            <p:custDataLst>
              <p:tags r:id="rId4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5" name="直接连接符 12"/>
          <p:cNvCxnSpPr/>
          <p:nvPr>
            <p:custDataLst>
              <p:tags r:id="rId5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"/>
          <p:cNvSpPr txBox="1">
            <a:spLocks noGrp="1"/>
          </p:cNvSpPr>
          <p:nvPr>
            <p:ph type="title" idx="7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7" name="直接连接符 14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9" name="直接连接符 13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8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"/>
          <p:cNvSpPr txBox="1">
            <a:spLocks noGrp="1"/>
          </p:cNvSpPr>
          <p:nvPr>
            <p:ph type="title" idx="3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51" name="直接连接符 6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cxnSp>
        <p:nvCxnSpPr>
          <p:cNvPr id="3145755" name="直接连接符 6"/>
          <p:cNvCxnSpPr/>
          <p:nvPr>
            <p:custDataLst>
              <p:tags r:id="rId1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7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59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1" name="直接连接符 6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副标题"/>
          <p:cNvSpPr txBox="1">
            <a:spLocks noGrp="1"/>
          </p:cNvSpPr>
          <p:nvPr>
            <p:ph type="body" idx="4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6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5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67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9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74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6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2" hasCustomPrompt="1"/>
            <p:custDataLst>
              <p:tags r:id="rId7"/>
            </p:custDataLst>
          </p:nvPr>
        </p:nvSpPr>
        <p:spPr>
          <a:xfrm>
            <a:off x="2233930" y="1696085"/>
            <a:ext cx="7724140" cy="23431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0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29" name="直接连接符 6"/>
          <p:cNvCxnSpPr/>
          <p:nvPr>
            <p:custDataLst>
              <p:tags r:id="rId1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1" name="直接连接符 8"/>
          <p:cNvCxnSpPr/>
          <p:nvPr>
            <p:custDataLst>
              <p:tags r:id="rId1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75117"/>
            <a:ext cx="10969200" cy="470184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L="309245" marR="0" lvl="0" indent="-309245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570" r:id="rId2"/>
    <p:sldLayoutId id="2147487571" r:id="rId3"/>
    <p:sldLayoutId id="2147487572" r:id="rId4"/>
    <p:sldLayoutId id="2147487573" r:id="rId5"/>
    <p:sldLayoutId id="2147487574" r:id="rId6"/>
    <p:sldLayoutId id="2147487575" r:id="rId7"/>
    <p:sldLayoutId id="2147487576" r:id="rId8"/>
    <p:sldLayoutId id="2147487577" r:id="rId9"/>
    <p:sldLayoutId id="2147487578" r:id="rId10"/>
    <p:sldLayoutId id="214748757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MiSans Heavy"/>
          <a:ea typeface="MiSans Heavy"/>
          <a:cs typeface="MiSans Heavy" panose="00000a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02204004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MR.Z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MR.Z,a click to unlimited possibilities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技术研发策略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序号"/>
          <p:cNvSpPr txBox="1"/>
          <p:nvPr>
            <p:custDataLst>
              <p:tags r:id="rId3"/>
            </p:custDataLst>
          </p:nvPr>
        </p:nvSpPr>
        <p:spPr>
          <a:xfrm>
            <a:off x="580914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01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08" name="标题"/>
          <p:cNvSpPr txBox="1"/>
          <p:nvPr>
            <p:custDataLst>
              <p:tags r:id="rId4"/>
            </p:custDataLst>
          </p:nvPr>
        </p:nvSpPr>
        <p:spPr>
          <a:xfrm>
            <a:off x="1102174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</a:t>
            </a:r>
            <a:endParaRPr lang="zh-CN" altLang="en-US"/>
          </a:p>
          <a:p>
            <a:r>
              <a:rPr lang="zh-CN" altLang="en-US"/>
              <a:t>目录标题</a:t>
            </a:r>
            <a:endParaRPr lang="zh-CN" altLang="en-US"/>
          </a:p>
        </p:txBody>
      </p:sp>
      <p:cxnSp>
        <p:nvCxnSpPr>
          <p:cNvPr id="3145775" name="直接连接符 24"/>
          <p:cNvCxnSpPr/>
          <p:nvPr>
            <p:custDataLst>
              <p:tags r:id="rId5"/>
            </p:custDataLst>
          </p:nvPr>
        </p:nvCxnSpPr>
        <p:spPr>
          <a:xfrm flipH="1">
            <a:off x="922363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0" name="序号"/>
          <p:cNvSpPr txBox="1"/>
          <p:nvPr>
            <p:custDataLst>
              <p:tags r:id="rId6"/>
            </p:custDataLst>
          </p:nvPr>
        </p:nvSpPr>
        <p:spPr>
          <a:xfrm>
            <a:off x="2388552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02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2" name="标题"/>
          <p:cNvSpPr txBox="1"/>
          <p:nvPr>
            <p:custDataLst>
              <p:tags r:id="rId7"/>
            </p:custDataLst>
          </p:nvPr>
        </p:nvSpPr>
        <p:spPr>
          <a:xfrm>
            <a:off x="2909606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技术研发的重要性</a:t>
            </a:r>
            <a:endParaRPr lang="zh-CN" altLang="en-US"/>
          </a:p>
        </p:txBody>
      </p:sp>
      <p:cxnSp>
        <p:nvCxnSpPr>
          <p:cNvPr id="3145777" name="直接连接符 50"/>
          <p:cNvCxnSpPr/>
          <p:nvPr>
            <p:custDataLst>
              <p:tags r:id="rId8"/>
            </p:custDataLst>
          </p:nvPr>
        </p:nvCxnSpPr>
        <p:spPr>
          <a:xfrm flipH="1">
            <a:off x="2730001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4196190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03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6" name="标题"/>
          <p:cNvSpPr txBox="1"/>
          <p:nvPr>
            <p:custDataLst>
              <p:tags r:id="rId10"/>
            </p:custDataLst>
          </p:nvPr>
        </p:nvSpPr>
        <p:spPr>
          <a:xfrm>
            <a:off x="4717627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比亚迪的技术研发策略</a:t>
            </a:r>
            <a:endParaRPr lang="zh-CN" altLang="en-US"/>
          </a:p>
        </p:txBody>
      </p:sp>
      <p:cxnSp>
        <p:nvCxnSpPr>
          <p:cNvPr id="3145779" name="直接连接符 55"/>
          <p:cNvCxnSpPr/>
          <p:nvPr>
            <p:custDataLst>
              <p:tags r:id="rId11"/>
            </p:custDataLst>
          </p:nvPr>
        </p:nvCxnSpPr>
        <p:spPr>
          <a:xfrm flipH="1">
            <a:off x="4537639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8" name="序号"/>
          <p:cNvSpPr txBox="1"/>
          <p:nvPr>
            <p:custDataLst>
              <p:tags r:id="rId12"/>
            </p:custDataLst>
          </p:nvPr>
        </p:nvSpPr>
        <p:spPr>
          <a:xfrm>
            <a:off x="6003828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04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0" name="标题"/>
          <p:cNvSpPr txBox="1"/>
          <p:nvPr>
            <p:custDataLst>
              <p:tags r:id="rId13"/>
            </p:custDataLst>
          </p:nvPr>
        </p:nvSpPr>
        <p:spPr>
          <a:xfrm>
            <a:off x="6525059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比亚迪的技术研发成果</a:t>
            </a:r>
            <a:endParaRPr lang="zh-CN" altLang="en-US"/>
          </a:p>
        </p:txBody>
      </p:sp>
      <p:cxnSp>
        <p:nvCxnSpPr>
          <p:cNvPr id="3145781" name="直接连接符 60"/>
          <p:cNvCxnSpPr/>
          <p:nvPr>
            <p:custDataLst>
              <p:tags r:id="rId14"/>
            </p:custDataLst>
          </p:nvPr>
        </p:nvCxnSpPr>
        <p:spPr>
          <a:xfrm flipH="1">
            <a:off x="6345277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2" name="序号"/>
          <p:cNvSpPr txBox="1"/>
          <p:nvPr>
            <p:custDataLst>
              <p:tags r:id="rId15"/>
            </p:custDataLst>
          </p:nvPr>
        </p:nvSpPr>
        <p:spPr>
          <a:xfrm>
            <a:off x="7811466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05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4" name="标题"/>
          <p:cNvSpPr txBox="1"/>
          <p:nvPr>
            <p:custDataLst>
              <p:tags r:id="rId16"/>
            </p:custDataLst>
          </p:nvPr>
        </p:nvSpPr>
        <p:spPr>
          <a:xfrm>
            <a:off x="8332491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比亚迪的技术研发未来展望</a:t>
            </a:r>
            <a:endParaRPr lang="zh-CN" altLang="en-US"/>
          </a:p>
        </p:txBody>
      </p:sp>
      <p:cxnSp>
        <p:nvCxnSpPr>
          <p:cNvPr id="3145783" name="直接连接符 65"/>
          <p:cNvCxnSpPr/>
          <p:nvPr>
            <p:custDataLst>
              <p:tags r:id="rId17"/>
            </p:custDataLst>
          </p:nvPr>
        </p:nvCxnSpPr>
        <p:spPr>
          <a:xfrm flipH="1">
            <a:off x="8152915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619105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06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10140512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比亚迪的技术研发对企业和社会的贡献</a:t>
            </a:r>
            <a:endParaRPr lang="zh-CN" altLang="en-US"/>
          </a:p>
        </p:txBody>
      </p:sp>
      <p:cxnSp>
        <p:nvCxnSpPr>
          <p:cNvPr id="3145785" name="直接连接符 70"/>
          <p:cNvCxnSpPr/>
          <p:nvPr>
            <p:custDataLst>
              <p:tags r:id="rId20"/>
            </p:custDataLst>
          </p:nvPr>
        </p:nvCxnSpPr>
        <p:spPr>
          <a:xfrm flipH="1">
            <a:off x="9960554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技术研发的重要性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技术研发对企业发展的影响</a:t>
            </a:r>
            <a:endParaRPr lang="zh-CN" altLang="en-US"/>
          </a:p>
        </p:txBody>
      </p:sp>
      <p:sp>
        <p:nvSpPr>
          <p:cNvPr id="1048976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增强企业品牌形象和市场影响力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86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降低生产成本，提高经济效益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促进产品创新和升级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98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提升企业核心竞争力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技术研发对产品竞争力的提升</a:t>
            </a:r>
            <a:endParaRPr lang="zh-CN" altLang="en-US"/>
          </a:p>
        </p:txBody>
      </p:sp>
      <p:sp>
        <p:nvSpPr>
          <p:cNvPr id="104903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技术研发是产品创新的核心驱动力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技术研发能够提高产品的质量和性能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技术研发能够降低产品的成本和提高效率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技术研发能够增强企业的市场竞争力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技术研发对企业创新的推动作用</a:t>
            </a:r>
            <a:endParaRPr lang="zh-CN" altLang="en-US"/>
          </a:p>
        </p:txBody>
      </p:sp>
      <p:sp>
        <p:nvSpPr>
          <p:cNvPr id="104909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技术研发是企业创新的重要驱动力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技术研发是企业持续发展的关键因素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技术研发能够推动企业实现可持续发展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技术研发有助于提升企业核心竞争力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7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比亚迪的技术研发策略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自主研发与合作研发相结合</a:t>
            </a:r>
            <a:endParaRPr lang="zh-CN" altLang="en-US"/>
          </a:p>
        </p:txBody>
      </p:sp>
      <p:sp>
        <p:nvSpPr>
          <p:cNvPr id="1049242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自主研发：比亚迪注重技术研发，拥有强大的研发团队和实验室，不断推出新技术和产品。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合作研发：比亚迪也积极与国内外企业合作，共同研发新技术和产品，提高技术水平和竞争力。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优势互补：自主研发与合作研发相结合，可以充分发挥各自的优势，实现资源共享和优势互补。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推动技术创新：通过自主研发和合作研发，可以不断推动技术创新和产品升级，提高企业的竞争力和市场地位。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注重基础研究与应用研究</a:t>
            </a:r>
            <a:endParaRPr lang="zh-CN" altLang="en-US"/>
          </a:p>
        </p:txBody>
      </p:sp>
      <p:sp>
        <p:nvSpPr>
          <p:cNvPr id="1049284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基础研究：比亚迪注重基础研究，不断投入资金和人力，加强技术研发团队建设，提高自主创新能力。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应用研究：比亚迪注重应用研究，将研究成果应用于实际生产中，提高生产效率和产品质量。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研发成果：比亚迪在电池、电机、电控等核心技术方面取得了重要突破，为公司的快速发展提供了有力支持。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未来展望：比亚迪将继续加大技术研发力度，加强与高校、科研机构等的合作，推动技术创新和产业升级。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投入大量资源进行技术研发</a:t>
            </a:r>
            <a:endParaRPr lang="zh-CN" altLang="en-US"/>
          </a:p>
        </p:txBody>
      </p:sp>
      <p:sp>
        <p:nvSpPr>
          <p:cNvPr id="104932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比亚迪在技术研发方面投入大量资金和人力资源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比亚迪注重技术创新和产品升级，不断推出新产品和新技术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比亚迪在技术研发方面与国内外知名企业和科研机构合作，共同推动技术进步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比亚迪的技术研发策略为公司的可持续发展提供了有力支持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https://d.book118.com/696022040043010100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文本样式"/>
  <p:tag name="KSO_WM_UNIT_TYPE" val="b"/>
  <p:tag name="KSO_WM_UNIT_VALUE" val="3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SLIDE_CONTENT_AREA" val="{&quot;left&quot;:&quot;140.25&quot;,&quot;top&quot;:&quot;121.15&quot;,&quot;width&quot;:&quot;679.5&quot;,&quot;height&quot;:&quot;208.75&quot;}"/>
  <p:tag name="KSO_WM_SLIDE_ID" val="custom202302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2"/>
  <p:tag name="KSO_WM_UNIT_INDEX" val="1_5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2"/>
  <p:tag name="KSO_WM_UNIT_INDEX" val="1_6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9">
      <a:dk1>
        <a:srgbClr val="000000"/>
      </a:dk1>
      <a:lt1>
        <a:srgbClr val="FFFFFF"/>
      </a:lt1>
      <a:dk2>
        <a:srgbClr val="043460"/>
      </a:dk2>
      <a:lt2>
        <a:srgbClr val="EFFFFF"/>
      </a:lt2>
      <a:accent1>
        <a:srgbClr val="09FFFF"/>
      </a:accent1>
      <a:accent2>
        <a:srgbClr val="1ADCFF"/>
      </a:accent2>
      <a:accent3>
        <a:srgbClr val="2CB9FF"/>
      </a:accent3>
      <a:accent4>
        <a:srgbClr val="3D97FF"/>
      </a:accent4>
      <a:accent5>
        <a:srgbClr val="4F74FF"/>
      </a:accent5>
      <a:accent6>
        <a:srgbClr val="6051FF"/>
      </a:accent6>
      <a:hlink>
        <a:srgbClr val="4472C4"/>
      </a:hlink>
      <a:folHlink>
        <a:srgbClr val="BFBFBF"/>
      </a:folHlink>
    </a:clrScheme>
    <a:fontScheme name="自定义 7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MiSans Heavy</vt:lpstr>
      <vt:lpstr>MiSans Normal</vt:lpstr>
      <vt:lpstr>Wingdings</vt:lpstr>
      <vt:lpstr>宋体</vt:lpstr>
      <vt:lpstr>Office Theme</vt:lpstr>
      <vt:lpstr>技术研发策略</vt:lpstr>
      <vt:lpstr>目录</vt:lpstr>
      <vt:lpstr>添加章节标题</vt:lpstr>
      <vt:lpstr>技术研发的重要性</vt:lpstr>
      <vt:lpstr>技术研发对企业发展的影响</vt:lpstr>
      <vt:lpstr>技术研发对产品竞争力的提升</vt:lpstr>
      <vt:lpstr>技术研发对企业创新的推动作用</vt:lpstr>
      <vt:lpstr>比亚迪的技术研发策略</vt:lpstr>
      <vt:lpstr>自主研发与合作研发相结合</vt:lpstr>
      <vt:lpstr>注重基础研究与应用研究</vt:lpstr>
      <vt:lpstr>投入大量资源进行技术研发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2024-09-24T04:34:37.662</cp:lastPrinted>
  <dcterms:created xsi:type="dcterms:W3CDTF">2024-09-23T20:34:37Z</dcterms:created>
  <dcterms:modified xsi:type="dcterms:W3CDTF">2024-09-23T20:34:40Z</dcterms:modified>
</cp:coreProperties>
</file>