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8" r:id="rId13"/>
  </p:sldIdLst>
  <p:sldSz cx="12192000" cy="6858000"/>
  <p:notesSz cx="6858000" cy="9144000"/>
  <p:custDataLst>
    <p:tags r:id="rId14"/>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tags" Target="tags/tag1.xml" /><Relationship Id="rId15" Type="http://schemas.openxmlformats.org/officeDocument/2006/relationships/presProps" Target="presProps.xml" /><Relationship Id="rId16" Type="http://schemas.openxmlformats.org/officeDocument/2006/relationships/viewProps" Target="viewProps.xml" /><Relationship Id="rId17" Type="http://schemas.openxmlformats.org/officeDocument/2006/relationships/theme" Target="theme/theme1.xml" /><Relationship Id="rId18"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7356A95D-BB38-41E4-8111-28633A869F2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ED8C1A1D-0731-418A-A4CA-80996752954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B282FB8B-245D-4EE1-A8EC-92ED2BF1BD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53F9EC1F-9B85-483E-B0B3-7EFDD94AAD0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A3F30F0B-631B-4E5C-AFF4-29052FFBB954}"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694F181F-89A1-405F-BFE3-35E21E8E9F6E}"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AE22FC6F-9EDE-4BC1-BF5C-EBC3BE80744C}"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37FA343-8CE0-47E9-8C4A-EF4BCD17FF7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89C75708-0E64-4A61-80EB-F9D9E22C564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0EFAF251-E485-44FF-85D9-8885A91B90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C8BE0F2-8648-4BF5-8A65-25B20FB7EF63}"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2.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2.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69603100100201010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620667" y="1924000"/>
            <a:ext cx="5976518" cy="21531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spcBef>
                <a:spcPts val="450"/>
              </a:spcBef>
            </a:pPr>
            <a:r>
              <a:rPr lang="en-US" sz="5175" b="1">
                <a:solidFill>
                  <a:srgbClr val="FFFFFF"/>
                </a:solidFill>
                <a:latin typeface="Microsoft Yahei"/>
                <a:ea typeface="Microsoft Yahei"/>
                <a:cs typeface="Microsoft Yahei"/>
              </a:rPr>
              <a:t>心理健康教育策略研究</a:t>
            </a:r>
          </a:p>
        </p:txBody>
      </p:sp>
      <p:sp>
        <p:nvSpPr>
          <p:cNvPr id="3" name="TextBox 3"/>
          <p:cNvSpPr txBox="1"/>
          <p:nvPr/>
        </p:nvSpPr>
        <p:spPr>
          <a:xfrm>
            <a:off x="790127" y="5195764"/>
            <a:ext cx="8024774" cy="48280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汇报人：XXX</a:t>
            </a:r>
          </a:p>
        </p:txBody>
      </p:sp>
      <p:sp>
        <p:nvSpPr>
          <p:cNvPr id="4" name="TextBox 4"/>
          <p:cNvSpPr txBox="1"/>
          <p:nvPr/>
        </p:nvSpPr>
        <p:spPr>
          <a:xfrm>
            <a:off x="750406" y="5697617"/>
            <a:ext cx="7317638" cy="42184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2025">
                <a:solidFill>
                  <a:srgbClr val="FFFFFF"/>
                </a:solidFill>
                <a:latin typeface="Microsoft Yahei"/>
                <a:ea typeface="Microsoft Yahei"/>
                <a:cs typeface="Microsoft Yahei"/>
              </a:rPr>
              <a:t>2024-01-11</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心理健康教育策略的理论基础</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心理健康教育策略的实践应用</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心理健康教育策略的有效性评估</a:t>
            </a:r>
          </a:p>
          <a:p>
            <a:pPr marL="203200" lvl="0" indent="-203200">
              <a:lnSpc>
                <a:spcPct val="150000"/>
              </a:lnSpc>
              <a:buFont typeface="Arial"/>
              <a:buChar char="•"/>
            </a:pPr>
            <a:r>
              <a:rPr lang="en-US" sz="2400" b="1">
                <a:solidFill>
                  <a:schemeClr val="accent1"/>
                </a:solidFill>
                <a:latin typeface="Microsoft Yahei"/>
                <a:ea typeface="Microsoft Yahei"/>
                <a:cs typeface="Microsoft Yahei"/>
              </a:rPr>
              <a:t>心理健康教育策略的未来发展</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01</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8207" b="8207"/>
          <a:stretch>
            <a:fillRect/>
          </a:stretch>
        </p:blipFill>
        <p:spPr>
          <a:xfrm>
            <a:off x="3909691" y="1250241"/>
            <a:ext cx="7848600" cy="5248275"/>
          </a:xfrm>
          <a:prstGeom prst="rect">
            <a:avLst/>
          </a:prstGeom>
        </p:spPr>
      </p:pic>
      <p:sp>
        <p:nvSpPr>
          <p:cNvPr id="3" name="AutoShape 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心理健康的定义与重要性</a:t>
            </a:r>
          </a:p>
        </p:txBody>
      </p:sp>
      <p:sp>
        <p:nvSpPr>
          <p:cNvPr id="24" name="AutoShape 24"/>
          <p:cNvSpPr/>
          <p:nvPr/>
        </p:nvSpPr>
        <p:spPr>
          <a:xfrm>
            <a:off x="454963" y="3878730"/>
            <a:ext cx="3974251" cy="2162291"/>
          </a:xfrm>
          <a:prstGeom prst="rect">
            <a:avLst/>
          </a:prstGeom>
          <a:solidFill>
            <a:schemeClr val="accent1">
              <a:lumMod val="75000"/>
              <a:alpha val="76862"/>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563624" y="1510084"/>
            <a:ext cx="2936423"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chemeClr val="dk1"/>
                </a:solidFill>
                <a:latin typeface="Microsoft Yahei"/>
                <a:ea typeface="Microsoft Yahei"/>
                <a:cs typeface="Microsoft Yahei"/>
              </a:rPr>
              <a:t>心理健康是指个体在心理、情感和社交方面的良好状态，包括自我认知、情绪调节、适应能力、人际关系等方面。</a:t>
            </a:r>
            <a:endParaRPr lang="en-US" sz="1100"/>
          </a:p>
        </p:txBody>
      </p:sp>
      <p:sp>
        <p:nvSpPr>
          <p:cNvPr id="26" name="AutoShape 26"/>
          <p:cNvSpPr/>
          <p:nvPr/>
        </p:nvSpPr>
        <p:spPr>
          <a:xfrm>
            <a:off x="590191" y="4157580"/>
            <a:ext cx="3052052" cy="1604591"/>
          </a:xfrm>
          <a:prstGeom prst="rect">
            <a:avLst/>
          </a:prstGeom>
          <a:noFill/>
        </p:spPr>
        <p:txBody>
          <a:bodyPr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spcBef>
                <a:spcPts val="270"/>
              </a:spcBef>
              <a:defRPr/>
            </a:pPr>
            <a:r>
              <a:rPr lang="en-US" sz="1350">
                <a:solidFill>
                  <a:srgbClr val="FFFFFF"/>
                </a:solidFill>
                <a:latin typeface="Microsoft Yahei"/>
                <a:ea typeface="Microsoft Yahei"/>
                <a:cs typeface="Microsoft Yahei"/>
              </a:rPr>
              <a:t>心理健康对于个人的成长和发展至关重要，它影响个人的认知、情感、行为和社会功能，是实现个人幸福和社会和谐的重要基础。</a:t>
            </a:r>
            <a:endParaRPr lang="en-US" sz="1100"/>
          </a:p>
        </p:txBody>
      </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t="12500" b="12500"/>
          <a:stretch>
            <a:fillRect/>
          </a:stretch>
        </p:blipFill>
        <p:spPr>
          <a:xfrm>
            <a:off x="539110" y="1500306"/>
            <a:ext cx="4453160" cy="4453160"/>
          </a:xfrm>
          <a:prstGeom prst="rect">
            <a:avLst/>
          </a:prstGeom>
        </p:spPr>
      </p:pic>
      <p:sp>
        <p:nvSpPr>
          <p:cNvPr id="3" name="TextBox 3"/>
          <p:cNvSpPr txBox="1"/>
          <p:nvPr/>
        </p:nvSpPr>
        <p:spPr>
          <a:xfrm>
            <a:off x="6827317" y="1652939"/>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随着社会的发展和压力的增加，心理健康问题日益突出，因此需要采取有效的心理健康教育策略来提高人们的心理素质和应对能力。</a:t>
            </a:r>
          </a:p>
        </p:txBody>
      </p:sp>
      <p:sp>
        <p:nvSpPr>
          <p:cNvPr id="4" name="AutoShape 4"/>
          <p:cNvSpPr/>
          <p:nvPr/>
        </p:nvSpPr>
        <p:spPr>
          <a:xfrm>
            <a:off x="5303897" y="1500306"/>
            <a:ext cx="1289643" cy="4453160"/>
          </a:xfrm>
          <a:prstGeom prst="roundRect">
            <a:avLst>
              <a:gd name="adj" fmla="val 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827317" y="3205107"/>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心理健康教育策略不仅有助于个人成长和发展，还可以促进社会和谐与稳定，对于国家的发展和进步具有重要意义。</a:t>
            </a:r>
          </a:p>
        </p:txBody>
      </p:sp>
      <p:sp>
        <p:nvSpPr>
          <p:cNvPr id="6" name="TextBox 6"/>
          <p:cNvSpPr txBox="1"/>
          <p:nvPr/>
        </p:nvSpPr>
        <p:spPr>
          <a:xfrm>
            <a:off x="6827317" y="4795486"/>
            <a:ext cx="4178137"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solidFill>
                <a:latin typeface="Microsoft Yahei"/>
                <a:ea typeface="Microsoft Yahei"/>
                <a:cs typeface="Microsoft Yahei"/>
              </a:rPr>
              <a:t>0-3岁婴幼儿喂养建议</a:t>
            </a:r>
          </a:p>
        </p:txBody>
      </p:sp>
      <p:sp>
        <p:nvSpPr>
          <p:cNvPr id="7" name="Freeform 7"/>
          <p:cNvSpPr/>
          <p:nvPr/>
        </p:nvSpPr>
        <p:spPr>
          <a:xfrm>
            <a:off x="5682324" y="1976969"/>
            <a:ext cx="532790" cy="435254"/>
          </a:xfrm>
          <a:custGeom>
            <a:rect l="l" t="t" r="r" b="b"/>
            <a:pathLst>
              <a:path w="304800" h="304800">
                <a:moveTo>
                  <a:pt x="257299" y="240773"/>
                </a:moveTo>
                <a:lnTo>
                  <a:pt x="257299" y="258156"/>
                </a:lnTo>
                <a:lnTo>
                  <a:pt x="47501" y="258156"/>
                </a:lnTo>
                <a:lnTo>
                  <a:pt x="47501" y="240773"/>
                </a:lnTo>
                <a:cubicBezTo>
                  <a:pt x="47501" y="240773"/>
                  <a:pt x="43015" y="231162"/>
                  <a:pt x="67361" y="208112"/>
                </a:cubicBezTo>
                <a:cubicBezTo>
                  <a:pt x="91688" y="185071"/>
                  <a:pt x="88487" y="125511"/>
                  <a:pt x="88487" y="85173"/>
                </a:cubicBezTo>
                <a:cubicBezTo>
                  <a:pt x="88487" y="44834"/>
                  <a:pt x="145142" y="43977"/>
                  <a:pt x="145142" y="43977"/>
                </a:cubicBezTo>
                <a:lnTo>
                  <a:pt x="147085" y="43977"/>
                </a:lnTo>
                <a:cubicBezTo>
                  <a:pt x="147085" y="43996"/>
                  <a:pt x="147085" y="43701"/>
                  <a:pt x="147085" y="37424"/>
                </a:cubicBezTo>
                <a:cubicBezTo>
                  <a:pt x="147085" y="33395"/>
                  <a:pt x="133560" y="18802"/>
                  <a:pt x="133560" y="18802"/>
                </a:cubicBezTo>
                <a:lnTo>
                  <a:pt x="133360" y="9973"/>
                </a:lnTo>
                <a:lnTo>
                  <a:pt x="171555" y="9973"/>
                </a:lnTo>
                <a:lnTo>
                  <a:pt x="171298" y="19136"/>
                </a:lnTo>
                <a:cubicBezTo>
                  <a:pt x="171298" y="19136"/>
                  <a:pt x="156639" y="33719"/>
                  <a:pt x="156639" y="38014"/>
                </a:cubicBezTo>
                <a:cubicBezTo>
                  <a:pt x="156639" y="42167"/>
                  <a:pt x="156639" y="43558"/>
                  <a:pt x="156639" y="43967"/>
                </a:cubicBezTo>
                <a:lnTo>
                  <a:pt x="159658" y="43967"/>
                </a:lnTo>
                <a:cubicBezTo>
                  <a:pt x="159658" y="43967"/>
                  <a:pt x="216313" y="44825"/>
                  <a:pt x="216313" y="85163"/>
                </a:cubicBezTo>
                <a:cubicBezTo>
                  <a:pt x="216313" y="125501"/>
                  <a:pt x="213112" y="185071"/>
                  <a:pt x="237449" y="208121"/>
                </a:cubicBezTo>
                <a:cubicBezTo>
                  <a:pt x="261785" y="231172"/>
                  <a:pt x="257299" y="240773"/>
                  <a:pt x="257299" y="240773"/>
                </a:cubicBezTo>
                <a:close/>
                <a:moveTo>
                  <a:pt x="176327" y="267367"/>
                </a:moveTo>
                <a:cubicBezTo>
                  <a:pt x="176327" y="280559"/>
                  <a:pt x="165640" y="294827"/>
                  <a:pt x="152457" y="294827"/>
                </a:cubicBezTo>
                <a:cubicBezTo>
                  <a:pt x="139275" y="294827"/>
                  <a:pt x="128588" y="280559"/>
                  <a:pt x="128588" y="267367"/>
                </a:cubicBezTo>
                <a:cubicBezTo>
                  <a:pt x="128588" y="267662"/>
                  <a:pt x="176327" y="267062"/>
                  <a:pt x="176327" y="267367"/>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5751818" y="3549091"/>
            <a:ext cx="381610" cy="381610"/>
          </a:xfrm>
          <a:custGeom>
            <a:rect l="l" t="t" r="r" b="b"/>
            <a:pathLst>
              <a:path w="304800" h="304800">
                <a:moveTo>
                  <a:pt x="106680" y="259080"/>
                </a:moveTo>
                <a:lnTo>
                  <a:pt x="30480" y="259080"/>
                </a:lnTo>
                <a:cubicBezTo>
                  <a:pt x="13649" y="259080"/>
                  <a:pt x="0" y="245431"/>
                  <a:pt x="0" y="228600"/>
                </a:cubicBezTo>
                <a:lnTo>
                  <a:pt x="0" y="228600"/>
                </a:lnTo>
                <a:lnTo>
                  <a:pt x="0" y="30480"/>
                </a:lnTo>
                <a:cubicBezTo>
                  <a:pt x="0" y="13716"/>
                  <a:pt x="13716" y="0"/>
                  <a:pt x="30480" y="0"/>
                </a:cubicBezTo>
                <a:lnTo>
                  <a:pt x="274320" y="0"/>
                </a:lnTo>
                <a:cubicBezTo>
                  <a:pt x="291151" y="0"/>
                  <a:pt x="304800" y="13649"/>
                  <a:pt x="304800" y="30480"/>
                </a:cubicBezTo>
                <a:lnTo>
                  <a:pt x="304800" y="30480"/>
                </a:lnTo>
                <a:lnTo>
                  <a:pt x="304800" y="228600"/>
                </a:lnTo>
                <a:cubicBezTo>
                  <a:pt x="304800" y="245431"/>
                  <a:pt x="291151" y="259080"/>
                  <a:pt x="274320" y="259080"/>
                </a:cubicBezTo>
                <a:lnTo>
                  <a:pt x="274320" y="259080"/>
                </a:lnTo>
                <a:lnTo>
                  <a:pt x="198120" y="259080"/>
                </a:lnTo>
                <a:lnTo>
                  <a:pt x="259080" y="289560"/>
                </a:lnTo>
                <a:lnTo>
                  <a:pt x="259080" y="304800"/>
                </a:lnTo>
                <a:lnTo>
                  <a:pt x="45720" y="304800"/>
                </a:lnTo>
                <a:lnTo>
                  <a:pt x="45720" y="289560"/>
                </a:lnTo>
                <a:lnTo>
                  <a:pt x="106680" y="259080"/>
                </a:lnTo>
                <a:close/>
                <a:moveTo>
                  <a:pt x="30480" y="30480"/>
                </a:moveTo>
                <a:lnTo>
                  <a:pt x="30480" y="198120"/>
                </a:lnTo>
                <a:lnTo>
                  <a:pt x="274320" y="198120"/>
                </a:lnTo>
                <a:lnTo>
                  <a:pt x="274320" y="30480"/>
                </a:lnTo>
                <a:lnTo>
                  <a:pt x="30480" y="3048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738407" y="5059127"/>
            <a:ext cx="396240" cy="384048"/>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TextBox 3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心理健康教育策略的必要性</a:t>
            </a:r>
          </a:p>
        </p:txBody>
      </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02</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心理健康教育策略的理论基础</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rcRect l="15356" r="15356"/>
          <a:stretch>
            <a:fillRect/>
          </a:stretch>
        </p:blipFill>
        <p:spPr>
          <a:xfrm>
            <a:off x="7092557" y="1559288"/>
            <a:ext cx="4492828" cy="4492828"/>
          </a:xfrm>
          <a:prstGeom prst="roundRect">
            <a:avLst/>
          </a:prstGeom>
        </p:spPr>
      </p:pic>
      <p:sp>
        <p:nvSpPr>
          <p:cNvPr id="3" name="Freeform 3"/>
          <p:cNvSpPr/>
          <p:nvPr/>
        </p:nvSpPr>
        <p:spPr>
          <a:xfrm>
            <a:off x="557080" y="1431615"/>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20871" y="1321887"/>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1</a:t>
            </a:r>
          </a:p>
        </p:txBody>
      </p:sp>
      <p:sp>
        <p:nvSpPr>
          <p:cNvPr id="5" name="Freeform 5"/>
          <p:cNvSpPr/>
          <p:nvPr/>
        </p:nvSpPr>
        <p:spPr>
          <a:xfrm>
            <a:off x="539110" y="31612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27285" y="3051549"/>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2</a:t>
            </a:r>
          </a:p>
        </p:txBody>
      </p:sp>
      <p:sp>
        <p:nvSpPr>
          <p:cNvPr id="7" name="Freeform 7"/>
          <p:cNvSpPr/>
          <p:nvPr/>
        </p:nvSpPr>
        <p:spPr>
          <a:xfrm>
            <a:off x="575049" y="4866556"/>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51032" y="4756828"/>
            <a:ext cx="1111026" cy="161544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solidFill>
                <a:latin typeface="Microsoft Yahei"/>
                <a:ea typeface="Microsoft Yahei"/>
                <a:cs typeface="Microsoft Yahei"/>
              </a:rPr>
              <a:t>3</a:t>
            </a:r>
          </a:p>
        </p:txBody>
      </p:sp>
      <p:sp>
        <p:nvSpPr>
          <p:cNvPr id="9" name="TextBox 9"/>
          <p:cNvSpPr txBox="1"/>
          <p:nvPr/>
        </p:nvSpPr>
        <p:spPr>
          <a:xfrm>
            <a:off x="2248535" y="1431615"/>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认知行为疗法是一种以认知过程和行为改变为基础的心理治疗方法，强调个体对自身思维、情绪和行为的认知和调节能力。</a:t>
            </a:r>
          </a:p>
        </p:txBody>
      </p:sp>
      <p:sp>
        <p:nvSpPr>
          <p:cNvPr id="10" name="TextBox 10"/>
          <p:cNvSpPr txBox="1"/>
          <p:nvPr/>
        </p:nvSpPr>
        <p:spPr>
          <a:xfrm>
            <a:off x="2248535" y="3135142"/>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通过改变不良认知和行为习惯，帮助个体建立积极的思维模式和行为模式，以应对生活中的挑战和压力。</a:t>
            </a:r>
          </a:p>
        </p:txBody>
      </p:sp>
      <p:sp>
        <p:nvSpPr>
          <p:cNvPr id="11" name="TextBox 11"/>
          <p:cNvSpPr txBox="1"/>
          <p:nvPr/>
        </p:nvSpPr>
        <p:spPr>
          <a:xfrm>
            <a:off x="2248535" y="4866556"/>
            <a:ext cx="4235703" cy="1341120"/>
          </a:xfrm>
          <a:prstGeom prst="rect">
            <a:avLst/>
          </a:prstGeom>
        </p:spPr>
        <p:txBody>
          <a:bodyPr vert="horz" wrap="square" lIns="95250" tIns="95250" rIns="47625" bIns="952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认知行为疗法在心理健康教育中的应用，有助于帮助学生识别和改变消极的思维模式和行为习惯，提高自我调节能力。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认知行为疗法</a:t>
            </a:r>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49579" y="1319127"/>
            <a:ext cx="5106411" cy="51064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3" name="Picture 3"/>
          <p:cNvPicPr>
            <a:picLocks noChangeAspect="1"/>
          </p:cNvPicPr>
          <p:nvPr/>
        </p:nvPicPr>
        <p:blipFill>
          <a:blip r:embed="rId2">
            <a:alphaModFix amt="70000"/>
          </a:blip>
          <a:srcRect t="14375" b="14375"/>
          <a:stretch>
            <a:fillRect/>
          </a:stretch>
        </p:blipFill>
        <p:spPr>
          <a:xfrm>
            <a:off x="-484350" y="1584357"/>
            <a:ext cx="4575952" cy="4575952"/>
          </a:xfrm>
          <a:prstGeom prst="ellipse">
            <a:avLst/>
          </a:prstGeom>
        </p:spPr>
      </p:pic>
      <p:sp>
        <p:nvSpPr>
          <p:cNvPr id="4" name="AutoShape 4"/>
          <p:cNvSpPr/>
          <p:nvPr/>
        </p:nvSpPr>
        <p:spPr>
          <a:xfrm>
            <a:off x="4935912" y="509596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899336" y="5251464"/>
            <a:ext cx="979144"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03</a:t>
            </a:r>
          </a:p>
        </p:txBody>
      </p:sp>
      <p:sp>
        <p:nvSpPr>
          <p:cNvPr id="6" name="TextBox 6"/>
          <p:cNvSpPr txBox="1"/>
          <p:nvPr/>
        </p:nvSpPr>
        <p:spPr>
          <a:xfrm>
            <a:off x="6074571" y="5019816"/>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在心理健康教育中，人本主义心理学有助于关注学生的情感需求和个性发展，促进学生的自我认同和自我实现。</a:t>
            </a:r>
          </a:p>
        </p:txBody>
      </p:sp>
      <p:sp>
        <p:nvSpPr>
          <p:cNvPr id="7" name="AutoShape 7"/>
          <p:cNvSpPr/>
          <p:nvPr/>
        </p:nvSpPr>
        <p:spPr>
          <a:xfrm>
            <a:off x="4935912" y="1819581"/>
            <a:ext cx="993758" cy="993758"/>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4926142" y="198727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01</a:t>
            </a:r>
          </a:p>
        </p:txBody>
      </p:sp>
      <p:sp>
        <p:nvSpPr>
          <p:cNvPr id="9" name="TextBox 9"/>
          <p:cNvSpPr txBox="1"/>
          <p:nvPr/>
        </p:nvSpPr>
        <p:spPr>
          <a:xfrm>
            <a:off x="6074571" y="1819581"/>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人本主义心理学强调人的主观体验、自我意识和情感的重要性，认为人的成长和发展是潜能的自我实现过程。</a:t>
            </a:r>
          </a:p>
        </p:txBody>
      </p:sp>
      <p:sp>
        <p:nvSpPr>
          <p:cNvPr id="10" name="AutoShape 10"/>
          <p:cNvSpPr/>
          <p:nvPr/>
        </p:nvSpPr>
        <p:spPr>
          <a:xfrm>
            <a:off x="4935912" y="3457771"/>
            <a:ext cx="993758" cy="99375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4926142" y="3625466"/>
            <a:ext cx="964530" cy="68275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325" b="1">
                <a:solidFill>
                  <a:srgbClr val="FFFFFF"/>
                </a:solidFill>
                <a:latin typeface="Microsoft Yahei"/>
                <a:ea typeface="Microsoft Yahei"/>
                <a:cs typeface="Microsoft Yahei"/>
              </a:rPr>
              <a:t>02</a:t>
            </a:r>
          </a:p>
        </p:txBody>
      </p:sp>
      <p:sp>
        <p:nvSpPr>
          <p:cNvPr id="12" name="TextBox 12"/>
          <p:cNvSpPr txBox="1"/>
          <p:nvPr/>
        </p:nvSpPr>
        <p:spPr>
          <a:xfrm>
            <a:off x="6096000" y="3521834"/>
            <a:ext cx="5486256" cy="9753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solidFill>
                <a:latin typeface="Microsoft Yahei"/>
                <a:ea typeface="Microsoft Yahei"/>
                <a:cs typeface="Microsoft Yahei"/>
              </a:rPr>
              <a:t>它关注个体的内在需求和动机，强调个体在成长过程中的自主性和创造性。</a:t>
            </a:r>
          </a:p>
        </p:txBody>
      </p:sp>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人本主义心理学</a:t>
            </a:r>
          </a:p>
        </p:txBody>
      </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TextBox 2"/>
          <p:cNvSpPr txBox="1"/>
          <p:nvPr/>
        </p:nvSpPr>
        <p:spPr>
          <a:xfrm>
            <a:off x="539110" y="3232606"/>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它关注个体在成长和发展过程中的积极因素，如乐观、感恩、勇气等，并鼓励个体发挥自己的优势和潜能。</a:t>
            </a:r>
          </a:p>
        </p:txBody>
      </p:sp>
      <p:sp>
        <p:nvSpPr>
          <p:cNvPr id="3" name="TextBox 3"/>
          <p:cNvSpPr txBox="1"/>
          <p:nvPr/>
        </p:nvSpPr>
        <p:spPr>
          <a:xfrm>
            <a:off x="539110" y="4962429"/>
            <a:ext cx="4714229" cy="9715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在心理健康教育中，积极心理学有助于培养学生的积极心态和应对能力，提高学生的幸福感和生活质量。</a:t>
            </a:r>
          </a:p>
        </p:txBody>
      </p:sp>
      <p:pic>
        <p:nvPicPr>
          <p:cNvPr id="4" name="Picture 4"/>
          <p:cNvPicPr>
            <a:picLocks noChangeAspect="1"/>
          </p:cNvPicPr>
          <p:nvPr/>
        </p:nvPicPr>
        <p:blipFill>
          <a:blip r:embed="rId2"/>
          <a:srcRect l="16675" r="16675"/>
          <a:stretch>
            <a:fillRect/>
          </a:stretch>
        </p:blipFill>
        <p:spPr>
          <a:xfrm>
            <a:off x="6927891" y="1290438"/>
            <a:ext cx="4828525" cy="4828525"/>
          </a:xfrm>
          <a:prstGeom prst="ellipse">
            <a:avLst/>
          </a:prstGeom>
        </p:spPr>
      </p:pic>
      <p:sp>
        <p:nvSpPr>
          <p:cNvPr id="5" name="AutoShape 5"/>
          <p:cNvSpPr/>
          <p:nvPr/>
        </p:nvSpPr>
        <p:spPr>
          <a:xfrm>
            <a:off x="5396305" y="4914086"/>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5539437" y="5154753"/>
            <a:ext cx="610142" cy="610142"/>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5396305" y="316030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5396305" y="1478824"/>
            <a:ext cx="1091477" cy="109147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28547" y="3392546"/>
            <a:ext cx="626995" cy="626995"/>
          </a:xfrm>
          <a:custGeom>
            <a:rect l="l" t="t" r="r" b="b"/>
            <a:pathLst>
              <a:path w="304800" h="304800">
                <a:moveTo>
                  <a:pt x="304800" y="171155"/>
                </a:moveTo>
                <a:lnTo>
                  <a:pt x="304800" y="133055"/>
                </a:lnTo>
                <a:lnTo>
                  <a:pt x="259261" y="114081"/>
                </a:lnTo>
                <a:cubicBezTo>
                  <a:pt x="257994" y="110509"/>
                  <a:pt x="256661" y="107051"/>
                  <a:pt x="255022" y="103661"/>
                </a:cubicBezTo>
                <a:lnTo>
                  <a:pt x="273406" y="57893"/>
                </a:lnTo>
                <a:lnTo>
                  <a:pt x="246459" y="30956"/>
                </a:lnTo>
                <a:lnTo>
                  <a:pt x="201101" y="49635"/>
                </a:lnTo>
                <a:cubicBezTo>
                  <a:pt x="197644" y="47958"/>
                  <a:pt x="194110" y="46549"/>
                  <a:pt x="190462" y="45244"/>
                </a:cubicBezTo>
                <a:lnTo>
                  <a:pt x="171155" y="0"/>
                </a:lnTo>
                <a:lnTo>
                  <a:pt x="133055" y="0"/>
                </a:lnTo>
                <a:lnTo>
                  <a:pt x="114224" y="45091"/>
                </a:lnTo>
                <a:cubicBezTo>
                  <a:pt x="110433" y="46434"/>
                  <a:pt x="106785" y="47844"/>
                  <a:pt x="103175" y="49559"/>
                </a:cubicBezTo>
                <a:lnTo>
                  <a:pt x="57893" y="31366"/>
                </a:lnTo>
                <a:lnTo>
                  <a:pt x="30956" y="58303"/>
                </a:lnTo>
                <a:lnTo>
                  <a:pt x="49416" y="103175"/>
                </a:lnTo>
                <a:cubicBezTo>
                  <a:pt x="47625" y="106861"/>
                  <a:pt x="46177" y="110614"/>
                  <a:pt x="44796" y="114491"/>
                </a:cubicBezTo>
                <a:lnTo>
                  <a:pt x="0" y="133645"/>
                </a:lnTo>
                <a:lnTo>
                  <a:pt x="0" y="171745"/>
                </a:lnTo>
                <a:lnTo>
                  <a:pt x="44834" y="190424"/>
                </a:lnTo>
                <a:cubicBezTo>
                  <a:pt x="46215" y="194291"/>
                  <a:pt x="47701" y="198053"/>
                  <a:pt x="49482" y="201740"/>
                </a:cubicBezTo>
                <a:lnTo>
                  <a:pt x="31366" y="246907"/>
                </a:lnTo>
                <a:lnTo>
                  <a:pt x="58303" y="273844"/>
                </a:lnTo>
                <a:lnTo>
                  <a:pt x="103289" y="255318"/>
                </a:lnTo>
                <a:cubicBezTo>
                  <a:pt x="106899" y="257032"/>
                  <a:pt x="110585" y="258404"/>
                  <a:pt x="114376" y="259709"/>
                </a:cubicBezTo>
                <a:lnTo>
                  <a:pt x="133645" y="304800"/>
                </a:lnTo>
                <a:lnTo>
                  <a:pt x="171745" y="304800"/>
                </a:lnTo>
                <a:lnTo>
                  <a:pt x="190605" y="259480"/>
                </a:lnTo>
                <a:cubicBezTo>
                  <a:pt x="194215" y="258137"/>
                  <a:pt x="197787" y="256727"/>
                  <a:pt x="201206" y="255089"/>
                </a:cubicBezTo>
                <a:lnTo>
                  <a:pt x="246898" y="273396"/>
                </a:lnTo>
                <a:lnTo>
                  <a:pt x="273834" y="246459"/>
                </a:lnTo>
                <a:lnTo>
                  <a:pt x="255079" y="200997"/>
                </a:lnTo>
                <a:cubicBezTo>
                  <a:pt x="256680" y="197577"/>
                  <a:pt x="257985" y="194110"/>
                  <a:pt x="259251" y="190576"/>
                </a:cubicBezTo>
                <a:lnTo>
                  <a:pt x="304800" y="171155"/>
                </a:lnTo>
                <a:close/>
                <a:moveTo>
                  <a:pt x="152105" y="209550"/>
                </a:moveTo>
                <a:cubicBezTo>
                  <a:pt x="120558" y="209550"/>
                  <a:pt x="94955" y="183947"/>
                  <a:pt x="94955" y="152400"/>
                </a:cubicBezTo>
                <a:cubicBezTo>
                  <a:pt x="94955" y="120853"/>
                  <a:pt x="120558" y="95250"/>
                  <a:pt x="152105" y="95250"/>
                </a:cubicBezTo>
                <a:cubicBezTo>
                  <a:pt x="183652" y="95250"/>
                  <a:pt x="209255" y="120853"/>
                  <a:pt x="209255" y="152400"/>
                </a:cubicBezTo>
                <a:cubicBezTo>
                  <a:pt x="209255" y="183947"/>
                  <a:pt x="183652" y="209550"/>
                  <a:pt x="152105" y="20955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668096" y="1750615"/>
            <a:ext cx="547896" cy="547896"/>
          </a:xfrm>
          <a:custGeom>
            <a:rect l="l" t="t" r="r" b="b"/>
            <a:pathLst>
              <a:path w="304800" h="304800">
                <a:moveTo>
                  <a:pt x="152400" y="190500"/>
                </a:moveTo>
                <a:cubicBezTo>
                  <a:pt x="152400" y="169459"/>
                  <a:pt x="169459" y="152400"/>
                  <a:pt x="190500" y="152400"/>
                </a:cubicBezTo>
                <a:cubicBezTo>
                  <a:pt x="211541" y="152400"/>
                  <a:pt x="228600" y="169459"/>
                  <a:pt x="228600" y="190500"/>
                </a:cubicBezTo>
                <a:cubicBezTo>
                  <a:pt x="228600" y="211541"/>
                  <a:pt x="211541" y="228600"/>
                  <a:pt x="190500" y="228600"/>
                </a:cubicBezTo>
                <a:cubicBezTo>
                  <a:pt x="169459" y="228600"/>
                  <a:pt x="152400" y="211541"/>
                  <a:pt x="152400" y="190500"/>
                </a:cubicBezTo>
                <a:close/>
                <a:moveTo>
                  <a:pt x="266700" y="76200"/>
                </a:moveTo>
                <a:lnTo>
                  <a:pt x="235372" y="12925"/>
                </a:lnTo>
                <a:cubicBezTo>
                  <a:pt x="232801" y="5410"/>
                  <a:pt x="225695" y="0"/>
                  <a:pt x="217284" y="0"/>
                </a:cubicBezTo>
                <a:lnTo>
                  <a:pt x="164973" y="0"/>
                </a:lnTo>
                <a:cubicBezTo>
                  <a:pt x="156467" y="0"/>
                  <a:pt x="149295" y="5544"/>
                  <a:pt x="146837" y="13192"/>
                </a:cubicBezTo>
                <a:lnTo>
                  <a:pt x="114338" y="76200"/>
                </a:lnTo>
                <a:lnTo>
                  <a:pt x="38100" y="76200"/>
                </a:lnTo>
                <a:cubicBezTo>
                  <a:pt x="17059" y="76200"/>
                  <a:pt x="0" y="93259"/>
                  <a:pt x="0" y="114300"/>
                </a:cubicBezTo>
                <a:lnTo>
                  <a:pt x="0" y="304800"/>
                </a:lnTo>
                <a:lnTo>
                  <a:pt x="304800" y="304800"/>
                </a:lnTo>
                <a:lnTo>
                  <a:pt x="304800" y="114300"/>
                </a:lnTo>
                <a:cubicBezTo>
                  <a:pt x="304800" y="93259"/>
                  <a:pt x="287760" y="76200"/>
                  <a:pt x="266700" y="76200"/>
                </a:cubicBezTo>
                <a:close/>
                <a:moveTo>
                  <a:pt x="57150" y="152400"/>
                </a:moveTo>
                <a:cubicBezTo>
                  <a:pt x="46625" y="152400"/>
                  <a:pt x="38100" y="143875"/>
                  <a:pt x="38100" y="133350"/>
                </a:cubicBezTo>
                <a:cubicBezTo>
                  <a:pt x="38100" y="122825"/>
                  <a:pt x="46625" y="114300"/>
                  <a:pt x="57150" y="114300"/>
                </a:cubicBezTo>
                <a:cubicBezTo>
                  <a:pt x="67675" y="114300"/>
                  <a:pt x="76200" y="122825"/>
                  <a:pt x="76200" y="133350"/>
                </a:cubicBezTo>
                <a:cubicBezTo>
                  <a:pt x="76200" y="143875"/>
                  <a:pt x="67675" y="152400"/>
                  <a:pt x="57150" y="152400"/>
                </a:cubicBezTo>
                <a:close/>
                <a:moveTo>
                  <a:pt x="190500" y="266700"/>
                </a:moveTo>
                <a:cubicBezTo>
                  <a:pt x="148419" y="266700"/>
                  <a:pt x="114300" y="232581"/>
                  <a:pt x="114300" y="190500"/>
                </a:cubicBezTo>
                <a:cubicBezTo>
                  <a:pt x="114300" y="148419"/>
                  <a:pt x="148419" y="114300"/>
                  <a:pt x="190500" y="114300"/>
                </a:cubicBezTo>
                <a:cubicBezTo>
                  <a:pt x="232581" y="114300"/>
                  <a:pt x="266700" y="148419"/>
                  <a:pt x="266700" y="190500"/>
                </a:cubicBezTo>
                <a:cubicBezTo>
                  <a:pt x="266700" y="232581"/>
                  <a:pt x="232581" y="266700"/>
                  <a:pt x="190500" y="266700"/>
                </a:cubicBez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539110" y="1502783"/>
            <a:ext cx="4714229" cy="994791"/>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solidFill>
                <a:latin typeface="Microsoft Yahei"/>
                <a:ea typeface="Microsoft Yahei"/>
                <a:cs typeface="Microsoft Yahei"/>
              </a:rPr>
              <a:t>积极心理学关注个体积极品质、幸福感和人类优势的发挥，强调个体在面对挑战和压力时所展现的积极心态和应对能力。</a:t>
            </a:r>
          </a:p>
        </p:txBody>
      </p:sp>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solidFill>
                <a:latin typeface="Microsoft Yahei"/>
                <a:ea typeface="Microsoft Yahei"/>
                <a:cs typeface="Microsoft Yahei"/>
              </a:rPr>
              <a:t>积极心理学</a:t>
            </a:r>
          </a:p>
        </p:txBody>
      </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486904" y="1832059"/>
            <a:ext cx="7686675" cy="9906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spcBef>
                <a:spcPts val="450"/>
              </a:spcBef>
            </a:pPr>
            <a:r>
              <a:rPr lang="en-US" sz="5775" b="1">
                <a:solidFill>
                  <a:srgbClr val="FFFFFF"/>
                </a:solidFill>
                <a:latin typeface="Microsoft Yahei"/>
                <a:ea typeface="Microsoft Yahei"/>
                <a:cs typeface="Microsoft Yahei"/>
              </a:rPr>
              <a:t>03</a:t>
            </a:r>
          </a:p>
        </p:txBody>
      </p:sp>
      <p:sp>
        <p:nvSpPr>
          <p:cNvPr id="3" name="TextBox 3"/>
          <p:cNvSpPr txBox="1"/>
          <p:nvPr/>
        </p:nvSpPr>
        <p:spPr>
          <a:xfrm>
            <a:off x="486904" y="2975515"/>
            <a:ext cx="6486525" cy="20002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12000"/>
              </a:lnSpc>
            </a:pPr>
            <a:r>
              <a:rPr lang="en-US" sz="5175" b="1">
                <a:solidFill>
                  <a:srgbClr val="FFFFFF"/>
                </a:solidFill>
                <a:latin typeface="Microsoft Yahei"/>
                <a:ea typeface="Microsoft Yahei"/>
                <a:cs typeface="Microsoft Yahei"/>
              </a:rPr>
              <a:t>心理健康教育策略的实践应用</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https://d.book118.com/696031001002010100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1D4F"/>
      </a:lt1>
      <a:dk2>
        <a:srgbClr val="DEF6FF"/>
      </a:dk2>
      <a:lt2>
        <a:srgbClr val="000000"/>
      </a:lt2>
      <a:accent1>
        <a:srgbClr val="00B6FF"/>
      </a:accent1>
      <a:accent2>
        <a:srgbClr val="405DFF"/>
      </a:accent2>
      <a:accent3>
        <a:srgbClr val="2947E8"/>
      </a:accent3>
      <a:accent4>
        <a:srgbClr val="27DFF4"/>
      </a:accent4>
      <a:accent5>
        <a:srgbClr val="2FE8B7"/>
      </a:accent5>
      <a:accent6>
        <a:srgbClr val="FCC526"/>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42</Paragraphs>
  <Slides>11</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11</vt:i4>
      </vt:variant>
    </vt:vector>
  </HeadingPairs>
  <TitlesOfParts>
    <vt:vector baseType="lpstr" size="15">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2024-09-23T17:56:42.840</cp:lastPrinted>
  <dcterms:created xsi:type="dcterms:W3CDTF">2024-09-23T09:56:42Z</dcterms:created>
  <dcterms:modified xsi:type="dcterms:W3CDTF">2024-09-23T09:56:44Z</dcterms:modified>
</cp:coreProperties>
</file>