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90CC6A-9F7E-4441-8F3D-39074668D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EB0350-F232-4201-BD97-09F28FC37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9AF92-B600-4A97-9F4A-006D89232D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E33BD-9284-46AB-B1B6-38C24DF7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DBAA51-A253-4F9F-B4B7-75322D827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F4C7D-1C3C-40BF-88E1-3743510D4B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3A8686-B44D-4E80-A239-07DF8CD0F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AFD88D-F493-402D-8134-E2DF212F4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D8EBB4-665D-4355-AD85-2146F7C268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E620FD-7B89-4760-95A3-012ECE9FE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A38CA-0F85-4B6E-B9FB-43D6127D45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041040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理解离婚协议书中的财物清单与清算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财物清单编制要点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清算方法与步骤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注意事项与风险防范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案例分析与实践指导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离婚协议书概述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805582" y="2081786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6433527" y="1751433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离婚协议书是夫妻双方在自愿离婚的基础上，就财产分割、子女抚养、债权债务等问题达成一致意见，并以书面形式表达的法律文件。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33527" y="4146638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离婚协议书在离婚过程中具有重要的作用，它是双方协商结果的体现，也是法院或民政部门办理离婚手续的重要依据。</a:t>
            </a:r>
          </a:p>
        </p:txBody>
      </p:sp>
      <p:sp>
        <p:nvSpPr>
          <p:cNvPr id="6" name="Freeform 6"/>
          <p:cNvSpPr/>
          <p:nvPr/>
        </p:nvSpPr>
        <p:spPr>
          <a:xfrm>
            <a:off x="1012384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22011" y="231038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611221" y="2317815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93891" y="218846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法律效力及约束力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离婚协议书中关于财产分割、子女抚养等内容的约定，除非存在欺诈、胁迫等情形，否则不得随意变更或撤销。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离婚协议书经双方签字并在民政部门备案后，即具有法律效力，对双方具有约束力。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离婚协议书的基本结构包括首部、正文和尾部三部分。其中，首部包括标题、当事人基本情况等；正文包括离婚原因、财产分割、子女抚养、债权债务处理等；尾部包括签字、日期等。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离婚协议书的内容应当具体明确，包括财产的种类、数量、价值等详细信息，以及子女的抚养方式、抚养费数额等。同时，协议书还应当明确双方的权利义务和违约责任等内容。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协议书基本结构与内容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财物清单编制要点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1423988"/>
            <a:ext cx="6085713" cy="1369790"/>
            <a:chOff x="454963" y="1423988"/>
            <a:chExt cx="6085713" cy="1369790"/>
          </a:xfrm>
        </p:grpSpPr>
        <p:sp>
          <p:nvSpPr>
            <p:cNvPr id="3" name="Freeform 3"/>
            <p:cNvSpPr/>
            <p:nvPr/>
          </p:nvSpPr>
          <p:spPr>
            <a:xfrm>
              <a:off x="1412320" y="1423988"/>
              <a:ext cx="737616" cy="1369790"/>
            </a:xfrm>
            <a:custGeom>
              <a:rect l="l" t="t" r="r" b="b"/>
              <a:pathLst>
                <a:path w="325" h="603">
                  <a:moveTo>
                    <a:pt x="0" y="0"/>
                  </a:moveTo>
                  <a:lnTo>
                    <a:pt x="325" y="316"/>
                  </a:lnTo>
                  <a:lnTo>
                    <a:pt x="325" y="603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54963" y="1423988"/>
              <a:ext cx="957358" cy="90163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149841" y="2141982"/>
              <a:ext cx="4390835" cy="651796"/>
            </a:xfrm>
            <a:custGeom>
              <a:rect l="l" t="t" r="r" b="b"/>
              <a:pathLst>
                <a:path w="1931" h="287">
                  <a:moveTo>
                    <a:pt x="0" y="0"/>
                  </a:moveTo>
                  <a:lnTo>
                    <a:pt x="1831" y="0"/>
                  </a:lnTo>
                  <a:lnTo>
                    <a:pt x="1932" y="144"/>
                  </a:lnTo>
                  <a:lnTo>
                    <a:pt x="1831" y="287"/>
                  </a:lnTo>
                  <a:lnTo>
                    <a:pt x="0" y="2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9754" y="1679924"/>
            <a:ext cx="541020" cy="413385"/>
            <a:chOff x="689754" y="1679924"/>
            <a:chExt cx="541020" cy="413385"/>
          </a:xfrm>
        </p:grpSpPr>
        <p:sp>
          <p:nvSpPr>
            <p:cNvPr id="7" name="TextBox 7"/>
            <p:cNvSpPr txBox="1"/>
            <p:nvPr/>
          </p:nvSpPr>
          <p:spPr>
            <a:xfrm>
              <a:off x="689754" y="1679924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454963" y="2325624"/>
            <a:ext cx="6085713" cy="1131951"/>
            <a:chOff x="454963" y="2325624"/>
            <a:chExt cx="6085713" cy="1131951"/>
          </a:xfrm>
        </p:grpSpPr>
        <p:sp>
          <p:nvSpPr>
            <p:cNvPr id="9" name="Freeform 9"/>
            <p:cNvSpPr/>
            <p:nvPr/>
          </p:nvSpPr>
          <p:spPr>
            <a:xfrm>
              <a:off x="1412320" y="2325624"/>
              <a:ext cx="737616" cy="1131951"/>
            </a:xfrm>
            <a:custGeom>
              <a:rect l="l" t="t" r="r" b="b"/>
              <a:pathLst>
                <a:path w="325" h="498">
                  <a:moveTo>
                    <a:pt x="0" y="0"/>
                  </a:moveTo>
                  <a:lnTo>
                    <a:pt x="325" y="206"/>
                  </a:lnTo>
                  <a:lnTo>
                    <a:pt x="325" y="498"/>
                  </a:lnTo>
                  <a:lnTo>
                    <a:pt x="0" y="39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2325624"/>
              <a:ext cx="957358" cy="904685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149841" y="2793778"/>
              <a:ext cx="4390835" cy="663797"/>
            </a:xfrm>
            <a:custGeom>
              <a:rect l="l" t="t" r="r" b="b"/>
              <a:pathLst>
                <a:path w="1931" h="292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2"/>
                  </a:lnTo>
                  <a:lnTo>
                    <a:pt x="0" y="29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TextBox 12"/>
            <p:cNvSpPr txBox="1"/>
            <p:nvPr/>
          </p:nvSpPr>
          <p:spPr>
            <a:xfrm>
              <a:off x="646129" y="2549938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454963" y="3230309"/>
            <a:ext cx="6085713" cy="903160"/>
            <a:chOff x="454963" y="3230309"/>
            <a:chExt cx="6085713" cy="903160"/>
          </a:xfrm>
        </p:grpSpPr>
        <p:sp>
          <p:nvSpPr>
            <p:cNvPr id="14" name="Freeform 14"/>
            <p:cNvSpPr/>
            <p:nvPr/>
          </p:nvSpPr>
          <p:spPr>
            <a:xfrm>
              <a:off x="1412320" y="3230309"/>
              <a:ext cx="737616" cy="903160"/>
            </a:xfrm>
            <a:custGeom>
              <a:rect l="l" t="t" r="r" b="b"/>
              <a:pathLst>
                <a:path w="325" h="397">
                  <a:moveTo>
                    <a:pt x="0" y="0"/>
                  </a:moveTo>
                  <a:lnTo>
                    <a:pt x="325" y="100"/>
                  </a:lnTo>
                  <a:lnTo>
                    <a:pt x="325" y="397"/>
                  </a:lnTo>
                  <a:lnTo>
                    <a:pt x="0" y="39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3230309"/>
              <a:ext cx="957358" cy="903160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149841" y="3457575"/>
              <a:ext cx="4390835" cy="675894"/>
            </a:xfrm>
            <a:custGeom>
              <a:rect l="l" t="t" r="r" b="b"/>
              <a:pathLst>
                <a:path w="1931" h="293">
                  <a:moveTo>
                    <a:pt x="0" y="0"/>
                  </a:moveTo>
                  <a:lnTo>
                    <a:pt x="1831" y="0"/>
                  </a:lnTo>
                  <a:lnTo>
                    <a:pt x="1932" y="149"/>
                  </a:lnTo>
                  <a:lnTo>
                    <a:pt x="1831" y="293"/>
                  </a:lnTo>
                  <a:lnTo>
                    <a:pt x="0" y="2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646129" y="343804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4133469"/>
            <a:ext cx="6085713" cy="892588"/>
            <a:chOff x="454963" y="4133469"/>
            <a:chExt cx="6085713" cy="892588"/>
          </a:xfrm>
        </p:grpSpPr>
        <p:sp>
          <p:nvSpPr>
            <p:cNvPr id="19" name="Freeform 19"/>
            <p:cNvSpPr/>
            <p:nvPr/>
          </p:nvSpPr>
          <p:spPr>
            <a:xfrm>
              <a:off x="1412320" y="4133469"/>
              <a:ext cx="737616" cy="892588"/>
            </a:xfrm>
            <a:custGeom>
              <a:rect l="l" t="t" r="r" b="b"/>
              <a:pathLst>
                <a:path w="325" h="393">
                  <a:moveTo>
                    <a:pt x="0" y="393"/>
                  </a:moveTo>
                  <a:lnTo>
                    <a:pt x="325" y="293"/>
                  </a:lnTo>
                  <a:lnTo>
                    <a:pt x="325" y="0"/>
                  </a:lnTo>
                  <a:lnTo>
                    <a:pt x="0" y="0"/>
                  </a:lnTo>
                  <a:lnTo>
                    <a:pt x="0" y="393"/>
                  </a:lnTo>
                  <a:close/>
                </a:path>
              </a:pathLst>
            </a:custGeom>
            <a:solidFill>
              <a:schemeClr val="accent4">
                <a:lumMod val="60000"/>
                <a:lumOff val="40000"/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133469"/>
              <a:ext cx="957358" cy="892588"/>
            </a:xfrm>
            <a:prstGeom prst="rect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149841" y="4133469"/>
              <a:ext cx="4390835" cy="665321"/>
            </a:xfrm>
            <a:custGeom>
              <a:rect l="l" t="t" r="r" b="b"/>
              <a:pathLst>
                <a:path w="1931" h="288">
                  <a:moveTo>
                    <a:pt x="0" y="288"/>
                  </a:moveTo>
                  <a:lnTo>
                    <a:pt x="1831" y="288"/>
                  </a:lnTo>
                  <a:lnTo>
                    <a:pt x="1932" y="144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88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TextBox 22"/>
            <p:cNvSpPr txBox="1"/>
            <p:nvPr/>
          </p:nvSpPr>
          <p:spPr>
            <a:xfrm>
              <a:off x="661179" y="4335209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4797266"/>
            <a:ext cx="6085713" cy="1133476"/>
            <a:chOff x="454963" y="4797266"/>
            <a:chExt cx="6085713" cy="1133476"/>
          </a:xfrm>
        </p:grpSpPr>
        <p:sp>
          <p:nvSpPr>
            <p:cNvPr id="24" name="Freeform 24"/>
            <p:cNvSpPr/>
            <p:nvPr/>
          </p:nvSpPr>
          <p:spPr>
            <a:xfrm>
              <a:off x="1412320" y="4797266"/>
              <a:ext cx="737616" cy="1133475"/>
            </a:xfrm>
            <a:custGeom>
              <a:rect l="l" t="t" r="r" b="b"/>
              <a:pathLst>
                <a:path w="325" h="498">
                  <a:moveTo>
                    <a:pt x="0" y="498"/>
                  </a:moveTo>
                  <a:lnTo>
                    <a:pt x="325" y="292"/>
                  </a:lnTo>
                  <a:lnTo>
                    <a:pt x="325" y="0"/>
                  </a:lnTo>
                  <a:lnTo>
                    <a:pt x="0" y="100"/>
                  </a:lnTo>
                  <a:lnTo>
                    <a:pt x="0" y="498"/>
                  </a:lnTo>
                  <a:close/>
                </a:path>
              </a:pathLst>
            </a:custGeom>
            <a:solidFill>
              <a:schemeClr val="accent5">
                <a:alpha val="64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026057"/>
              <a:ext cx="957358" cy="904685"/>
            </a:xfrm>
            <a:prstGeom prst="rect">
              <a:avLst/>
            </a:pr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149841" y="4797266"/>
              <a:ext cx="4390835" cy="663797"/>
            </a:xfrm>
            <a:custGeom>
              <a:rect l="l" t="t" r="r" b="b"/>
              <a:pathLst>
                <a:path w="1931" h="292">
                  <a:moveTo>
                    <a:pt x="0" y="292"/>
                  </a:moveTo>
                  <a:lnTo>
                    <a:pt x="1831" y="292"/>
                  </a:lnTo>
                  <a:lnTo>
                    <a:pt x="1932" y="143"/>
                  </a:lnTo>
                  <a:lnTo>
                    <a:pt x="1831" y="0"/>
                  </a:lnTo>
                  <a:lnTo>
                    <a:pt x="0" y="0"/>
                  </a:lnTo>
                  <a:lnTo>
                    <a:pt x="0" y="292"/>
                  </a:lnTo>
                  <a:close/>
                </a:path>
              </a:pathLst>
            </a:custGeom>
            <a:solidFill>
              <a:schemeClr val="accent5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661179" y="5275992"/>
              <a:ext cx="541020" cy="413385"/>
            </a:xfrm>
            <a:prstGeom prst="rect">
              <a:avLst/>
            </a:prstGeom>
          </p:spPr>
          <p:txBody>
            <a:bodyPr vert="horz" wrap="square" lIns="60960" tIns="30480" rIns="60960" bIns="3048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2400">
                  <a:solidFill>
                    <a:schemeClr val="l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8" name="TextBox 28"/>
          <p:cNvSpPr txBox="1"/>
          <p:nvPr/>
        </p:nvSpPr>
        <p:spPr>
          <a:xfrm>
            <a:off x="2398926" y="2234517"/>
            <a:ext cx="3697074" cy="48015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2398926" y="289159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2398926" y="3562160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存款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2398926" y="4213114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股票、基金等投资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2398926" y="4897279"/>
            <a:ext cx="3695700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其他财产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833989" y="2108883"/>
            <a:ext cx="4716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包括婚后购买的住房、商铺、车位等。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831121" y="2771823"/>
            <a:ext cx="4719647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婚后购置的汽车、摩托车等交通工具。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831121" y="3435620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双方在银行的储蓄存款、理财产品等。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6831121" y="4111514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婚后以共同财产进行的投资及其收益。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831121" y="4776835"/>
            <a:ext cx="4714875" cy="6629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如珠宝首饰、艺术品、家具家电等。</a:t>
            </a:r>
          </a:p>
        </p:txBody>
      </p:sp>
      <p:grpSp>
        <p:nvGrpSpPr>
          <p:cNvPr id="38" name="Group 3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9" name="AutoShape 3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TextBox 5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明确双方共同财产范围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个人婚前财产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婚后个人所得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个人负债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各自在婚前已经拥有的财产，如房产、车辆、存款等。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婚后因工作、继承、赠与等原因获得的个人财产。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各自名下的贷款、信用卡欠款等债务。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列出各自名下财产明细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74" r="328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说明各项财产的获取方式，如购买、继承、赠与等。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财产来源描述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对婚后共同财产在婚姻存续期间的增值部分进行计算，如房产升值、股票基金收益等。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财产增值计算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注明财产来源及增值情况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双方在婚姻存续期间共同承担的债务，如房贷、车贷等。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各自名下的个人债务，如信用卡欠款、个人贷款等。对于个人债务，需明确由负债方自行承担。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确认债权债务关系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个人债务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共同债务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清算方法与步骤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评估共同财产价值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包括房产、车辆、存款、股票、基金、债券、保险、珠宝、艺术品等所有共同财产。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聘请专业评估机构或专家对各项财产进行评估，确定其价值。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双方对评估结果进行确认，如有异议可提出并协商解决。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列出共同财产清单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评估财产价值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确认评估结果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了解相关法律法规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协商分割比例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制定分割方案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协商分割方案并达成一致意见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根据财产的性质、来源、贡献等因素，双方协商确定各项财产的分割比例。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根据协商结果，制定详细的财产分割方案，明确各项财产的归属和分割方式。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熟悉有关离婚财产分割的法律法规，确保分割方案合法合规。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执行分割方案并完成过户手续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签署分割协议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双方签署财产分割协议，明确各自的权利和义务。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办理过户手续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按照协议约定，办理房产、车辆等财产的过户手续，确保财产权属清晰。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交付财产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双方按照协议约定，交付各自应得的财产。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https://d.book118.com/696041040114010042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2024-09-09T21:41:09.426</cp:lastPrinted>
  <dcterms:created xsi:type="dcterms:W3CDTF">2024-09-09T13:41:09Z</dcterms:created>
  <dcterms:modified xsi:type="dcterms:W3CDTF">2024-09-09T13:41:11Z</dcterms:modified>
</cp:coreProperties>
</file>