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154C5-7FF1-41CD-A076-2E0FE87AD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4D358-94F9-438E-A6AF-2642CC79F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77E97-3F24-492D-8F43-ADA48CE92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21DD1-1030-4B20-AD0A-358ABA943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37C2DC-D848-404A-B1F3-1241040AC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37E248-0915-4CF4-AFBF-5C179535C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1550FE-CE28-4A84-B9C6-428DA3342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63B0C-6BC5-4C00-88BF-695212293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DF16A0-2C60-48FC-9952-3AE5F6742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A2114-840D-4B73-B59A-8C26D4EE0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88100-4FF5-4E4F-A61B-AEA5DA35E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5100220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388745" y="2219325"/>
            <a:ext cx="9144000" cy="2419985"/>
          </a:xfrm>
        </p:spPr>
        <p:txBody>
          <a:bodyPr>
            <a:noAutofit/>
          </a:bodyPr>
          <a:lstStyle/>
          <a:p>
            <a:br>
              <a:rPr lang="zh-CN" altLang="en-US" sz="8000">
                <a:sym typeface="+mn-ea"/>
              </a:rPr>
            </a:br>
            <a:br>
              <a:rPr lang="zh-CN" altLang="en-US" sz="8000">
                <a:sym typeface="+mn-ea"/>
              </a:rPr>
            </a:br>
            <a:br>
              <a:rPr lang="zh-CN" altLang="en-US" sz="8000">
                <a:sym typeface="+mn-ea"/>
              </a:rPr>
            </a:br>
            <a:br>
              <a:rPr lang="zh-CN" altLang="en-US" sz="8000">
                <a:sym typeface="+mn-ea"/>
              </a:rPr>
            </a:br>
            <a:r>
              <a:rPr lang="zh-CN" altLang="en-US" sz="8000" b="1">
                <a:latin typeface="仿宋" panose="02010609060101010101" charset="-122"/>
                <a:ea typeface="仿宋" panose="02010609060101010101" charset="-122"/>
                <a:sym typeface="+mn-ea"/>
              </a:rPr>
              <a:t>静脉用药集中调配技术操作规范</a:t>
            </a:r>
            <a:endParaRPr lang="zh-CN" altLang="en-US" sz="8000" b="1">
              <a:latin typeface="仿宋" panose="02010609060101010101" charset="-122"/>
              <a:ea typeface="仿宋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72415" y="1021080"/>
            <a:ext cx="11379200" cy="5156200"/>
          </a:xfrm>
        </p:spPr>
        <p:txBody>
          <a:bodyPr>
            <a:normAutofit fontScale="90000" lnSpcReduction="10000"/>
          </a:bodyPr>
          <a:lstStyle/>
          <a:p>
            <a:pPr marL="0" indent="0">
              <a:buNone/>
            </a:pPr>
            <a:r>
              <a:rPr lang="zh-CN" altLang="en-US" sz="8890" b="1">
                <a:solidFill>
                  <a:schemeClr val="accent1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目录</a:t>
            </a:r>
            <a:endParaRPr lang="zh-CN" altLang="en-US" sz="9600" b="1">
              <a:solidFill>
                <a:schemeClr val="accent1">
                  <a:lumMod val="75000"/>
                </a:schemeClr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sz="5145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一、静脉用药集中调配工作流程 </a:t>
            </a:r>
            <a:r>
              <a:rPr lang="en-US" altLang="zh-CN" sz="5145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</a:t>
            </a:r>
            <a:endParaRPr lang="en-US" altLang="zh-CN" sz="5145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 algn="l">
              <a:buNone/>
            </a:pPr>
            <a:r>
              <a:rPr lang="en-US" altLang="zh-CN" sz="5145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二、静脉用药集中调配操作规程</a:t>
            </a:r>
            <a:endParaRPr lang="en-US" altLang="zh-CN" sz="5145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 algn="l">
              <a:buNone/>
            </a:pPr>
            <a:r>
              <a:rPr lang="en-US" altLang="zh-CN" sz="5145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三、应急预案管理与处置操作规程</a:t>
            </a:r>
            <a:endParaRPr lang="en-US" altLang="zh-CN" sz="5145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 algn="l">
              <a:buNone/>
            </a:pPr>
            <a:r>
              <a:rPr lang="en-US" altLang="zh-CN" sz="5145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四、更衣操作规程</a:t>
            </a:r>
            <a:endParaRPr lang="en-US" altLang="zh-CN" sz="5145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 algn="l">
              <a:buNone/>
            </a:pPr>
            <a:r>
              <a:rPr lang="en-US" altLang="zh-CN" sz="5145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五、清洁消毒操作规程          </a:t>
            </a:r>
            <a:r>
              <a:rPr lang="en-US" altLang="zh-CN" sz="5145" b="1"/>
              <a:t>          </a:t>
            </a:r>
            <a:r>
              <a:rPr lang="en-US" altLang="zh-CN" sz="7200" b="1"/>
              <a:t>                           </a:t>
            </a:r>
            <a:endParaRPr lang="zh-CN" altLang="en-US" sz="7200" b="1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92735" y="991870"/>
            <a:ext cx="11367770" cy="586676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sz="4400" b="1">
              <a:sym typeface="+mn-ea"/>
            </a:endParaRPr>
          </a:p>
          <a:p>
            <a:pPr marL="0" indent="0">
              <a:buNone/>
            </a:pPr>
            <a:r>
              <a:rPr sz="4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静脉用药集中调配工作流程 </a:t>
            </a:r>
            <a:r>
              <a:rPr lang="en-US" altLang="zh-CN" sz="4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</a:t>
            </a:r>
            <a:endParaRPr lang="en-US" altLang="zh-CN" sz="4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endParaRPr lang="zh-CN" altLang="en-US" sz="36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36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药师接收医师开具静脉用药医嘱信息→对用药医嘱进行</a:t>
            </a:r>
            <a:endParaRPr lang="zh-CN" altLang="en-US" sz="36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36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适宜性审核→打印输液标签→摆药贴签核对→加药混合</a:t>
            </a:r>
            <a:endParaRPr lang="zh-CN" altLang="en-US" sz="36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36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调配→成品输液核查与包装→发放运送→病区核对签收。</a:t>
            </a:r>
            <a:endParaRPr lang="zh-CN" altLang="en-US" sz="36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3710" y="938530"/>
            <a:ext cx="11205210" cy="5919470"/>
          </a:xfrm>
        </p:spPr>
        <p:txBody>
          <a:bodyPr>
            <a:normAutofit fontScale="90000"/>
          </a:bodyPr>
          <a:lstStyle/>
          <a:p>
            <a:pPr marL="0" indent="0">
              <a:buNone/>
            </a:pPr>
            <a:r>
              <a:rPr lang="zh-CN" altLang="en-US" sz="36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静脉用药集中调配操作规程</a:t>
            </a:r>
            <a:endParaRPr lang="zh-CN" altLang="en-US" sz="36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2665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（一）审核用药医嘱。</a:t>
            </a:r>
            <a:endParaRPr lang="zh-CN" altLang="en-US" sz="1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1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1.按照《药品管理法》《医疗机构处方审核规范》有关规定执行。</a:t>
            </a:r>
            <a:endParaRPr lang="zh-CN" altLang="en-US" sz="1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1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2.审核静脉用药医嘱注意事项。</a:t>
            </a:r>
            <a:endParaRPr lang="zh-CN" altLang="en-US" sz="1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1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（1）评估静脉输液给药方法的必要性与合理性。</a:t>
            </a:r>
            <a:endParaRPr lang="zh-CN" altLang="en-US" sz="1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1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（2）与医师紧密协作，遵循药品临床应用指导原则、临床诊疗指南和药品说明书等，对静脉用药医嘱的适宜</a:t>
            </a:r>
            <a:endParaRPr lang="zh-CN" altLang="en-US" sz="1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1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性进行审核，特别是抗肿瘤药物静脉输液中拓展性临床使用的必要性与适宜性。</a:t>
            </a:r>
            <a:endParaRPr lang="zh-CN" altLang="en-US" sz="1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1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（3）审核静脉用药医嘱的合理性、相容性和稳定性；溶媒的选择与基础输液用量的适宜性。</a:t>
            </a:r>
            <a:endParaRPr lang="zh-CN" altLang="en-US" sz="1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2665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（二）打印输液标签。</a:t>
            </a:r>
            <a:endParaRPr lang="zh-CN" altLang="en-US" sz="2665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1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1.用药医嘱经审核合格后，</a:t>
            </a:r>
            <a:r>
              <a:rPr lang="zh-CN" altLang="en-US" sz="18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方可打印生成输液标签</a:t>
            </a:r>
            <a:r>
              <a:rPr lang="zh-CN" altLang="en-US" sz="1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。输液标签包括患者基本信息、用药信息及各岗位操作的专</a:t>
            </a:r>
            <a:endParaRPr lang="zh-CN" altLang="en-US" sz="1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1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业人员信息。</a:t>
            </a:r>
            <a:endParaRPr lang="zh-CN" altLang="en-US" sz="1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1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2.输液标签基本信息应与药师审核确认的用药医嘱信息相一致，有纸质或电子备份。</a:t>
            </a:r>
            <a:endParaRPr lang="zh-CN" altLang="en-US" sz="1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1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3.对临床用药有特殊交待或注意事项的，应在输液标签上做提示性注解或标识，如须做过敏性试验药品、高警</a:t>
            </a:r>
            <a:endParaRPr lang="zh-CN" altLang="en-US" sz="1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1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示药品，在输注时方可加入的药品；对成品输液的滴速、避光、冷藏有特殊要求或需用药监护的药品等。</a:t>
            </a:r>
            <a:endParaRPr lang="zh-CN" altLang="en-US" sz="1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1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4.对非整支（瓶）用药医嘱，应在输液标签上注明实际抽取药量等，以供核查。</a:t>
            </a:r>
            <a:endParaRPr lang="zh-CN" altLang="en-US" sz="1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24790" y="1087755"/>
            <a:ext cx="11395710" cy="5685790"/>
          </a:xfrm>
        </p:spPr>
        <p:txBody>
          <a:bodyPr>
            <a:normAutofit fontScale="30000"/>
          </a:bodyPr>
          <a:lstStyle/>
          <a:p>
            <a:pPr marL="0" indent="0">
              <a:buNone/>
            </a:pPr>
            <a:r>
              <a:rPr lang="zh-CN" altLang="en-US" sz="8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</a:rPr>
              <a:t>（三）摆药贴签核对。</a:t>
            </a:r>
            <a:endParaRPr lang="zh-CN" altLang="en-US" sz="5000" b="1">
              <a:solidFill>
                <a:schemeClr val="accent1">
                  <a:lumMod val="7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6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1.未经审核而打印的输液标签，不得摆药贴签。</a:t>
            </a:r>
            <a:endParaRPr lang="zh-CN" altLang="en-US" sz="6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6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2.实行双人摆药贴签核对制度，共同对摆药贴签负责。</a:t>
            </a:r>
            <a:endParaRPr lang="zh-CN" altLang="en-US" sz="6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6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3.摆药贴签核对时，操作人员应仔细阅读、核查输液标签是否准确、完整，如有错误或不全，应校对纠正。</a:t>
            </a:r>
            <a:endParaRPr lang="zh-CN" altLang="en-US" sz="6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6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4.摆药贴签核对时，操作人员应核查药品名称、规格、剂量等是否与标签内容一致，同时应检查药品质量、包</a:t>
            </a:r>
            <a:endParaRPr lang="zh-CN" altLang="en-US" sz="6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6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</a:t>
            </a:r>
            <a:r>
              <a:rPr lang="en-US" altLang="zh-CN" sz="6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</a:t>
            </a:r>
            <a:r>
              <a:rPr lang="zh-CN" altLang="en-US" sz="6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装有无破损及在药品有效期内等，并签名。</a:t>
            </a:r>
            <a:endParaRPr lang="zh-CN" altLang="en-US" sz="6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6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5.摆药贴签核对结束后，应立即清场、清洁。</a:t>
            </a:r>
            <a:endParaRPr lang="zh-CN" altLang="en-US" sz="6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6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6.按药品性质或病区进行分类，传递至相对应的调配操作间。</a:t>
            </a:r>
            <a:endParaRPr lang="zh-CN" altLang="en-US" sz="6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6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7.摆药贴签核对注意事项</a:t>
            </a:r>
            <a:endParaRPr lang="zh-CN" altLang="en-US" sz="6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6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（1）标签不得覆盖基础输液药品名称、规格、批号和有效期等信息，以便核查。</a:t>
            </a:r>
            <a:endParaRPr lang="zh-CN" altLang="en-US" sz="6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6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（2）按先进先用、近期先用的原则摆发药品。</a:t>
            </a:r>
            <a:endParaRPr lang="zh-CN" altLang="en-US" sz="6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6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（3）高警示药品应设固定区域放置、并有明显警示标识。冷藏药品应放置于冷藏柜。</a:t>
            </a:r>
            <a:endParaRPr lang="zh-CN" altLang="en-US" sz="6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6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（4）从传递窗（门）送入洁净区的药品和物品表面应保持清洁。</a:t>
            </a:r>
            <a:endParaRPr lang="zh-CN" altLang="en-US" sz="6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6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（5）按规定做好破损药品的登记、报损工作。</a:t>
            </a:r>
            <a:endParaRPr lang="zh-CN" altLang="en-US" sz="6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57480" y="1125855"/>
            <a:ext cx="11838305" cy="57321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>
                <a:sym typeface="+mn-ea"/>
              </a:rPr>
              <a:t> </a:t>
            </a:r>
            <a:r>
              <a:rPr lang="zh-CN" altLang="en-US" sz="24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（四）加药混合调配。</a:t>
            </a:r>
            <a:endParaRPr lang="zh-CN" altLang="en-US" sz="24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2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1.调配操作前准备工作。</a:t>
            </a:r>
            <a:endParaRPr lang="zh-CN" altLang="en-US" sz="2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2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（1）在调配操作前30分钟，按操作规程启动生物安全柜，并确认其处于正常工作状态。</a:t>
            </a:r>
            <a:endParaRPr lang="zh-CN" altLang="en-US" sz="2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2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（2）个人防护用品。危害药品调配的个人防护用品要求参照《危害药品调配技术操作规范》。</a:t>
            </a:r>
            <a:endParaRPr lang="zh-CN" altLang="en-US" sz="2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2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（3）药品、物品物料准备。按照操作规程洗手更衣，进入调配操作间，将摆放药品放在生物安全柜附近</a:t>
            </a:r>
            <a:endParaRPr lang="zh-CN" altLang="en-US" sz="2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2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    </a:t>
            </a:r>
            <a:r>
              <a:rPr lang="zh-CN" altLang="en-US" sz="2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指定位置，并准备调配使用的一次性物品物料：注射器、75%乙醇、碘伏、无纺布、利器盒、医疗</a:t>
            </a:r>
            <a:r>
              <a:rPr lang="en-US" altLang="zh-CN" sz="2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     </a:t>
            </a:r>
            <a:endParaRPr lang="en-US" altLang="zh-CN" sz="2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2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    </a:t>
            </a:r>
            <a:r>
              <a:rPr lang="zh-CN" altLang="en-US" sz="2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废弃袋和生活垃圾袋、砂轮、笔等。</a:t>
            </a:r>
            <a:endParaRPr lang="zh-CN" altLang="en-US" sz="2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2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（4）生物安全柜消毒。用蘸有75%乙醇的无纺布，从上到下、从内到外擦拭各个部位。</a:t>
            </a:r>
            <a:endParaRPr lang="zh-CN" altLang="en-US" sz="2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08280" y="916940"/>
            <a:ext cx="11581765" cy="5941060"/>
          </a:xfrm>
        </p:spPr>
        <p:txBody>
          <a:bodyPr>
            <a:normAutofit fontScale="50000"/>
          </a:bodyPr>
          <a:lstStyle/>
          <a:p>
            <a:pPr marL="0" indent="0">
              <a:buNone/>
            </a:pPr>
            <a:r>
              <a:rPr lang="zh-CN" altLang="en-US" sz="4800" b="1">
                <a:latin typeface="仿宋" panose="02010609060101010101" charset="-122"/>
                <a:ea typeface="仿宋" panose="02010609060101010101" charset="-122"/>
                <a:sym typeface="+mn-ea"/>
              </a:rPr>
              <a:t>（四）加药混合调配。</a:t>
            </a:r>
            <a:endParaRPr lang="zh-CN" altLang="en-US" sz="4000" b="1">
              <a:latin typeface="仿宋" panose="02010609060101010101" charset="-122"/>
              <a:ea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4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2.混合调配操作。</a:t>
            </a:r>
            <a:endParaRPr lang="zh-CN" altLang="en-US" sz="4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4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（1）调配操作前校对：操作人员应按输液标签，核对药品名称、规格、数量、有效期和药品外观完好</a:t>
            </a:r>
            <a:endParaRPr lang="zh-CN" altLang="en-US" sz="4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en-US" altLang="zh-CN" sz="4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   </a:t>
            </a:r>
            <a:r>
              <a:rPr lang="zh-CN" altLang="en-US" sz="4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性等，无误后进行加药混合调配。</a:t>
            </a:r>
            <a:endParaRPr lang="zh-CN" altLang="en-US" sz="4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4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（2）选用适宜的一次性注射器，检查并拆除外包装，旋转针头连接注射器并固定，确保针尖斜面与注</a:t>
            </a:r>
            <a:endParaRPr lang="zh-CN" altLang="en-US" sz="4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en-US" altLang="zh-CN" sz="4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   </a:t>
            </a:r>
            <a:r>
              <a:rPr lang="zh-CN" altLang="en-US" sz="4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射器刻度处于不同侧面。</a:t>
            </a:r>
            <a:endParaRPr lang="zh-CN" altLang="en-US" sz="4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4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（3）将药品放置于洁净工作台操作区域，用75%乙醇或碘伏消毒基础输液袋（瓶）加药处、药品安瓿</a:t>
            </a:r>
            <a:endParaRPr lang="zh-CN" altLang="en-US" sz="4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en-US" altLang="zh-CN" sz="4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   </a:t>
            </a:r>
            <a:r>
              <a:rPr lang="zh-CN" altLang="en-US" sz="4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瓶颈或西林瓶胶塞等。</a:t>
            </a:r>
            <a:endParaRPr lang="zh-CN" altLang="en-US" sz="4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en-US" altLang="zh-CN" sz="4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</a:t>
            </a:r>
            <a:r>
              <a:rPr lang="zh-CN" altLang="en-US" sz="4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①调配注射液，应在洁净工作台侧壁打开安瓿，避免朝向人或高效过滤器方向，以防药液喷溅到人或</a:t>
            </a:r>
            <a:endParaRPr lang="zh-CN" altLang="en-US" sz="4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en-US" altLang="zh-CN" sz="4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 </a:t>
            </a:r>
            <a:r>
              <a:rPr lang="zh-CN" altLang="en-US" sz="4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高效过滤器上，用注射器抽取所需药液量，注入基础输液袋（瓶）内轻轻摇匀；</a:t>
            </a:r>
            <a:endParaRPr lang="zh-CN" altLang="en-US" sz="4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4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②调配粉针剂，用注射器抽取适量溶媒注入西林瓶内，轻轻摇动或置于振荡器上助溶，待完全溶解后，</a:t>
            </a:r>
            <a:endParaRPr lang="zh-CN" altLang="en-US" sz="4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en-US" altLang="zh-CN" sz="4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 </a:t>
            </a:r>
            <a:r>
              <a:rPr lang="zh-CN" altLang="en-US" sz="4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抽出所需药液量，注入基础输液袋（瓶）内轻轻摇匀。</a:t>
            </a:r>
            <a:endParaRPr lang="zh-CN" altLang="en-US" sz="4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4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（4）危害药品加药混合调配，应执行本《静脉用药集中调配技术操作规范》及《危害药品调配技术操</a:t>
            </a:r>
            <a:endParaRPr lang="zh-CN" altLang="en-US" sz="4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4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作规范》。</a:t>
            </a:r>
            <a:endParaRPr lang="zh-CN" altLang="en-US" sz="4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09575" y="1071245"/>
            <a:ext cx="10812145" cy="54362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665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（四）加药混合调配。</a:t>
            </a:r>
            <a:endParaRPr lang="zh-CN" altLang="en-US" sz="2665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sz="222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3.调配操作结束后。</a:t>
            </a:r>
            <a:endParaRPr sz="222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sz="222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（1）应再次按输液标签核对药品名称、规格、有效期，以及注意事项的提示性注解或</a:t>
            </a:r>
            <a:endParaRPr sz="222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en-US" sz="222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    </a:t>
            </a:r>
            <a:r>
              <a:rPr sz="222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标识等，已调配好的成品输液是否有絮状物、微粒等，无误后在输液标签上签名。</a:t>
            </a:r>
            <a:endParaRPr sz="222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sz="222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（2）将调配好的成品输液以及空安瓿或西林瓶传送至成品输液核查区，进入成品输液</a:t>
            </a:r>
            <a:endParaRPr sz="222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en-US" sz="222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    </a:t>
            </a:r>
            <a:r>
              <a:rPr sz="222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核查包装程序。</a:t>
            </a:r>
            <a:endParaRPr sz="222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sz="222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（3）每日调配结束后，应立即全面清场，物品归回原位，清除废物，按清洁、消毒操</a:t>
            </a:r>
            <a:endParaRPr sz="222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en-US" sz="222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    </a:t>
            </a:r>
            <a:r>
              <a:rPr sz="222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规程进行全面的清洁、消毒，并做好记录。</a:t>
            </a:r>
            <a:endParaRPr sz="222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sz="222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（4）按照更衣操作流程出调配操作间。</a:t>
            </a:r>
            <a:endParaRPr sz="222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09575" y="1071245"/>
            <a:ext cx="10812145" cy="5436235"/>
          </a:xfrm>
        </p:spPr>
        <p:txBody>
          <a:bodyPr>
            <a:normAutofit fontScale="80000"/>
          </a:bodyPr>
          <a:lstStyle/>
          <a:p>
            <a:pPr marL="0" indent="0">
              <a:buNone/>
            </a:pPr>
            <a:r>
              <a:rPr lang="en-US" altLang="zh-CN" sz="3000" b="1">
                <a:latin typeface="仿宋" panose="02010609060101010101" charset="-122"/>
                <a:ea typeface="仿宋" panose="02010609060101010101" charset="-122"/>
                <a:sym typeface="+mn-ea"/>
              </a:rPr>
              <a:t>(</a:t>
            </a:r>
            <a:r>
              <a:rPr lang="zh-CN" altLang="en-US" sz="3000" b="1">
                <a:latin typeface="仿宋" panose="02010609060101010101" charset="-122"/>
                <a:ea typeface="仿宋" panose="02010609060101010101" charset="-122"/>
                <a:sym typeface="+mn-ea"/>
              </a:rPr>
              <a:t>四）加药混合调配。</a:t>
            </a:r>
            <a:endParaRPr lang="zh-CN" altLang="en-US" sz="266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266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4.注意事项。</a:t>
            </a:r>
            <a:endParaRPr lang="zh-CN" altLang="en-US" sz="266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266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（1）每个洁净工作台配备两人为一组进行加药混合调配，便于双人核对。不得进行交叉调</a:t>
            </a:r>
            <a:endParaRPr lang="zh-CN" altLang="en-US" sz="266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266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    </a:t>
            </a:r>
            <a:r>
              <a:rPr lang="zh-CN" altLang="en-US" sz="266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配操作，即在同一操作台面上，同时进行两组或两组以上药品混合调配操作。</a:t>
            </a:r>
            <a:endParaRPr lang="zh-CN" altLang="en-US" sz="266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266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（2）严格执行无菌操作规程，按照规范要求洗手，无菌手套不能代替洗手过程。</a:t>
            </a:r>
            <a:endParaRPr lang="zh-CN" altLang="en-US" sz="266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266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（3）混合调配操作时，非整支（瓶）用量，应在输液标签上有明确标注其实际用量，以便</a:t>
            </a:r>
            <a:endParaRPr lang="zh-CN" altLang="en-US" sz="266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266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    </a:t>
            </a:r>
            <a:r>
              <a:rPr lang="zh-CN" altLang="en-US" sz="266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校对。</a:t>
            </a:r>
            <a:endParaRPr lang="zh-CN" altLang="en-US" sz="266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266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（4）危害药品、高警示药品和某些特殊药品混合调配非整支（瓶）用药量计算时，应当实</a:t>
            </a:r>
            <a:endParaRPr lang="zh-CN" altLang="en-US" sz="266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266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    </a:t>
            </a:r>
            <a:r>
              <a:rPr lang="zh-CN" altLang="en-US" sz="266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行现场双人核对与签名。</a:t>
            </a:r>
            <a:endParaRPr lang="zh-CN" altLang="en-US" sz="266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266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（5）操作台中物品摆放应规范、合理，避免跨越无菌区域。</a:t>
            </a:r>
            <a:endParaRPr lang="zh-CN" altLang="en-US" sz="266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266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①生物安全柜内所有操作，应在离工作台外沿20cm，内沿8～10cm并离台面10～15cm区域内</a:t>
            </a:r>
            <a:endParaRPr lang="zh-CN" altLang="en-US" sz="266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266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 </a:t>
            </a:r>
            <a:r>
              <a:rPr lang="zh-CN" altLang="en-US" sz="266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进行，药品或物品不得阻挡生物安全柜散流孔，操作前将防护玻璃下拉至指定位置。</a:t>
            </a:r>
            <a:endParaRPr sz="222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35" y="929005"/>
            <a:ext cx="12106275" cy="5928995"/>
          </a:xfrm>
        </p:spPr>
        <p:txBody>
          <a:bodyPr>
            <a:normAutofit fontScale="35000"/>
          </a:bodyPr>
          <a:lstStyle/>
          <a:p>
            <a:pPr marL="0" indent="0">
              <a:buNone/>
            </a:pPr>
            <a:r>
              <a:rPr lang="zh-CN" altLang="en-US" sz="96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（四）加药混合调配。</a:t>
            </a:r>
            <a:endParaRPr lang="zh-CN" altLang="en-US" sz="64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72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</a:t>
            </a:r>
            <a:r>
              <a:rPr lang="zh-CN" altLang="en-US" sz="5715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6）调配操作以及清洁、消毒过程，应防止任何药液溅入高效过滤器，以免损坏器</a:t>
            </a:r>
            <a:endParaRPr lang="zh-CN" altLang="en-US" sz="5715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5715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    </a:t>
            </a:r>
            <a:r>
              <a:rPr lang="zh-CN" altLang="en-US" sz="5715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件或引起微生物滋生。</a:t>
            </a:r>
            <a:endParaRPr lang="zh-CN" altLang="en-US" sz="5715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5715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（7）每完成一组（批）混合调配操作后，应立即清场，用蘸有75%乙醇的无纺布擦拭</a:t>
            </a:r>
            <a:endParaRPr lang="zh-CN" altLang="en-US" sz="5715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5715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    </a:t>
            </a:r>
            <a:r>
              <a:rPr lang="zh-CN" altLang="en-US" sz="5715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台面，不得留有与下一批调配无关的药品、余液、用过的注射器和其他物品。</a:t>
            </a:r>
            <a:endParaRPr lang="zh-CN" altLang="en-US" sz="5715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5715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（8）混合调配抽吸药液时，抽液量不得超过注射器容量的四分之三，防止针筒脱栓。</a:t>
            </a:r>
            <a:endParaRPr lang="zh-CN" altLang="en-US" sz="5715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5715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（9）混合调配操作时使用的物品、药品有污染或疑似污染时，应当立即更换。</a:t>
            </a:r>
            <a:endParaRPr lang="zh-CN" altLang="en-US" sz="5715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5715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（10）多种药品混合调配操作过程中，应当根据临床需求和各药品的理化性质，评估</a:t>
            </a:r>
            <a:endParaRPr lang="zh-CN" altLang="en-US" sz="5715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5715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    </a:t>
            </a:r>
            <a:r>
              <a:rPr lang="zh-CN" altLang="en-US" sz="5715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确定多种药品混合配伍的安全性，并决定调配流程与加药顺序。如果输液出现</a:t>
            </a:r>
            <a:r>
              <a:rPr lang="en-US" altLang="zh-CN" sz="5715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 </a:t>
            </a:r>
            <a:r>
              <a:rPr lang="zh-CN" altLang="en-US" sz="5715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异常或</a:t>
            </a:r>
            <a:endParaRPr lang="zh-CN" altLang="en-US" sz="5715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5715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    </a:t>
            </a:r>
            <a:r>
              <a:rPr lang="zh-CN" altLang="en-US" sz="5715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对药品配伍、操作程序有疑点时，应停止调配，报告当班药师，确认无误后方可重新</a:t>
            </a:r>
            <a:endParaRPr lang="zh-CN" altLang="en-US" sz="5715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5715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    </a:t>
            </a:r>
            <a:r>
              <a:rPr lang="zh-CN" altLang="en-US" sz="5715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调配并记录。</a:t>
            </a:r>
            <a:endParaRPr lang="zh-CN" altLang="en-US" sz="5715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78435" y="925195"/>
            <a:ext cx="11910060" cy="5932805"/>
          </a:xfrm>
        </p:spPr>
        <p:txBody>
          <a:bodyPr>
            <a:normAutofit fontScale="25000"/>
          </a:bodyPr>
          <a:lstStyle/>
          <a:p>
            <a:pPr marL="0" indent="0">
              <a:buNone/>
            </a:pPr>
            <a:r>
              <a:rPr lang="zh-CN" altLang="en-US" sz="9600" b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zh-CN" altLang="en-US" sz="96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</a:rPr>
              <a:t>（五）成品输液核查与包装。</a:t>
            </a:r>
            <a:endParaRPr lang="zh-CN" altLang="en-US" sz="7200" b="1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zh-CN" altLang="en-US" sz="8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1.成品输液核查。</a:t>
            </a:r>
            <a:endParaRPr lang="zh-CN" altLang="en-US" sz="8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8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（1）检查成品输液袋（瓶）外观是否整洁，轻轻挤压，观察输液袋有无破损或渗漏，尤其是加药及接缝处。</a:t>
            </a:r>
            <a:endParaRPr lang="zh-CN" altLang="en-US" sz="8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8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（2）检查成品输液外观有无变色、浑浊、沉淀、结晶或其他可见异物等；肠外营养液还应检查有无油滴</a:t>
            </a:r>
            <a:r>
              <a:rPr lang="en-US" altLang="zh-CN" sz="8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</a:t>
            </a:r>
            <a:r>
              <a:rPr lang="zh-CN" altLang="en-US" sz="8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析出、分层等。</a:t>
            </a:r>
            <a:endParaRPr lang="zh-CN" altLang="en-US" sz="8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8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（3）按输液标签内容，逐项核对药品与标签是否一致，再次检查药品配伍的合理性以及用药剂量的适宜性。</a:t>
            </a:r>
            <a:endParaRPr lang="zh-CN" altLang="en-US" sz="8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8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（4）检查抽取药液量准确性和西林瓶与安瓿药液残留量，核查非整支（瓶）药品的用量与标签是否相符。</a:t>
            </a:r>
            <a:endParaRPr lang="zh-CN" altLang="en-US" sz="8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8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（5）检查输液标签完整性，信息是否完整、正确，各岗位操作人员签名是否齐全、规范，确认无误后，</a:t>
            </a:r>
            <a:r>
              <a:rPr lang="en-US" altLang="zh-CN" sz="8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</a:t>
            </a:r>
            <a:endParaRPr lang="en-US" altLang="zh-CN" sz="8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en-US" altLang="zh-CN" sz="8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</a:t>
            </a:r>
            <a:r>
              <a:rPr lang="zh-CN" altLang="en-US" sz="8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核查药师应签名或盖章。</a:t>
            </a:r>
            <a:endParaRPr lang="zh-CN" altLang="en-US" sz="8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8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（6）检查核对完成后，废物按规定分类进行处理。</a:t>
            </a:r>
            <a:endParaRPr lang="zh-CN" altLang="en-US" sz="8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8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2.成品输液包装。</a:t>
            </a:r>
            <a:endParaRPr lang="zh-CN" altLang="en-US" sz="8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8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（1）将合格的成品输液进行分类包装。遮光药品应进行遮光处理；危害药品不得与其他成品输液混合包装；</a:t>
            </a:r>
            <a:endParaRPr lang="zh-CN" altLang="en-US" sz="8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0" indent="0">
              <a:buNone/>
            </a:pPr>
            <a:r>
              <a:rPr lang="zh-CN" altLang="en-US" sz="80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（2）核查成品输液数量，确认无误后，将包装好的成品输液放置于转运箱内。</a:t>
            </a:r>
            <a:endParaRPr lang="zh-CN" altLang="en-US" sz="80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https://d.book118.com/696051002204010101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4874CB"/>
      </a:accent1>
      <a:accent2>
        <a:srgbClr val="E6724B"/>
      </a:accent2>
      <a:accent3>
        <a:srgbClr val="EFBB1F"/>
      </a:accent3>
      <a:accent4>
        <a:srgbClr val="75BD42"/>
      </a:accent4>
      <a:accent5>
        <a:srgbClr val="30C0B4"/>
      </a:accent5>
      <a:accent6>
        <a:srgbClr val="E05269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仿宋</vt:lpstr>
      <vt:lpstr>Office Theme</vt:lpstr>
      <vt:lpstr>静脉用药集中调配技术操作规范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2024-09-26T08:11:34.993</cp:lastPrinted>
  <dcterms:created xsi:type="dcterms:W3CDTF">2024-09-26T00:11:35Z</dcterms:created>
  <dcterms:modified xsi:type="dcterms:W3CDTF">2024-09-26T00:11:36Z</dcterms:modified>
</cp:coreProperties>
</file>