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SIOOTP+MS-UIGothic"/>
      <p:regular r:id="rId19"/>
    </p:embeddedFont>
    <p:embeddedFont>
      <p:font typeface="GKMLRV+JJJQSE+ArialMT"/>
      <p:regular r:id="rId20"/>
    </p:embeddedFont>
    <p:embeddedFont>
      <p:font typeface="KVBBMJ+HQQMVO+MicrosoftYaHei"/>
      <p:regular r:id="rId21"/>
    </p:embeddedFont>
    <p:embeddedFont>
      <p:font typeface="VVATRI+CLEIAL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E12CA-5B54-4541-958F-9E9738D82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6AED4-8EDF-4EAE-9E58-0BB342DDD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60331-422D-40FF-96C9-AEADD18E8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65F4F8-5909-4C58-98C1-40EB10022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E2DBD4-A9FA-4F45-BA1A-69C36737B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9B4A88-5085-4464-BD7D-21633B1DB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3CF921-4310-4178-BD97-DDDB6AE92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FE959-88D4-4C49-A9B1-B5BACDC56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D52FB-20BA-45B0-8FB3-296169FE5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0755F-6426-4AF6-8A13-F26C1437F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2ED08-4176-45C0-A807-741BF3113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52112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039234" y="2964247"/>
            <a:ext cx="4886325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CD5095"/>
                </a:solidFill>
                <a:latin typeface="SIOOTP+MS-UIGothic"/>
                <a:cs typeface="SIOOTP+MS-UIGothic"/>
              </a:rPr>
              <a:t>施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组</a:t>
            </a:r>
            <a:r>
              <a:rPr sz="4050">
                <a:solidFill>
                  <a:srgbClr val="CD5095"/>
                </a:solidFill>
                <a:latin typeface="SIOOTP+MS-UIGothic"/>
                <a:cs typeface="SIOOTP+MS-UIGothic"/>
              </a:rPr>
              <a:t>常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见问题课</a:t>
            </a:r>
            <a:r>
              <a:rPr sz="4050">
                <a:solidFill>
                  <a:srgbClr val="CD5095"/>
                </a:solidFill>
                <a:latin typeface="SIOOTP+MS-UIGothic"/>
                <a:cs typeface="SIOOTP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23890" y="227666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GKMLRV+JJJQSE+ArialMT"/>
                <a:cs typeface="GKMLRV+JJJQSE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SIOOTP+MS-UIGothic"/>
                <a:cs typeface="SIOOTP+MS-UIGothic"/>
              </a:rPr>
              <a:t>施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组</a:t>
            </a:r>
            <a:r>
              <a:rPr sz="2400">
                <a:solidFill>
                  <a:srgbClr val="CD5095"/>
                </a:solidFill>
                <a:latin typeface="SIOOTP+MS-UIGothic"/>
                <a:cs typeface="SIOOTP+MS-UIGothic"/>
              </a:rPr>
              <a:t>常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CD5095"/>
                </a:solidFill>
                <a:latin typeface="SIOOTP+MS-UIGothic"/>
                <a:cs typeface="SIOOTP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23890" y="283610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GKMLRV+JJJQSE+ArialMT"/>
                <a:cs typeface="GKMLRV+JJJQSE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SIOOTP+MS-UIGothic"/>
                <a:cs typeface="SIOOTP+MS-UIGothic"/>
              </a:rPr>
              <a:t>施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组</a:t>
            </a:r>
            <a:r>
              <a:rPr sz="2400">
                <a:solidFill>
                  <a:srgbClr val="CD5095"/>
                </a:solidFill>
                <a:latin typeface="SIOOTP+MS-UIGothic"/>
                <a:cs typeface="SIOOTP+MS-UIGothic"/>
              </a:rPr>
              <a:t>人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CD5095"/>
                </a:solidFill>
                <a:latin typeface="SIOOTP+MS-UIGothic"/>
                <a:cs typeface="SIOOTP+MS-UIGothic"/>
              </a:rPr>
              <a:t>管理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23890" y="339617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GKMLRV+JJJQSE+ArialMT"/>
                <a:cs typeface="GKMLRV+JJJQSE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SIOOTP+MS-UIGothic"/>
                <a:cs typeface="SIOOTP+MS-UIGothic"/>
              </a:rPr>
              <a:t>施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组进</a:t>
            </a:r>
            <a:r>
              <a:rPr sz="2400">
                <a:solidFill>
                  <a:srgbClr val="CD5095"/>
                </a:solidFill>
                <a:latin typeface="SIOOTP+MS-UIGothic"/>
                <a:cs typeface="SIOOTP+MS-UIGothic"/>
              </a:rPr>
              <a:t>度管理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52954" y="3778665"/>
            <a:ext cx="2045909" cy="24034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985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EBB9D5"/>
                </a:solidFill>
                <a:latin typeface="KVBBMJ+HQQMVO+MicrosoftYaHei"/>
                <a:cs typeface="KVBBMJ+HQQMVO+MicrosoftYaHei"/>
              </a:rPr>
              <a:t>CONTENCT</a:t>
            </a:r>
          </a:p>
          <a:p>
            <a:pPr marL="0" marR="0">
              <a:lnSpc>
                <a:spcPts val="8400"/>
              </a:lnSpc>
              <a:spcBef>
                <a:spcPts val="582"/>
              </a:spcBef>
              <a:spcAft>
                <a:spcPct val="0"/>
              </a:spcAft>
            </a:pPr>
            <a:r>
              <a:rPr sz="8400">
                <a:solidFill>
                  <a:srgbClr val="CD5095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23890" y="395560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GKMLRV+JJJQSE+ArialMT"/>
                <a:cs typeface="GKMLRV+JJJQSE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SIOOTP+MS-UIGothic"/>
                <a:cs typeface="SIOOTP+MS-UIGothic"/>
              </a:rPr>
              <a:t>施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组质</a:t>
            </a:r>
            <a:r>
              <a:rPr sz="2400">
                <a:solidFill>
                  <a:srgbClr val="CD5095"/>
                </a:solidFill>
                <a:latin typeface="SIOOTP+MS-UIGothic"/>
                <a:cs typeface="SIOOTP+MS-UIGothic"/>
              </a:rPr>
              <a:t>量管理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23890" y="451504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GKMLRV+JJJQSE+ArialMT"/>
                <a:cs typeface="GKMLRV+JJJQSE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SIOOTP+MS-UIGothic"/>
                <a:cs typeface="SIOOTP+MS-UIGothic"/>
              </a:rPr>
              <a:t>施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组</a:t>
            </a:r>
            <a:r>
              <a:rPr sz="2400">
                <a:solidFill>
                  <a:srgbClr val="CD5095"/>
                </a:solidFill>
                <a:latin typeface="SIOOTP+MS-UIGothic"/>
                <a:cs typeface="SIOOTP+MS-UIGothic"/>
              </a:rPr>
              <a:t>安全管理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23890" y="5075110"/>
            <a:ext cx="5140902" cy="7832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GKMLRV+JJJQSE+ArialMT"/>
                <a:cs typeface="GKMLRV+JJJQSE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SIOOTP+MS-UIGothic"/>
                <a:cs typeface="SIOOTP+MS-UIGothic"/>
              </a:rPr>
              <a:t>施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组</a:t>
            </a:r>
            <a:r>
              <a:rPr sz="2400">
                <a:solidFill>
                  <a:srgbClr val="CD5095"/>
                </a:solidFill>
                <a:latin typeface="SIOOTP+MS-UIGothic"/>
                <a:cs typeface="SIOOTP+MS-UIGothic"/>
              </a:rPr>
              <a:t>常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CD5095"/>
                </a:solidFill>
                <a:latin typeface="SIOOTP+MS-UIGothic"/>
                <a:cs typeface="SIOOTP+MS-UIGothic"/>
              </a:rPr>
              <a:t>的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应对</a:t>
            </a:r>
            <a:r>
              <a:rPr sz="2400">
                <a:solidFill>
                  <a:srgbClr val="CD5095"/>
                </a:solidFill>
                <a:latin typeface="SIOOTP+MS-UIGothic"/>
                <a:cs typeface="SIOOTP+MS-UIGothic"/>
              </a:rPr>
              <a:t>策略与建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VVATRI+CLEIAL+MicrosoftYaHei-Bold"/>
                <a:cs typeface="VVATRI+CLEIAL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SIOOTP+MS-UIGothic"/>
                <a:cs typeface="SIOOTP+MS-UIGothic"/>
              </a:rPr>
              <a:t>施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3600">
                <a:solidFill>
                  <a:srgbClr val="000000"/>
                </a:solidFill>
                <a:latin typeface="SIOOTP+MS-UIGothic"/>
                <a:cs typeface="SIOOTP+MS-UIGothic"/>
              </a:rPr>
              <a:t>常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见问题</a:t>
            </a:r>
            <a:r>
              <a:rPr sz="3600">
                <a:solidFill>
                  <a:srgbClr val="000000"/>
                </a:solidFill>
                <a:latin typeface="SIOOTP+MS-UIGothic"/>
                <a:cs typeface="SIOOTP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OOTP+MS-UIGothic"/>
                <a:cs typeface="SIOOTP+MS-UIGothic"/>
              </a:rPr>
              <a:t>常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见问题</a:t>
            </a:r>
            <a:r>
              <a:rPr sz="3000">
                <a:solidFill>
                  <a:srgbClr val="CD5095"/>
                </a:solidFill>
                <a:latin typeface="SIOOTP+MS-UIGothic"/>
                <a:cs typeface="SIOOTP+MS-UIGothic"/>
              </a:rPr>
              <a:t>种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845396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5DCEA"/>
                </a:solidFill>
                <a:latin typeface="KVBBMJ+HQQMVO+MicrosoftYaHei"/>
                <a:cs typeface="KVBBMJ+HQQMVO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21429" y="285492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5DCEA"/>
                </a:solidFill>
                <a:latin typeface="KVBBMJ+HQQMVO+MicrosoftYaHei"/>
                <a:cs typeface="KVBBMJ+HQQMVO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63029" y="283714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5DCEA"/>
                </a:solidFill>
                <a:latin typeface="KVBBMJ+HQQMVO+MicrosoftYaHei"/>
                <a:cs typeface="KVBBMJ+HQQMVO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087484" y="283714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5DCEA"/>
                </a:solidFill>
                <a:latin typeface="KVBBMJ+HQQMVO+MicrosoftYaHei"/>
                <a:cs typeface="KVBBMJ+HQQMVO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96720" y="38709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计</a:t>
            </a:r>
            <a:r>
              <a:rPr sz="1550" spc="25">
                <a:solidFill>
                  <a:srgbClr val="CD5095"/>
                </a:solidFill>
                <a:latin typeface="SIOOTP+MS-UIGothic"/>
                <a:cs typeface="SIOOTP+MS-UIGothic"/>
              </a:rPr>
              <a:t>划不合理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30370" y="38709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F62B0"/>
                </a:solidFill>
                <a:latin typeface="SimSun"/>
                <a:cs typeface="SimSun"/>
              </a:rPr>
              <a:t>资</a:t>
            </a:r>
            <a:r>
              <a:rPr sz="1550" spc="25">
                <a:solidFill>
                  <a:srgbClr val="EF62B0"/>
                </a:solidFill>
                <a:latin typeface="SIOOTP+MS-UIGothic"/>
                <a:cs typeface="SIOOTP+MS-UIGothic"/>
              </a:rPr>
              <a:t>源配</a:t>
            </a:r>
            <a:r>
              <a:rPr sz="1550" spc="25">
                <a:solidFill>
                  <a:srgbClr val="EF62B0"/>
                </a:solidFill>
                <a:latin typeface="SimSun"/>
                <a:cs typeface="SimSun"/>
              </a:rPr>
              <a:t>备</a:t>
            </a:r>
            <a:r>
              <a:rPr sz="1550" spc="25">
                <a:solidFill>
                  <a:srgbClr val="EF62B0"/>
                </a:solidFill>
                <a:latin typeface="SIOOTP+MS-UIGothic"/>
                <a:cs typeface="SIOOTP+MS-UIGothic"/>
              </a:rPr>
              <a:t>不足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71665" y="38709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7468F"/>
                </a:solidFill>
                <a:latin typeface="SimSun"/>
                <a:cs typeface="SimSun"/>
              </a:rPr>
              <a:t>质</a:t>
            </a:r>
            <a:r>
              <a:rPr sz="1550" spc="25">
                <a:solidFill>
                  <a:srgbClr val="B7468F"/>
                </a:solidFill>
                <a:latin typeface="SIOOTP+MS-UIGothic"/>
                <a:cs typeface="SIOOTP+MS-UIGothic"/>
              </a:rPr>
              <a:t>量不达</a:t>
            </a:r>
            <a:r>
              <a:rPr sz="1550">
                <a:solidFill>
                  <a:srgbClr val="B7468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96450" y="38709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E84D2"/>
                </a:solidFill>
                <a:latin typeface="SIOOTP+MS-UIGothic"/>
                <a:cs typeface="SIOOTP+MS-UIGothic"/>
              </a:rPr>
              <a:t>安全事故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39494" y="4405483"/>
            <a:ext cx="847368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施工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划往往因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不周全、</a:t>
            </a:r>
            <a:r>
              <a:rPr sz="1350" spc="1677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施工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程中因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为资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源配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不足，</a:t>
            </a:r>
            <a:r>
              <a:rPr sz="1350" spc="167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施工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程中因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为质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量不达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，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008744" y="4405483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施工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程中因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安全措施不到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位，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致安全事故的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生，影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响施工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度。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1039494" y="4693773"/>
            <a:ext cx="2496941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不合理，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施工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度无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法按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行。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3695700" y="4693773"/>
            <a:ext cx="2364469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如人力、物力、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力等，影响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施工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度。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6352540" y="4693773"/>
            <a:ext cx="2430705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致返工、整改等情况，影响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施工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OOTP+MS-UIGothic"/>
                <a:cs typeface="SIOOTP+MS-UIGothic"/>
              </a:rPr>
              <a:t>施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组问题产</a:t>
            </a:r>
            <a:r>
              <a:rPr sz="3000">
                <a:solidFill>
                  <a:srgbClr val="CD5095"/>
                </a:solidFill>
                <a:latin typeface="SIOOTP+MS-UIGothic"/>
                <a:cs typeface="SIOOTP+MS-UIGothic"/>
              </a:rPr>
              <a:t>生原因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12645" y="1459226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OOTP+MS-UIGothic"/>
                <a:cs typeface="SIOOTP+MS-UIGothic"/>
              </a:rPr>
              <a:t>管理人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员经验</a:t>
            </a:r>
            <a:r>
              <a:rPr sz="1550" spc="25">
                <a:solidFill>
                  <a:srgbClr val="CD5095"/>
                </a:solidFill>
                <a:latin typeface="SIOOTP+MS-UIGothic"/>
                <a:cs typeface="SIOOTP+MS-UIGothic"/>
              </a:rPr>
              <a:t>不足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26805" y="145922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F62B0"/>
                </a:solidFill>
                <a:latin typeface="SIOOTP+MS-UIGothic"/>
                <a:cs typeface="SIOOTP+MS-UIGothic"/>
              </a:rPr>
              <a:t>施工条件复</a:t>
            </a:r>
            <a:r>
              <a:rPr sz="1550">
                <a:solidFill>
                  <a:srgbClr val="EF62B0"/>
                </a:solidFill>
                <a:latin typeface="SimSun"/>
                <a:cs typeface="SimSun"/>
              </a:rPr>
              <a:t>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97914" y="1878183"/>
            <a:ext cx="4074281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管理人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缺乏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施工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程中的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问题处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理不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当，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512684" y="1878183"/>
            <a:ext cx="4008045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施工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程中遇到复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的施工条件，如地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条件、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气候条件等，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212339" y="434593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E84D2"/>
                </a:solidFill>
                <a:latin typeface="SimSun"/>
                <a:cs typeface="SimSun"/>
              </a:rPr>
              <a:t>资</a:t>
            </a:r>
            <a:r>
              <a:rPr sz="1550" spc="25">
                <a:solidFill>
                  <a:srgbClr val="9E84D2"/>
                </a:solidFill>
                <a:latin typeface="SIOOTP+MS-UIGothic"/>
                <a:cs typeface="SIOOTP+MS-UIGothic"/>
              </a:rPr>
              <a:t>源配置不合理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26805" y="434593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7468F"/>
                </a:solidFill>
                <a:latin typeface="SIOOTP+MS-UIGothic"/>
                <a:cs typeface="SIOOTP+MS-UIGothic"/>
              </a:rPr>
              <a:t>安全意</a:t>
            </a:r>
            <a:r>
              <a:rPr sz="1550" spc="25">
                <a:solidFill>
                  <a:srgbClr val="B7468F"/>
                </a:solidFill>
                <a:latin typeface="SimSun"/>
                <a:cs typeface="SimSun"/>
              </a:rPr>
              <a:t>识</a:t>
            </a:r>
            <a:r>
              <a:rPr sz="1550" spc="25">
                <a:solidFill>
                  <a:srgbClr val="B7468F"/>
                </a:solidFill>
                <a:latin typeface="SIOOTP+MS-UIGothic"/>
                <a:cs typeface="SIOOTP+MS-UIGothic"/>
              </a:rPr>
              <a:t>不</a:t>
            </a:r>
            <a:r>
              <a:rPr sz="1550">
                <a:solidFill>
                  <a:srgbClr val="B7468F"/>
                </a:solidFill>
                <a:latin typeface="SimSun"/>
                <a:cs typeface="SimSun"/>
              </a:rPr>
              <a:t>强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097914" y="4764892"/>
            <a:ext cx="3941809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施工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程中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源配置不合理，如人力、物力、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力等分配不均，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生。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512684" y="4764892"/>
            <a:ext cx="4074281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施工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程中管理人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和施工人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安全意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安全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OOTP+MS-UIGothic"/>
                <a:cs typeface="SIOOTP+MS-UIGothic"/>
              </a:rPr>
              <a:t>施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组问题</a:t>
            </a:r>
            <a:r>
              <a:rPr sz="3000">
                <a:solidFill>
                  <a:srgbClr val="CD5095"/>
                </a:solidFill>
                <a:latin typeface="SIOOTP+MS-UIGothic"/>
                <a:cs typeface="SIOOTP+MS-UIGothic"/>
              </a:rPr>
              <a:t>影响与后果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VBBMJ+HQQMVO+MicrosoftYaHei"/>
                <a:cs typeface="KVBBMJ+HQQMVO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VBBMJ+HQQMVO+MicrosoftYaHei"/>
                <a:cs typeface="KVBBMJ+HQQMVO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VBBMJ+HQQMVO+MicrosoftYaHei"/>
                <a:cs typeface="KVBBMJ+HQQMVO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VBBMJ+HQQMVO+MicrosoftYaHei"/>
                <a:cs typeface="KVBBMJ+HQQMVO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OOTP+MS-UIGothic"/>
                <a:cs typeface="SIOOTP+MS-UIGothic"/>
              </a:rPr>
              <a:t>影响施工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进</a:t>
            </a:r>
            <a:r>
              <a:rPr sz="1550">
                <a:solidFill>
                  <a:srgbClr val="CD5095"/>
                </a:solidFill>
                <a:latin typeface="SIOOTP+MS-UIGothic"/>
                <a:cs typeface="SIOOTP+MS-UIGothic"/>
              </a:rPr>
              <a:t>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OOTP+MS-UIGothic"/>
                <a:cs typeface="SIOOTP+MS-UIGothic"/>
              </a:rPr>
              <a:t>增加施工成本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OOTP+MS-UIGothic"/>
                <a:cs typeface="SIOOTP+MS-UIGothic"/>
              </a:rPr>
              <a:t>影响工程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质</a:t>
            </a:r>
            <a:r>
              <a:rPr sz="1550">
                <a:solidFill>
                  <a:srgbClr val="CD5095"/>
                </a:solidFill>
                <a:latin typeface="SIOOTP+MS-UIGothic"/>
                <a:cs typeface="SIOOTP+MS-UIGothic"/>
              </a:rPr>
              <a:t>量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OOTP+MS-UIGothic"/>
                <a:cs typeface="SIOOTP+MS-UIGothic"/>
              </a:rPr>
              <a:t>影响企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业</a:t>
            </a:r>
            <a:r>
              <a:rPr sz="1550" spc="25">
                <a:solidFill>
                  <a:srgbClr val="CD5095"/>
                </a:solidFill>
                <a:latin typeface="SIOOTP+MS-UIGothic"/>
                <a:cs typeface="SIOOTP+MS-UIGothic"/>
              </a:rPr>
              <a:t>信誉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组问题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生往往会影响施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度，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致工程无法按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完</a:t>
            </a:r>
          </a:p>
          <a:p>
            <a:pPr marL="9429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成。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组问题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生往往会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致返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工、整改等情况，增加施工成</a:t>
            </a:r>
          </a:p>
          <a:p>
            <a:pPr marL="9429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本。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281420" y="5274162"/>
            <a:ext cx="2661760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组问题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生往往会影响工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量，降低工程的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准。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组问题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生往往会影响企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的信誉，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形象造成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</a:t>
            </a:r>
          </a:p>
          <a:p>
            <a:pPr marL="7715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面影响。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VVATRI+CLEIAL+MicrosoftYaHei-Bold"/>
                <a:cs typeface="VVATRI+CLEIAL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SIOOTP+MS-UIGothic"/>
                <a:cs typeface="SIOOTP+MS-UIGothic"/>
              </a:rPr>
              <a:t>施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3600">
                <a:solidFill>
                  <a:srgbClr val="000000"/>
                </a:solidFill>
                <a:latin typeface="SIOOTP+MS-UIGothic"/>
                <a:cs typeface="SIOOTP+MS-UIGothic"/>
              </a:rPr>
              <a:t>人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3600">
                <a:solidFill>
                  <a:srgbClr val="000000"/>
                </a:solidFill>
                <a:latin typeface="SIOOTP+MS-UIGothic"/>
                <a:cs typeface="SIOOTP+MS-UIGothic"/>
              </a:rPr>
              <a:t>管理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OOTP+MS-UIGothic"/>
                <a:cs typeface="SIOOTP+MS-UIGothic"/>
              </a:rPr>
              <a:t>人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CD5095"/>
                </a:solidFill>
                <a:latin typeface="SIOOTP+MS-UIGothic"/>
                <a:cs typeface="SIOOTP+MS-UIGothic"/>
              </a:rPr>
              <a:t>配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备问题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4365" y="193611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OOTP+MS-UIGothic"/>
                <a:cs typeface="SIOOTP+MS-UIGothic"/>
              </a:rPr>
              <a:t>人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员</a:t>
            </a:r>
            <a:r>
              <a:rPr sz="1550" spc="25">
                <a:solidFill>
                  <a:srgbClr val="CD5095"/>
                </a:solidFill>
                <a:latin typeface="SIOOTP+MS-UIGothic"/>
                <a:cs typeface="SIOOTP+MS-UIGothic"/>
              </a:rPr>
              <a:t>数量不足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4365" y="2357608"/>
            <a:ext cx="4271448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施工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往往需要大量的人力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源，如果人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不足，将直接影响施工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度和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4365" y="352678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F62B0"/>
                </a:solidFill>
                <a:latin typeface="SIOOTP+MS-UIGothic"/>
                <a:cs typeface="SIOOTP+MS-UIGothic"/>
              </a:rPr>
              <a:t>人</a:t>
            </a:r>
            <a:r>
              <a:rPr sz="1550" spc="25">
                <a:solidFill>
                  <a:srgbClr val="EF62B0"/>
                </a:solidFill>
                <a:latin typeface="SimSun"/>
                <a:cs typeface="SimSun"/>
              </a:rPr>
              <a:t>员结</a:t>
            </a:r>
            <a:r>
              <a:rPr sz="1550" spc="25">
                <a:solidFill>
                  <a:srgbClr val="EF62B0"/>
                </a:solidFill>
                <a:latin typeface="SIOOTP+MS-UIGothic"/>
                <a:cs typeface="SIOOTP+MS-UIGothic"/>
              </a:rPr>
              <a:t>构不合理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4365" y="3974953"/>
            <a:ext cx="4402380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候施工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中的人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员结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构不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合理，如缺乏某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技能或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的人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致无法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足施工需求。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4365" y="521906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7468F"/>
                </a:solidFill>
                <a:latin typeface="SIOOTP+MS-UIGothic"/>
                <a:cs typeface="SIOOTP+MS-UIGothic"/>
              </a:rPr>
              <a:t>人</a:t>
            </a:r>
            <a:r>
              <a:rPr sz="1550" spc="25">
                <a:solidFill>
                  <a:srgbClr val="B7468F"/>
                </a:solidFill>
                <a:latin typeface="SimSun"/>
                <a:cs typeface="SimSun"/>
              </a:rPr>
              <a:t>员调</a:t>
            </a:r>
            <a:r>
              <a:rPr sz="1550" spc="25">
                <a:solidFill>
                  <a:srgbClr val="B7468F"/>
                </a:solidFill>
                <a:latin typeface="SIOOTP+MS-UIGothic"/>
                <a:cs typeface="SIOOTP+MS-UIGothic"/>
              </a:rPr>
              <a:t>配不当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34365" y="5648178"/>
            <a:ext cx="4271448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在施工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程中，需要根据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情况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员进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行合理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配，如果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配不当，可能造成人力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源的浪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或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施工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度的延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OOTP+MS-UIGothic"/>
                <a:cs typeface="SIOOTP+MS-UIGothic"/>
              </a:rPr>
              <a:t>人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CD5095"/>
                </a:solidFill>
                <a:latin typeface="SIOOTP+MS-UIGothic"/>
                <a:cs typeface="SIOOTP+MS-UIGothic"/>
              </a:rPr>
              <a:t>素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质问题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49925" y="2811373"/>
            <a:ext cx="978693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F62B0"/>
                </a:solidFill>
                <a:latin typeface="VVATRI+CLEIAL+MicrosoftYaHei-Bold"/>
                <a:cs typeface="VVATRI+CLEIAL+MicrosoftYaHei-Bold"/>
              </a:rPr>
              <a:t>100%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797810" y="3053943"/>
            <a:ext cx="837716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CD5095"/>
                </a:solidFill>
                <a:latin typeface="VVATRI+CLEIAL+MicrosoftYaHei-Bold"/>
                <a:cs typeface="VVATRI+CLEIAL+MicrosoftYaHei-Bold"/>
              </a:rPr>
              <a:t>80%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75725" y="3053943"/>
            <a:ext cx="837716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B7468F"/>
                </a:solidFill>
                <a:latin typeface="VVATRI+CLEIAL+MicrosoftYaHei-Bold"/>
                <a:cs typeface="VVATRI+CLEIAL+MicrosoftYaHei-Bold"/>
              </a:rPr>
              <a:t>80%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490845" y="34677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职业</a:t>
            </a:r>
            <a:r>
              <a:rPr sz="1550" spc="25">
                <a:solidFill>
                  <a:srgbClr val="FFFEFE"/>
                </a:solidFill>
                <a:latin typeface="SIOOTP+MS-UIGothic"/>
                <a:cs typeface="SIOOTP+MS-UIGothic"/>
              </a:rPr>
              <a:t>素养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8710" y="365442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专业</a:t>
            </a:r>
            <a:r>
              <a:rPr sz="1550" spc="25">
                <a:solidFill>
                  <a:srgbClr val="FFFEFE"/>
                </a:solidFill>
                <a:latin typeface="SIOOTP+MS-UIGothic"/>
                <a:cs typeface="SIOOTP+MS-UIGothic"/>
              </a:rPr>
              <a:t>技能不足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04909" y="365442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经验</a:t>
            </a:r>
            <a:r>
              <a:rPr sz="1550" spc="25">
                <a:solidFill>
                  <a:srgbClr val="FFFEFE"/>
                </a:solidFill>
                <a:latin typeface="SIOOTP+MS-UIGothic"/>
                <a:cs typeface="SIOOTP+MS-UIGothic"/>
              </a:rPr>
              <a:t>不足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53304" y="3964158"/>
            <a:ext cx="2760345" cy="1167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人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的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素养也是影响施工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组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织</a:t>
            </a: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的关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因素，如缺乏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任心、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工作不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真等，可能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致施工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量下降或安全事故。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740535" y="4051153"/>
            <a:ext cx="2760345" cy="11677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施工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中的人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需要具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相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的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技能和知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，如果人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54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技能和知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识储备</a:t>
            </a: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不足，将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以保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施工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量和安全。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923530" y="4051153"/>
            <a:ext cx="2760345" cy="9213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一些新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工或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行人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可能缺乏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相关的施工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，需要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经过</a:t>
            </a: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一定</a:t>
            </a:r>
          </a:p>
          <a:p>
            <a:pPr marL="0" marR="0">
              <a:lnSpc>
                <a:spcPts val="1350"/>
              </a:lnSpc>
              <a:spcBef>
                <a:spcPts val="54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的培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和适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EFE"/>
                </a:solidFill>
                <a:latin typeface="SIOOTP+MS-UIGothic"/>
                <a:cs typeface="SIOOTP+MS-UIGothic"/>
              </a:rPr>
              <a:t>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OOTP+MS-UIGothic"/>
                <a:cs typeface="SIOOTP+MS-UIGothic"/>
              </a:rPr>
              <a:t>人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员协调问题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48444" y="141414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OOTP+MS-UIGothic"/>
                <a:cs typeface="SIOOTP+MS-UIGothic"/>
              </a:rPr>
              <a:t>外部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协调</a:t>
            </a:r>
            <a:r>
              <a:rPr sz="1550" spc="25">
                <a:solidFill>
                  <a:srgbClr val="CD5095"/>
                </a:solidFill>
                <a:latin typeface="SIOOTP+MS-UIGothic"/>
                <a:cs typeface="SIOOTP+MS-UIGothic"/>
              </a:rPr>
              <a:t>困</a:t>
            </a:r>
            <a:r>
              <a:rPr sz="1550">
                <a:solidFill>
                  <a:srgbClr val="CD5095"/>
                </a:solidFill>
                <a:latin typeface="SimSun"/>
                <a:cs typeface="SimSun"/>
              </a:rPr>
              <a:t>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148444" y="1781662"/>
            <a:ext cx="2496941" cy="12915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施工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需要与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主、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设计单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位、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位等外部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，如果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，可能影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响施工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度和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8239" y="288162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OOTP+MS-UIGothic"/>
                <a:cs typeface="SIOOTP+MS-UIGothic"/>
              </a:rPr>
              <a:t>内部沟通不</a:t>
            </a:r>
            <a:r>
              <a:rPr sz="1550">
                <a:solidFill>
                  <a:srgbClr val="CD5095"/>
                </a:solidFill>
                <a:latin typeface="SimSun"/>
                <a:cs typeface="SimSun"/>
              </a:rPr>
              <a:t>畅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58239" y="3294867"/>
            <a:ext cx="2563177" cy="12915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施工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内部需要保持良好的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沟通机制，如果沟通不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，可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致信息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传递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不及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、工作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顺畅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258809" y="402907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团队</a:t>
            </a:r>
            <a:r>
              <a:rPr sz="1550" spc="25">
                <a:solidFill>
                  <a:srgbClr val="CD5095"/>
                </a:solidFill>
                <a:latin typeface="SIOOTP+MS-UIGothic"/>
                <a:cs typeface="SIOOTP+MS-UIGothic"/>
              </a:rPr>
              <a:t>凝聚力不</a:t>
            </a:r>
            <a:r>
              <a:rPr sz="1550">
                <a:solidFill>
                  <a:srgbClr val="CD5095"/>
                </a:solidFill>
                <a:latin typeface="SimSun"/>
                <a:cs typeface="SimSun"/>
              </a:rPr>
              <a:t>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58809" y="4483588"/>
            <a:ext cx="2563177" cy="15792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一个高效的施工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需要具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较强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的凝聚力和合作精神，如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缺乏信任和合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作精神，可能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致工作效率低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下或工作失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VVATRI+CLEIAL+MicrosoftYaHei-Bold"/>
                <a:cs typeface="VVATRI+CLEIAL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SIOOTP+MS-UIGothic"/>
                <a:cs typeface="SIOOTP+MS-UIGothic"/>
              </a:rPr>
              <a:t>施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组进</a:t>
            </a:r>
            <a:r>
              <a:rPr sz="3600">
                <a:solidFill>
                  <a:srgbClr val="000000"/>
                </a:solidFill>
                <a:latin typeface="SIOOTP+MS-UIGothic"/>
                <a:cs typeface="SIOOTP+MS-UIGothic"/>
              </a:rPr>
              <a:t>度管理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CD5095"/>
                </a:solidFill>
                <a:latin typeface="SIOOTP+MS-UIGothic"/>
                <a:cs typeface="SIOOTP+MS-UIGothic"/>
              </a:rPr>
              <a:t>度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CD5095"/>
                </a:solidFill>
                <a:latin typeface="SIOOTP+MS-UIGothic"/>
                <a:cs typeface="SIOOTP+MS-UIGothic"/>
              </a:rPr>
              <a:t>划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SIOOTP+MS-UIGothic"/>
                <a:cs typeface="SIOOTP+MS-UIGothic"/>
              </a:rPr>
              <a:t>缺乏</a:t>
            </a:r>
            <a:r>
              <a:rPr sz="2300" spc="23">
                <a:solidFill>
                  <a:srgbClr val="CD5095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CD5095"/>
                </a:solidFill>
                <a:latin typeface="SIOOTP+MS-UIGothic"/>
                <a:cs typeface="SIOOTP+MS-UIGothic"/>
              </a:rPr>
              <a:t>的</a:t>
            </a: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CD5095"/>
                </a:solidFill>
                <a:latin typeface="SIOOTP+MS-UIGothic"/>
                <a:cs typeface="SIOOTP+MS-UIGothic"/>
              </a:rPr>
              <a:t>度</a:t>
            </a: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计</a:t>
            </a:r>
            <a:r>
              <a:rPr sz="2300">
                <a:solidFill>
                  <a:srgbClr val="CD5095"/>
                </a:solidFill>
                <a:latin typeface="SIOOTP+MS-UIGothic"/>
                <a:cs typeface="SIOOTP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133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目开始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，没有制定出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、可行的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划，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行中出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多不可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预见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计</a:t>
            </a:r>
            <a:r>
              <a:rPr sz="2300" spc="25">
                <a:solidFill>
                  <a:srgbClr val="CD5095"/>
                </a:solidFill>
                <a:latin typeface="SIOOTP+MS-UIGothic"/>
                <a:cs typeface="SIOOTP+MS-UIGothic"/>
              </a:rPr>
              <a:t>划</a:t>
            </a: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过</a:t>
            </a:r>
            <a:r>
              <a:rPr sz="2300" spc="23">
                <a:solidFill>
                  <a:srgbClr val="CD5095"/>
                </a:solidFill>
                <a:latin typeface="SIOOTP+MS-UIGothic"/>
                <a:cs typeface="SIOOTP+MS-UIGothic"/>
              </a:rPr>
              <a:t>于</a:t>
            </a: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乐观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795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制定的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乐观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，没有考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目中的一些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和不确定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性，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实际进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度与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划存在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大偏差。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资</a:t>
            </a:r>
            <a:r>
              <a:rPr sz="2300" spc="25">
                <a:solidFill>
                  <a:srgbClr val="CD5095"/>
                </a:solidFill>
                <a:latin typeface="SIOOTP+MS-UIGothic"/>
                <a:cs typeface="SIOOTP+MS-UIGothic"/>
              </a:rPr>
              <a:t>源分配不合理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在制定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，没有充分考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虑资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源的需求和限制，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源分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配不合理，影响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CD5095"/>
                </a:solidFill>
                <a:latin typeface="SIOOTP+MS-UIGothic"/>
                <a:cs typeface="SIOOTP+MS-UIGothic"/>
              </a:rPr>
              <a:t>度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CD5095"/>
                </a:solidFill>
                <a:latin typeface="SIOOTP+MS-UIGothic"/>
                <a:cs typeface="SIOOTP+MS-UIGothic"/>
              </a:rPr>
              <a:t>施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风险</a:t>
            </a:r>
            <a:r>
              <a:rPr sz="2300" spc="25">
                <a:solidFill>
                  <a:srgbClr val="CD5095"/>
                </a:solidFill>
                <a:latin typeface="SIOOTP+MS-UIGothic"/>
                <a:cs typeface="SIOOTP+MS-UIGothic"/>
              </a:rPr>
              <a:t>管理不足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行中出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多不可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预见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，由于缺乏有效的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管理措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施，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问题对项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生了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大的影响。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36014" y="2257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SIOOTP+MS-UIGothic"/>
                <a:cs typeface="SIOOTP+MS-UIGothic"/>
              </a:rPr>
              <a:t>缺乏有效的沟通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缺乏有效的沟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通，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致信息不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通，影响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度</a:t>
            </a:r>
          </a:p>
          <a:p>
            <a:pPr marL="2095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CD5095"/>
                </a:solidFill>
                <a:latin typeface="SIOOTP+MS-UIGothic"/>
                <a:cs typeface="SIOOTP+MS-UIGothic"/>
              </a:rPr>
              <a:t>度控制不到位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行中，没有及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掌握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度情况，也没有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对进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行有效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的控制，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实际进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度与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划存在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SIOOTP+MS-UIGothic"/>
                <a:cs typeface="SIOOTP+MS-UIGothic"/>
              </a:rPr>
              <a:t>大的偏差。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CD5095"/>
                </a:solidFill>
                <a:latin typeface="SIOOTP+MS-UIGothic"/>
                <a:cs typeface="SIOOTP+MS-UIGothic"/>
              </a:rPr>
              <a:t>度控制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834" y="1506851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OOTP+MS-UIGothic"/>
                <a:cs typeface="SIOOTP+MS-UIGothic"/>
              </a:rPr>
              <a:t>缺乏有效的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监</a:t>
            </a:r>
            <a:r>
              <a:rPr sz="1550" spc="25">
                <a:solidFill>
                  <a:srgbClr val="CD5095"/>
                </a:solidFill>
                <a:latin typeface="SIOOTP+MS-UIGothic"/>
                <a:cs typeface="SIOOTP+MS-UIGothic"/>
              </a:rPr>
              <a:t>控机制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834" y="1887708"/>
            <a:ext cx="5388218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没有建立有效的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控机制，无法及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掌握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度情况，也无法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对进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行有效的控制。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53834" y="416432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E84D2"/>
                </a:solidFill>
                <a:latin typeface="SIOOTP+MS-UIGothic"/>
                <a:cs typeface="SIOOTP+MS-UIGothic"/>
              </a:rPr>
              <a:t>缺乏有效的</a:t>
            </a:r>
            <a:r>
              <a:rPr sz="1550" spc="25">
                <a:solidFill>
                  <a:srgbClr val="9E84D2"/>
                </a:solidFill>
                <a:latin typeface="SimSun"/>
                <a:cs typeface="SimSun"/>
              </a:rPr>
              <a:t>调</a:t>
            </a:r>
            <a:r>
              <a:rPr sz="1550" spc="25">
                <a:solidFill>
                  <a:srgbClr val="9E84D2"/>
                </a:solidFill>
                <a:latin typeface="SIOOTP+MS-UIGothic"/>
                <a:cs typeface="SIOOTP+MS-UIGothic"/>
              </a:rPr>
              <a:t>整机制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53834" y="4567408"/>
            <a:ext cx="5519149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行中，出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现进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度偏差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，没有及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采取有效的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整措施，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致偏差越来越大，最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影响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目的整体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IOOTP+MS-UIGothic"/>
                <a:cs typeface="SIOOTP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https://d.book118.com/696052112132010054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SIOOTP+MS-UIGothic</vt:lpstr>
      <vt:lpstr>SimSun</vt:lpstr>
      <vt:lpstr>GKMLRV+JJJQSE+ArialMT</vt:lpstr>
      <vt:lpstr>Times New Roman</vt:lpstr>
      <vt:lpstr>KVBBMJ+HQQMVO+MicrosoftYaHei</vt:lpstr>
      <vt:lpstr>VVATRI+CLEIAL+MicrosoftYaHei-Bold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2024-09-21T16:29:52.426</cp:lastPrinted>
  <dcterms:created xsi:type="dcterms:W3CDTF">2024-09-21T08:29:52Z</dcterms:created>
  <dcterms:modified xsi:type="dcterms:W3CDTF">2024-09-21T08:29:53Z</dcterms:modified>
</cp:coreProperties>
</file>