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5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7E5F09-1723-4FF5-B512-0D2DD7C693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6A6096-BF3D-4CF1-815E-F0B1E2EE80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62A375-D5E8-422E-AEF7-B8765766DE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0B8BFA-910F-4AA3-8669-16C3D1844E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A5EA2B-C592-44FA-899F-4A1816FE835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ED2BAC-1E3E-4B88-8EEE-66EC7EFC42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3DFADB-E3C3-45E9-8152-8982C356B48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C0FD71-1BBD-4AAF-8DA9-9834FD2E7E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516191E-A411-40B3-8558-82184270AA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A6BAAD-A9A5-4DDF-B6B2-F5DE679F59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6F9FED-3FA1-4FD4-8F3C-80CCBB7708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A32E4F04-EAAA-40EE-9271-144244FBD551}" type="datetimeFigureOut">
              <a:rPr lang="zh-CN" altLang="en-US" smtClean="0"/>
              <a:t>2014-7-11</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19C40632-3732-4E3E-8A6A-45518E0B2AA5}"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algn="l" rtl="0" fontAlgn="base">
              <a:spcBef>
                <a:spcPct val="0"/>
              </a:spcBef>
              <a:spcAft>
                <a:spcPct val="0"/>
              </a:spcAft>
              <a:defRPr sz="1200" kern="1200">
                <a:solidFill>
                  <a:schemeClr val="tx1">
                    <a:tint val="75000"/>
                  </a:schemeClr>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fld id="{A32E4F04-EAAA-40EE-9271-144244FBD551}" type="datetimeFigureOut">
              <a:rPr lang="zh-CN" altLang="en-US" smtClean="0"/>
              <a:t>2014-7-11</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algn="ctr" rtl="0" fontAlgn="base">
              <a:spcBef>
                <a:spcPct val="0"/>
              </a:spcBef>
              <a:spcAft>
                <a:spcPct val="0"/>
              </a:spcAft>
              <a:defRPr sz="1200" kern="1200">
                <a:solidFill>
                  <a:schemeClr val="tx1">
                    <a:tint val="75000"/>
                  </a:schemeClr>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algn="r" rtl="0" fontAlgn="base">
              <a:spcBef>
                <a:spcPct val="0"/>
              </a:spcBef>
              <a:spcAft>
                <a:spcPct val="0"/>
              </a:spcAft>
              <a:defRPr sz="1200" kern="1200">
                <a:solidFill>
                  <a:schemeClr val="tx1">
                    <a:tint val="75000"/>
                  </a:schemeClr>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fld id="{19C40632-3732-4E3E-8A6A-45518E0B2AA5}" type="slidenum">
              <a:rPr lang="zh-CN" altLang="en-US" smtClean="0"/>
              <a:t>‹#›</a:t>
            </a:fld>
            <a:endParaRPr lang="zh-CN" altLang="en-US"/>
          </a:p>
        </p:txBody>
      </p:sp>
      <p:pic>
        <p:nvPicPr>
          <p:cNvPr id="8" name="图片 7" descr="图片1thf.jpg"/>
          <p:cNvPicPr>
            <a:picLocks noChangeAspect="1"/>
          </p:cNvPicPr>
          <p:nvPr/>
        </p:nvPicPr>
        <p:blipFill>
          <a:blip r:embed="rId12"/>
          <a:stretch>
            <a:fillRect/>
          </a:stretch>
        </p:blipFill>
        <p:spPr>
          <a:xfrm>
            <a:off x="0" y="0"/>
            <a:ext cx="9144000" cy="6858000"/>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slide" Target="slide3.xml" TargetMode="Interna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21152;13.TIF" TargetMode="External"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3-8.TIF" TargetMode="External" /><Relationship Id="rId4"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3-9.TIF" TargetMode="External" /><Relationship Id="rId3"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104152101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1798638" y="2925763"/>
            <a:ext cx="7345362" cy="806450"/>
          </a:xfrm>
          <a:prstGeom prst="rect">
            <a:avLst/>
          </a:prstGeom>
        </p:spPr>
        <p:txBody>
          <a:bodyPr>
            <a:spAutoFit/>
          </a:bodyPr>
          <a:lstStyle/>
          <a:p>
            <a:pPr marL="0" indent="0" algn="ctr">
              <a:lnSpc>
                <a:spcPct val="130000"/>
              </a:lnSpc>
              <a:buFontTx/>
              <a:buNone/>
            </a:pPr>
            <a:r>
              <a:rPr lang="zh-CN" altLang="en-US" sz="3600" b="1">
                <a:solidFill>
                  <a:srgbClr val="0033CC"/>
                </a:solidFill>
                <a:cs typeface="Times New Roman" pitchFamily="18" charset="0"/>
              </a:rPr>
              <a:t>第</a:t>
            </a:r>
            <a:r>
              <a:rPr lang="en-US" altLang="zh-CN" sz="3600" b="1">
                <a:solidFill>
                  <a:srgbClr val="0033CC"/>
                </a:solidFill>
                <a:cs typeface="Times New Roman" pitchFamily="18" charset="0"/>
              </a:rPr>
              <a:t>3</a:t>
            </a:r>
            <a:r>
              <a:rPr lang="zh-CN" altLang="en-US" sz="3600" b="1">
                <a:solidFill>
                  <a:srgbClr val="0033CC"/>
                </a:solidFill>
                <a:cs typeface="Times New Roman" pitchFamily="18" charset="0"/>
              </a:rPr>
              <a:t>章　生物科学与工业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2636838"/>
            <a:ext cx="7345363" cy="725487"/>
          </a:xfrm>
          <a:prstGeom prst="rect">
            <a:avLst/>
          </a:prstGeom>
        </p:spPr>
        <p:txBody>
          <a:bodyPr>
            <a:spAutoFit/>
          </a:bodyPr>
          <a:lstStyle/>
          <a:p>
            <a:pPr marL="0" indent="0" algn="ctr">
              <a:lnSpc>
                <a:spcPct val="130000"/>
              </a:lnSpc>
              <a:buFontTx/>
              <a:buNone/>
            </a:pPr>
            <a:r>
              <a:rPr lang="zh-CN" altLang="en-US" b="1">
                <a:solidFill>
                  <a:srgbClr val="0033CC"/>
                </a:solidFill>
                <a:cs typeface="Times New Roman" pitchFamily="18" charset="0"/>
              </a:rPr>
              <a:t>第</a:t>
            </a:r>
            <a:r>
              <a:rPr lang="en-US" altLang="zh-CN" b="1">
                <a:solidFill>
                  <a:srgbClr val="0033CC"/>
                </a:solidFill>
                <a:cs typeface="Times New Roman" pitchFamily="18" charset="0"/>
              </a:rPr>
              <a:t>3</a:t>
            </a:r>
            <a:r>
              <a:rPr lang="zh-CN" altLang="en-US" b="1">
                <a:solidFill>
                  <a:srgbClr val="0033CC"/>
                </a:solidFill>
                <a:cs typeface="Times New Roman" pitchFamily="18" charset="0"/>
              </a:rPr>
              <a:t>节　生物技术药物与疫苗</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bwMode="auto">
          <a:xfrm>
            <a:off x="1187624" y="2631806"/>
            <a:ext cx="738478" cy="1511574"/>
          </a:xfrm>
          <a:prstGeom prst="rect">
            <a:avLst/>
          </a:prstGeom>
          <a:solidFill>
            <a:srgbClr val="7030A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eaLnBrk="0" fontAlgn="auto" hangingPunct="0">
              <a:spcBef>
                <a:spcPct val="0"/>
              </a:spcBef>
              <a:spcAft>
                <a:spcPct val="0"/>
              </a:spcAft>
              <a:defRPr/>
            </a:pPr>
            <a:r>
              <a:rPr lang="en-US" altLang="zh-CN" sz="2800" b="1">
                <a:solidFill>
                  <a:schemeClr val="bg1"/>
                </a:solidFill>
                <a:latin typeface="+mj-lt"/>
                <a:ea typeface="黑体" pitchFamily="49" charset="-122"/>
              </a:rPr>
              <a:t>	</a:t>
            </a:r>
            <a:endParaRPr lang="zh-CN" altLang="en-US" sz="2800" b="1">
              <a:solidFill>
                <a:schemeClr val="bg1"/>
              </a:solidFill>
              <a:latin typeface="+mj-lt"/>
              <a:ea typeface="黑体" pitchFamily="49" charset="-122"/>
            </a:endParaRPr>
          </a:p>
        </p:txBody>
      </p:sp>
      <p:sp>
        <p:nvSpPr>
          <p:cNvPr id="4" name="矩形 3"/>
          <p:cNvSpPr/>
          <p:nvPr/>
        </p:nvSpPr>
        <p:spPr bwMode="auto">
          <a:xfrm>
            <a:off x="3912296" y="3605568"/>
            <a:ext cx="3520440" cy="533400"/>
          </a:xfrm>
          <a:prstGeom prst="rect">
            <a:avLst/>
          </a:prstGeom>
          <a:solidFill>
            <a:srgbClr val="7030A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eaLnBrk="0" fontAlgn="auto" hangingPunct="0">
              <a:spcBef>
                <a:spcPct val="0"/>
              </a:spcBef>
              <a:spcAft>
                <a:spcPct val="0"/>
              </a:spcAft>
              <a:defRPr/>
            </a:pPr>
            <a:endParaRPr lang="zh-CN" altLang="en-US" sz="2400" b="1">
              <a:solidFill>
                <a:schemeClr val="bg1"/>
              </a:solidFill>
              <a:latin typeface="宋体" pitchFamily="2" charset="-122"/>
            </a:endParaRPr>
          </a:p>
        </p:txBody>
      </p:sp>
      <p:sp>
        <p:nvSpPr>
          <p:cNvPr id="5" name="矩形 4">
            <a:hlinkClick r:id="rId2" action="ppaction://hlinksldjump?num=3"/>
          </p:cNvPr>
          <p:cNvSpPr/>
          <p:nvPr/>
        </p:nvSpPr>
        <p:spPr bwMode="auto">
          <a:xfrm>
            <a:off x="3902224" y="2554898"/>
            <a:ext cx="3520440" cy="533400"/>
          </a:xfrm>
          <a:prstGeom prst="rect">
            <a:avLst/>
          </a:prstGeom>
          <a:solidFill>
            <a:srgbClr val="7030A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eaLnBrk="0" fontAlgn="auto" hangingPunct="0">
              <a:spcBef>
                <a:spcPct val="0"/>
              </a:spcBef>
              <a:spcAft>
                <a:spcPct val="0"/>
              </a:spcAft>
              <a:defRPr/>
            </a:pPr>
            <a:endParaRPr lang="zh-CN" altLang="en-US" sz="2400" b="1">
              <a:solidFill>
                <a:schemeClr val="bg1"/>
              </a:solidFill>
              <a:latin typeface="宋体" pitchFamily="2" charset="-122"/>
            </a:endParaRPr>
          </a:p>
        </p:txBody>
      </p:sp>
      <p:sp>
        <p:nvSpPr>
          <p:cNvPr id="6" name="右箭头 5"/>
          <p:cNvSpPr/>
          <p:nvPr/>
        </p:nvSpPr>
        <p:spPr bwMode="auto">
          <a:xfrm>
            <a:off x="2005608" y="3140333"/>
            <a:ext cx="838200" cy="494238"/>
          </a:xfrm>
          <a:prstGeom prst="rightArrow">
            <a:avLst/>
          </a:prstGeom>
          <a:solidFill>
            <a:srgbClr val="00206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eaLnBrk="0" fontAlgn="auto" hangingPunct="0">
              <a:spcBef>
                <a:spcPct val="0"/>
              </a:spcBef>
              <a:spcAft>
                <a:spcPct val="0"/>
              </a:spcAft>
              <a:defRPr/>
            </a:pPr>
            <a:endParaRPr lang="zh-CN" altLang="en-US">
              <a:solidFill>
                <a:schemeClr val="tx1"/>
              </a:solidFill>
            </a:endParaRPr>
          </a:p>
        </p:txBody>
      </p:sp>
      <p:sp>
        <p:nvSpPr>
          <p:cNvPr id="7" name="右箭头 6"/>
          <p:cNvSpPr/>
          <p:nvPr/>
        </p:nvSpPr>
        <p:spPr bwMode="auto">
          <a:xfrm>
            <a:off x="2997896" y="3752633"/>
            <a:ext cx="838200" cy="381000"/>
          </a:xfrm>
          <a:prstGeom prst="rightArrow">
            <a:avLst/>
          </a:prstGeom>
          <a:solidFill>
            <a:srgbClr val="00206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eaLnBrk="0" fontAlgn="auto" hangingPunct="0">
              <a:spcBef>
                <a:spcPct val="0"/>
              </a:spcBef>
              <a:spcAft>
                <a:spcPct val="0"/>
              </a:spcAft>
              <a:defRPr/>
            </a:pPr>
            <a:endParaRPr lang="zh-CN" altLang="en-US">
              <a:solidFill>
                <a:schemeClr val="tx1"/>
              </a:solidFill>
            </a:endParaRPr>
          </a:p>
        </p:txBody>
      </p:sp>
      <p:sp>
        <p:nvSpPr>
          <p:cNvPr id="8" name="右箭头 7"/>
          <p:cNvSpPr/>
          <p:nvPr/>
        </p:nvSpPr>
        <p:spPr bwMode="auto">
          <a:xfrm>
            <a:off x="2987824" y="2631098"/>
            <a:ext cx="838200" cy="381000"/>
          </a:xfrm>
          <a:prstGeom prst="rightArrow">
            <a:avLst/>
          </a:prstGeom>
          <a:solidFill>
            <a:srgbClr val="00206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eaLnBrk="0" fontAlgn="auto" hangingPunct="0">
              <a:spcBef>
                <a:spcPct val="0"/>
              </a:spcBef>
              <a:spcAft>
                <a:spcPct val="0"/>
              </a:spcAft>
              <a:defRPr/>
            </a:pPr>
            <a:endParaRPr lang="zh-CN" altLang="en-US">
              <a:solidFill>
                <a:schemeClr val="tx1"/>
              </a:solidFill>
            </a:endParaRPr>
          </a:p>
        </p:txBody>
      </p:sp>
      <p:sp>
        <p:nvSpPr>
          <p:cNvPr id="9" name="矩形 8"/>
          <p:cNvSpPr/>
          <p:nvPr/>
        </p:nvSpPr>
        <p:spPr bwMode="auto">
          <a:xfrm>
            <a:off x="2857488" y="1711290"/>
            <a:ext cx="142876" cy="3357586"/>
          </a:xfrm>
          <a:prstGeom prst="rect">
            <a:avLst/>
          </a:prstGeom>
          <a:solidFill>
            <a:srgbClr val="00206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eaLnBrk="0" fontAlgn="auto" hangingPunct="0">
              <a:spcBef>
                <a:spcPct val="0"/>
              </a:spcBef>
              <a:spcAft>
                <a:spcPct val="0"/>
              </a:spcAft>
              <a:defRPr/>
            </a:pPr>
            <a:endParaRPr lang="zh-CN" altLang="en-US">
              <a:solidFill>
                <a:schemeClr val="tx1"/>
              </a:solidFill>
            </a:endParaRPr>
          </a:p>
        </p:txBody>
      </p:sp>
      <p:sp>
        <p:nvSpPr>
          <p:cNvPr id="10" name="TextBox 9"/>
          <p:cNvSpPr txBox="1">
            <a:spLocks noChangeArrowheads="1"/>
          </p:cNvSpPr>
          <p:nvPr/>
        </p:nvSpPr>
        <p:spPr bwMode="auto">
          <a:xfrm>
            <a:off x="4054475" y="2554288"/>
            <a:ext cx="3352800" cy="46196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a:r>
              <a:rPr lang="zh-CN" altLang="en-US" sz="2400" b="1">
                <a:solidFill>
                  <a:schemeClr val="bg1"/>
                </a:solidFill>
                <a:latin typeface="宋体" pitchFamily="2" charset="-122"/>
              </a:rPr>
              <a:t>基础自主梳理</a:t>
            </a:r>
          </a:p>
        </p:txBody>
      </p:sp>
      <p:sp>
        <p:nvSpPr>
          <p:cNvPr id="11" name="TextBox 10"/>
          <p:cNvSpPr txBox="1">
            <a:spLocks noChangeArrowheads="1"/>
          </p:cNvSpPr>
          <p:nvPr/>
        </p:nvSpPr>
        <p:spPr bwMode="auto">
          <a:xfrm>
            <a:off x="3835400" y="3676650"/>
            <a:ext cx="3733800" cy="461963"/>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eaLnBrk="0" hangingPunct="0"/>
            <a:r>
              <a:rPr lang="zh-CN" altLang="en-US" sz="2400" b="1">
                <a:solidFill>
                  <a:schemeClr val="bg1"/>
                </a:solidFill>
                <a:latin typeface="宋体" pitchFamily="2" charset="-122"/>
              </a:rPr>
              <a:t>核心要点突破</a:t>
            </a:r>
          </a:p>
        </p:txBody>
      </p:sp>
      <p:sp>
        <p:nvSpPr>
          <p:cNvPr id="12" name="矩形 11"/>
          <p:cNvSpPr/>
          <p:nvPr/>
        </p:nvSpPr>
        <p:spPr bwMode="auto">
          <a:xfrm>
            <a:off x="3902224" y="1552047"/>
            <a:ext cx="3520440" cy="533400"/>
          </a:xfrm>
          <a:prstGeom prst="rect">
            <a:avLst/>
          </a:prstGeom>
          <a:solidFill>
            <a:srgbClr val="7030A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eaLnBrk="0" fontAlgn="auto" hangingPunct="0">
              <a:spcBef>
                <a:spcPct val="0"/>
              </a:spcBef>
              <a:spcAft>
                <a:spcPct val="0"/>
              </a:spcAft>
              <a:defRPr/>
            </a:pPr>
            <a:endParaRPr lang="zh-CN" altLang="en-US" sz="2400" b="1">
              <a:solidFill>
                <a:schemeClr val="bg1"/>
              </a:solidFill>
              <a:latin typeface="宋体" pitchFamily="2" charset="-122"/>
            </a:endParaRPr>
          </a:p>
        </p:txBody>
      </p:sp>
      <p:sp>
        <p:nvSpPr>
          <p:cNvPr id="13" name="右箭头 12"/>
          <p:cNvSpPr/>
          <p:nvPr/>
        </p:nvSpPr>
        <p:spPr bwMode="auto">
          <a:xfrm>
            <a:off x="2987824" y="1628247"/>
            <a:ext cx="838200" cy="381000"/>
          </a:xfrm>
          <a:prstGeom prst="rightArrow">
            <a:avLst/>
          </a:prstGeom>
          <a:solidFill>
            <a:srgbClr val="00206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eaLnBrk="0" fontAlgn="auto" hangingPunct="0">
              <a:spcBef>
                <a:spcPct val="0"/>
              </a:spcBef>
              <a:spcAft>
                <a:spcPct val="0"/>
              </a:spcAft>
              <a:defRPr/>
            </a:pPr>
            <a:endParaRPr lang="zh-CN" altLang="en-US">
              <a:solidFill>
                <a:schemeClr val="tx1"/>
              </a:solidFill>
            </a:endParaRPr>
          </a:p>
        </p:txBody>
      </p:sp>
      <p:sp>
        <p:nvSpPr>
          <p:cNvPr id="14" name="TextBox 13"/>
          <p:cNvSpPr txBox="1">
            <a:spLocks noChangeArrowheads="1"/>
          </p:cNvSpPr>
          <p:nvPr/>
        </p:nvSpPr>
        <p:spPr bwMode="auto">
          <a:xfrm>
            <a:off x="4054475" y="1550988"/>
            <a:ext cx="3352800" cy="46196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eaLnBrk="0" hangingPunct="0"/>
            <a:r>
              <a:rPr lang="zh-CN" altLang="en-US" sz="2400" b="1">
                <a:solidFill>
                  <a:srgbClr val="FFFFFF"/>
                </a:solidFill>
                <a:latin typeface="宋体" pitchFamily="2" charset="-122"/>
              </a:rPr>
              <a:t>课标领航</a:t>
            </a:r>
          </a:p>
        </p:txBody>
      </p:sp>
      <p:sp>
        <p:nvSpPr>
          <p:cNvPr id="15" name="矩形 14">
            <a:hlinkClick action="ppaction://noaction"/>
          </p:cNvPr>
          <p:cNvSpPr/>
          <p:nvPr/>
        </p:nvSpPr>
        <p:spPr bwMode="auto">
          <a:xfrm>
            <a:off x="3908454" y="4708846"/>
            <a:ext cx="3520440" cy="533400"/>
          </a:xfrm>
          <a:prstGeom prst="rect">
            <a:avLst/>
          </a:prstGeom>
          <a:solidFill>
            <a:srgbClr val="7030A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eaLnBrk="0" fontAlgn="auto" hangingPunct="0">
              <a:spcBef>
                <a:spcPct val="0"/>
              </a:spcBef>
              <a:spcAft>
                <a:spcPct val="0"/>
              </a:spcAft>
              <a:defRPr/>
            </a:pPr>
            <a:endParaRPr lang="zh-CN" altLang="en-US" sz="2400" b="1">
              <a:solidFill>
                <a:schemeClr val="bg1"/>
              </a:solidFill>
              <a:latin typeface="宋体" pitchFamily="2" charset="-122"/>
            </a:endParaRPr>
          </a:p>
        </p:txBody>
      </p:sp>
      <p:sp>
        <p:nvSpPr>
          <p:cNvPr id="16" name="右箭头 15"/>
          <p:cNvSpPr/>
          <p:nvPr/>
        </p:nvSpPr>
        <p:spPr bwMode="auto">
          <a:xfrm>
            <a:off x="2994054" y="4778707"/>
            <a:ext cx="838200" cy="381000"/>
          </a:xfrm>
          <a:prstGeom prst="rightArrow">
            <a:avLst/>
          </a:prstGeom>
          <a:solidFill>
            <a:srgbClr val="00206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eaLnBrk="0" fontAlgn="auto" hangingPunct="0">
              <a:spcBef>
                <a:spcPct val="0"/>
              </a:spcBef>
              <a:spcAft>
                <a:spcPct val="0"/>
              </a:spcAft>
              <a:defRPr/>
            </a:pPr>
            <a:endParaRPr lang="zh-CN" altLang="en-US">
              <a:solidFill>
                <a:schemeClr val="tx1"/>
              </a:solidFill>
            </a:endParaRPr>
          </a:p>
        </p:txBody>
      </p:sp>
      <p:sp>
        <p:nvSpPr>
          <p:cNvPr id="17" name="TextBox 16">
            <a:hlinkClick action="ppaction://noaction"/>
          </p:cNvPr>
          <p:cNvSpPr txBox="1">
            <a:spLocks noChangeArrowheads="1"/>
          </p:cNvSpPr>
          <p:nvPr/>
        </p:nvSpPr>
        <p:spPr bwMode="auto">
          <a:xfrm>
            <a:off x="3832225" y="4741863"/>
            <a:ext cx="3733800" cy="461962"/>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eaLnBrk="0" hangingPunct="0"/>
            <a:r>
              <a:rPr lang="zh-CN" altLang="en-US" sz="2400" b="1">
                <a:solidFill>
                  <a:schemeClr val="bg1"/>
                </a:solidFill>
                <a:latin typeface="宋体" pitchFamily="2" charset="-122"/>
              </a:rPr>
              <a:t>知能过关演练</a:t>
            </a:r>
          </a:p>
        </p:txBody>
      </p:sp>
      <p:sp>
        <p:nvSpPr>
          <p:cNvPr id="18" name="TextBox 17"/>
          <p:cNvSpPr txBox="1"/>
          <p:nvPr/>
        </p:nvSpPr>
        <p:spPr>
          <a:xfrm>
            <a:off x="1268413" y="2787650"/>
            <a:ext cx="576262" cy="120015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a:defRPr/>
            </a:pPr>
            <a:r>
              <a:rPr lang="zh-CN" altLang="en-US" sz="2400" b="1">
                <a:solidFill>
                  <a:schemeClr val="bg1"/>
                </a:solidFill>
                <a:latin typeface="+mj-lt"/>
                <a:ea typeface="黑体" pitchFamily="49" charset="-122"/>
              </a:rPr>
              <a:t>第</a:t>
            </a:r>
            <a:r>
              <a:rPr lang="en-US" sz="2400" b="1">
                <a:solidFill>
                  <a:schemeClr val="bg1"/>
                </a:solidFill>
                <a:latin typeface="+mj-lt"/>
                <a:ea typeface="黑体" pitchFamily="49" charset="-122"/>
              </a:rPr>
              <a:t>3</a:t>
            </a:r>
            <a:r>
              <a:rPr lang="zh-CN" altLang="en-US" sz="2400" b="1">
                <a:solidFill>
                  <a:schemeClr val="bg1"/>
                </a:solidFill>
                <a:latin typeface="+mj-lt"/>
                <a:ea typeface="黑体" pitchFamily="49" charset="-122"/>
              </a:rPr>
              <a:t>节　</a:t>
            </a:r>
            <a:endParaRPr lang="zh-CN" altLang="en-US" sz="2400" b="1" kern="100">
              <a:solidFill>
                <a:schemeClr val="bg1"/>
              </a:solidFill>
              <a:latin typeface="+mj-lt"/>
              <a:ea typeface="黑体" pitchFamily="49" charset="-122"/>
              <a:cs typeface="Courier New"/>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2" presetClass="entr" presetSubtype="4"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slide(fromBottom)">
                                      <p:cBhvr>
                                        <p:cTn id="7" dur="500"/>
                                        <p:tgtEl>
                                          <p:spTgt spid="3"/>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wipe(left)">
                                      <p:cBhvr>
                                        <p:cTn id="11" dur="500"/>
                                        <p:tgtEl>
                                          <p:spTgt spid="6"/>
                                        </p:tgtEl>
                                      </p:cBhvr>
                                    </p:animEffect>
                                  </p:childTnLst>
                                </p:cTn>
                              </p:par>
                            </p:childTnLst>
                          </p:cTn>
                        </p:par>
                        <p:par>
                          <p:cTn id="12" fill="hold" nodeType="afterGroup">
                            <p:stCondLst>
                              <p:cond delay="1000"/>
                            </p:stCondLst>
                            <p:childTnLst>
                              <p:par>
                                <p:cTn id="13" presetID="1" presetClass="entr" presetSubtype="0" dur="1" fill="hold" nodeType="afterEffect">
                                  <p:stCondLst>
                                    <p:cond delay="0"/>
                                  </p:stCondLst>
                                  <p:childTnLst>
                                    <p:set>
                                      <p:cBhvr>
                                        <p:cTn id="14" dur="1" fill="hold">
                                          <p:stCondLst>
                                            <p:cond delay="0"/>
                                          </p:stCondLst>
                                        </p:cTn>
                                        <p:tgtEl>
                                          <p:spTgt spid="9"/>
                                        </p:tgtEl>
                                        <p:attrNameLst>
                                          <p:attrName>style.visibility</p:attrName>
                                        </p:attrNameLst>
                                      </p:cBhvr>
                                      <p:to>
                                        <p:strVal val="visible"/>
                                      </p:to>
                                    </p:set>
                                  </p:childTnLst>
                                </p:cTn>
                              </p:par>
                              <p:par>
                                <p:cTn id="15" presetID="22" presetClass="entr" presetSubtype="8" dur="50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wipe(left)">
                                      <p:cBhvr>
                                        <p:cTn id="17" dur="500"/>
                                        <p:tgtEl>
                                          <p:spTgt spid="8"/>
                                        </p:tgtEl>
                                      </p:cBhvr>
                                    </p:animEffect>
                                  </p:childTnLst>
                                </p:cTn>
                              </p:par>
                              <p:par>
                                <p:cTn id="18" presetID="22" presetClass="entr" presetSubtype="8" dur="500" fill="hold" nodeType="with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wipe(left)">
                                      <p:cBhvr>
                                        <p:cTn id="20" dur="500"/>
                                        <p:tgtEl>
                                          <p:spTgt spid="7"/>
                                        </p:tgtEl>
                                      </p:cBhvr>
                                    </p:animEffect>
                                  </p:childTnLst>
                                </p:cTn>
                              </p:par>
                              <p:par>
                                <p:cTn id="21" presetID="22" presetClass="entr" presetSubtype="8" dur="500" fill="hold"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wipe(left)">
                                      <p:cBhvr>
                                        <p:cTn id="23" dur="500"/>
                                        <p:tgtEl>
                                          <p:spTgt spid="13"/>
                                        </p:tgtEl>
                                      </p:cBhvr>
                                    </p:animEffect>
                                  </p:childTnLst>
                                </p:cTn>
                              </p:par>
                              <p:par>
                                <p:cTn id="24" presetID="22" presetClass="entr" presetSubtype="8" dur="500" fill="hold" nodeType="withEffect">
                                  <p:stCondLst>
                                    <p:cond delay="0"/>
                                  </p:stCondLst>
                                  <p:childTnLst>
                                    <p:set>
                                      <p:cBhvr>
                                        <p:cTn id="25" dur="1" fill="hold">
                                          <p:stCondLst>
                                            <p:cond delay="0"/>
                                          </p:stCondLst>
                                        </p:cTn>
                                        <p:tgtEl>
                                          <p:spTgt spid="16"/>
                                        </p:tgtEl>
                                        <p:attrNameLst>
                                          <p:attrName>style.visibility</p:attrName>
                                        </p:attrNameLst>
                                      </p:cBhvr>
                                      <p:to>
                                        <p:strVal val="visible"/>
                                      </p:to>
                                    </p:set>
                                    <p:animEffect transition="in" filter="wipe(left)">
                                      <p:cBhvr>
                                        <p:cTn id="26" dur="500"/>
                                        <p:tgtEl>
                                          <p:spTgt spid="16"/>
                                        </p:tgtEl>
                                      </p:cBhvr>
                                    </p:animEffect>
                                  </p:childTnLst>
                                </p:cTn>
                              </p:par>
                            </p:childTnLst>
                          </p:cTn>
                        </p:par>
                        <p:par>
                          <p:cTn id="27" fill="hold" nodeType="afterGroup">
                            <p:stCondLst>
                              <p:cond delay="1500"/>
                            </p:stCondLst>
                            <p:childTnLst>
                              <p:par>
                                <p:cTn id="28" presetID="22" presetClass="entr" presetSubtype="8" dur="500" fill="hold" nodeType="afterEffect">
                                  <p:stCondLst>
                                    <p:cond delay="0"/>
                                  </p:stCondLst>
                                  <p:childTnLst>
                                    <p:set>
                                      <p:cBhvr>
                                        <p:cTn id="29" dur="1" fill="hold">
                                          <p:stCondLst>
                                            <p:cond delay="0"/>
                                          </p:stCondLst>
                                        </p:cTn>
                                        <p:tgtEl>
                                          <p:spTgt spid="4"/>
                                        </p:tgtEl>
                                        <p:attrNameLst>
                                          <p:attrName>style.visibility</p:attrName>
                                        </p:attrNameLst>
                                      </p:cBhvr>
                                      <p:to>
                                        <p:strVal val="visible"/>
                                      </p:to>
                                    </p:set>
                                    <p:animEffect transition="in" filter="wipe(left)">
                                      <p:cBhvr>
                                        <p:cTn id="30" dur="500"/>
                                        <p:tgtEl>
                                          <p:spTgt spid="4"/>
                                        </p:tgtEl>
                                      </p:cBhvr>
                                    </p:animEffect>
                                  </p:childTnLst>
                                </p:cTn>
                              </p:par>
                              <p:par>
                                <p:cTn id="31" presetID="22" presetClass="entr" presetSubtype="8" dur="500" fill="hold" nodeType="withEffect">
                                  <p:stCondLst>
                                    <p:cond delay="0"/>
                                  </p:stCondLst>
                                  <p:childTnLst>
                                    <p:set>
                                      <p:cBhvr>
                                        <p:cTn id="32" dur="1" fill="hold">
                                          <p:stCondLst>
                                            <p:cond delay="0"/>
                                          </p:stCondLst>
                                        </p:cTn>
                                        <p:tgtEl>
                                          <p:spTgt spid="5"/>
                                        </p:tgtEl>
                                        <p:attrNameLst>
                                          <p:attrName>style.visibility</p:attrName>
                                        </p:attrNameLst>
                                      </p:cBhvr>
                                      <p:to>
                                        <p:strVal val="visible"/>
                                      </p:to>
                                    </p:set>
                                    <p:animEffect transition="in" filter="wipe(left)">
                                      <p:cBhvr>
                                        <p:cTn id="33" dur="500"/>
                                        <p:tgtEl>
                                          <p:spTgt spid="5"/>
                                        </p:tgtEl>
                                      </p:cBhvr>
                                    </p:animEffect>
                                  </p:childTnLst>
                                </p:cTn>
                              </p:par>
                              <p:par>
                                <p:cTn id="34" presetID="22" presetClass="entr" presetSubtype="8" dur="50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wipe(left)">
                                      <p:cBhvr>
                                        <p:cTn id="36" dur="500"/>
                                        <p:tgtEl>
                                          <p:spTgt spid="12"/>
                                        </p:tgtEl>
                                      </p:cBhvr>
                                    </p:animEffect>
                                  </p:childTnLst>
                                </p:cTn>
                              </p:par>
                              <p:par>
                                <p:cTn id="37" presetID="22" presetClass="entr" presetSubtype="8" dur="500" fill="hold" nodeType="with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wipe(left)">
                                      <p:cBhvr>
                                        <p:cTn id="39" dur="500"/>
                                        <p:tgtEl>
                                          <p:spTgt spid="15"/>
                                        </p:tgtEl>
                                      </p:cBhvr>
                                    </p:animEffect>
                                  </p:childTnLst>
                                </p:cTn>
                              </p:par>
                            </p:childTnLst>
                          </p:cTn>
                        </p:par>
                        <p:par>
                          <p:cTn id="40" fill="hold" nodeType="afterGroup">
                            <p:stCondLst>
                              <p:cond delay="2000"/>
                            </p:stCondLst>
                            <p:childTnLst>
                              <p:par>
                                <p:cTn id="41" presetID="20" presetClass="emph" presetSubtype="0" dur="500" fill="hold" grpId="0" nodeType="afterEffect">
                                  <p:stCondLst>
                                    <p:cond delay="0"/>
                                  </p:stCondLst>
                                  <p:iterate type="lt">
                                    <p:tmPct val="10000"/>
                                  </p:iterate>
                                  <p:childTnLst>
                                    <p:set>
                                      <p:cBhvr override="childStyle">
                                        <p:cTn id="42" dur="500" autoRev="1" fill="hold"/>
                                        <p:tgtEl>
                                          <p:spTgt spid="14"/>
                                        </p:tgtEl>
                                        <p:attrNameLst>
                                          <p:attrName>style.color</p:attrName>
                                        </p:attrNameLst>
                                      </p:cBhvr>
                                      <p:to>
                                        <p:clrVal>
                                          <a:schemeClr val="folHlink"/>
                                        </p:clrVal>
                                      </p:to>
                                    </p:set>
                                    <p:set>
                                      <p:cBhvr>
                                        <p:cTn id="43" dur="500" autoRev="1" fill="hold"/>
                                        <p:tgtEl>
                                          <p:spTgt spid="14"/>
                                        </p:tgtEl>
                                        <p:attrNameLst>
                                          <p:attrName>fillcolor</p:attrName>
                                        </p:attrNameLst>
                                      </p:cBhvr>
                                      <p:to>
                                        <p:clrVal>
                                          <a:schemeClr val="folHlink"/>
                                        </p:clrVal>
                                      </p:to>
                                    </p:set>
                                    <p:set>
                                      <p:cBhvr>
                                        <p:cTn id="44" dur="500" autoRev="1" fill="hold"/>
                                        <p:tgtEl>
                                          <p:spTgt spid="14"/>
                                        </p:tgtEl>
                                        <p:attrNameLst>
                                          <p:attrName>fill.type</p:attrName>
                                        </p:attrNameLst>
                                      </p:cBhvr>
                                      <p:to>
                                        <p:strVal val="solid"/>
                                      </p:to>
                                    </p:set>
                                  </p:childTnLst>
                                </p:cTn>
                              </p:par>
                            </p:childTnLst>
                          </p:cTn>
                        </p:par>
                        <p:par>
                          <p:cTn id="45" fill="hold" nodeType="afterGroup">
                            <p:stCondLst>
                              <p:cond delay="2500"/>
                            </p:stCondLst>
                            <p:childTnLst>
                              <p:par>
                                <p:cTn id="46" presetID="20" presetClass="emph" presetSubtype="0" dur="500" fill="hold" grpId="0" nodeType="afterEffect">
                                  <p:stCondLst>
                                    <p:cond delay="0"/>
                                  </p:stCondLst>
                                  <p:iterate type="lt">
                                    <p:tmPct val="10000"/>
                                  </p:iterate>
                                  <p:childTnLst>
                                    <p:set>
                                      <p:cBhvr override="childStyle">
                                        <p:cTn id="47" dur="500" autoRev="1" fill="hold"/>
                                        <p:tgtEl>
                                          <p:spTgt spid="10"/>
                                        </p:tgtEl>
                                        <p:attrNameLst>
                                          <p:attrName>style.color</p:attrName>
                                        </p:attrNameLst>
                                      </p:cBhvr>
                                      <p:to>
                                        <p:clrVal>
                                          <a:schemeClr val="folHlink"/>
                                        </p:clrVal>
                                      </p:to>
                                    </p:set>
                                    <p:set>
                                      <p:cBhvr>
                                        <p:cTn id="48" dur="500" autoRev="1" fill="hold"/>
                                        <p:tgtEl>
                                          <p:spTgt spid="10"/>
                                        </p:tgtEl>
                                        <p:attrNameLst>
                                          <p:attrName>fillcolor</p:attrName>
                                        </p:attrNameLst>
                                      </p:cBhvr>
                                      <p:to>
                                        <p:clrVal>
                                          <a:schemeClr val="folHlink"/>
                                        </p:clrVal>
                                      </p:to>
                                    </p:set>
                                    <p:set>
                                      <p:cBhvr>
                                        <p:cTn id="49" dur="500" autoRev="1" fill="hold"/>
                                        <p:tgtEl>
                                          <p:spTgt spid="10"/>
                                        </p:tgtEl>
                                        <p:attrNameLst>
                                          <p:attrName>fill.type</p:attrName>
                                        </p:attrNameLst>
                                      </p:cBhvr>
                                      <p:to>
                                        <p:strVal val="solid"/>
                                      </p:to>
                                    </p:set>
                                  </p:childTnLst>
                                </p:cTn>
                              </p:par>
                            </p:childTnLst>
                          </p:cTn>
                        </p:par>
                        <p:par>
                          <p:cTn id="50" fill="hold" nodeType="afterGroup">
                            <p:stCondLst>
                              <p:cond delay="3000"/>
                            </p:stCondLst>
                            <p:childTnLst>
                              <p:par>
                                <p:cTn id="51" presetID="20" presetClass="emph" presetSubtype="0" dur="500" fill="hold" grpId="0" nodeType="afterEffect">
                                  <p:stCondLst>
                                    <p:cond delay="0"/>
                                  </p:stCondLst>
                                  <p:iterate type="lt">
                                    <p:tmPct val="10000"/>
                                  </p:iterate>
                                  <p:childTnLst>
                                    <p:set>
                                      <p:cBhvr override="childStyle">
                                        <p:cTn id="52" dur="500" autoRev="1" fill="hold"/>
                                        <p:tgtEl>
                                          <p:spTgt spid="11"/>
                                        </p:tgtEl>
                                        <p:attrNameLst>
                                          <p:attrName>style.color</p:attrName>
                                        </p:attrNameLst>
                                      </p:cBhvr>
                                      <p:to>
                                        <p:clrVal>
                                          <a:schemeClr val="folHlink"/>
                                        </p:clrVal>
                                      </p:to>
                                    </p:set>
                                    <p:set>
                                      <p:cBhvr>
                                        <p:cTn id="53" dur="500" autoRev="1" fill="hold"/>
                                        <p:tgtEl>
                                          <p:spTgt spid="11"/>
                                        </p:tgtEl>
                                        <p:attrNameLst>
                                          <p:attrName>fillcolor</p:attrName>
                                        </p:attrNameLst>
                                      </p:cBhvr>
                                      <p:to>
                                        <p:clrVal>
                                          <a:schemeClr val="folHlink"/>
                                        </p:clrVal>
                                      </p:to>
                                    </p:set>
                                    <p:set>
                                      <p:cBhvr>
                                        <p:cTn id="54" dur="500" autoRev="1" fill="hold"/>
                                        <p:tgtEl>
                                          <p:spTgt spid="11"/>
                                        </p:tgtEl>
                                        <p:attrNameLst>
                                          <p:attrName>fill.type</p:attrName>
                                        </p:attrNameLst>
                                      </p:cBhvr>
                                      <p:to>
                                        <p:strVal val="solid"/>
                                      </p:to>
                                    </p:set>
                                  </p:childTnLst>
                                </p:cTn>
                              </p:par>
                            </p:childTnLst>
                          </p:cTn>
                        </p:par>
                        <p:par>
                          <p:cTn id="55" fill="hold" nodeType="afterGroup">
                            <p:stCondLst>
                              <p:cond delay="3500"/>
                            </p:stCondLst>
                            <p:childTnLst>
                              <p:par>
                                <p:cTn id="56" presetID="20" presetClass="emph" presetSubtype="0" dur="500" fill="hold" grpId="0" nodeType="afterEffect">
                                  <p:stCondLst>
                                    <p:cond delay="0"/>
                                  </p:stCondLst>
                                  <p:iterate type="lt">
                                    <p:tmPct val="10000"/>
                                  </p:iterate>
                                  <p:childTnLst>
                                    <p:set>
                                      <p:cBhvr override="childStyle">
                                        <p:cTn id="57" dur="500" autoRev="1" fill="hold"/>
                                        <p:tgtEl>
                                          <p:spTgt spid="17"/>
                                        </p:tgtEl>
                                        <p:attrNameLst>
                                          <p:attrName>style.color</p:attrName>
                                        </p:attrNameLst>
                                      </p:cBhvr>
                                      <p:to>
                                        <p:clrVal>
                                          <a:schemeClr val="folHlink"/>
                                        </p:clrVal>
                                      </p:to>
                                    </p:set>
                                    <p:set>
                                      <p:cBhvr>
                                        <p:cTn id="58" dur="500" autoRev="1" fill="hold"/>
                                        <p:tgtEl>
                                          <p:spTgt spid="17"/>
                                        </p:tgtEl>
                                        <p:attrNameLst>
                                          <p:attrName>fillcolor</p:attrName>
                                        </p:attrNameLst>
                                      </p:cBhvr>
                                      <p:to>
                                        <p:clrVal>
                                          <a:schemeClr val="folHlink"/>
                                        </p:clrVal>
                                      </p:to>
                                    </p:set>
                                    <p:set>
                                      <p:cBhvr>
                                        <p:cTn id="59" dur="500" autoRev="1" fill="hold"/>
                                        <p:tgtEl>
                                          <p:spTgt spid="17"/>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4" grpId="0"/>
      <p:bldP spid="17"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bwMode="auto">
          <a:xfrm>
            <a:off x="2770810" y="1549657"/>
            <a:ext cx="3587140" cy="533400"/>
          </a:xfrm>
          <a:prstGeom prst="rect">
            <a:avLst/>
          </a:prstGeom>
          <a:solidFill>
            <a:srgbClr val="0070C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eaLnBrk="0" hangingPunct="0">
              <a:defRPr/>
            </a:pPr>
            <a:r>
              <a:rPr lang="zh-CN" altLang="en-US" sz="2400" b="1">
                <a:solidFill>
                  <a:srgbClr val="FFFFFF"/>
                </a:solidFill>
                <a:latin typeface="宋体" pitchFamily="2" charset="-122"/>
              </a:rPr>
              <a:t>课标领航</a:t>
            </a:r>
          </a:p>
        </p:txBody>
      </p:sp>
      <p:sp>
        <p:nvSpPr>
          <p:cNvPr id="3" name="TextBox 2"/>
          <p:cNvSpPr txBox="1"/>
          <p:nvPr/>
        </p:nvSpPr>
        <p:spPr>
          <a:xfrm>
            <a:off x="539750" y="2911475"/>
            <a:ext cx="7993063" cy="193040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just">
              <a:lnSpc>
                <a:spcPct val="150000"/>
              </a:lnSpc>
              <a:spcAft>
                <a:spcPct val="0"/>
              </a:spcAft>
              <a:defRPr/>
            </a:pPr>
            <a:r>
              <a:rPr lang="en-US" sz="2800" b="1" kern="100">
                <a:latin typeface="Times New Roman"/>
                <a:cs typeface="Courier New"/>
              </a:rPr>
              <a:t>1</a:t>
            </a:r>
            <a:r>
              <a:rPr lang="zh-CN" sz="2800" b="1" kern="100">
                <a:latin typeface="Times New Roman"/>
                <a:cs typeface="Times New Roman"/>
              </a:rPr>
              <a:t>．掌握生物技术药物的概念。</a:t>
            </a:r>
            <a:endParaRPr lang="zh-CN" sz="2800" kern="100">
              <a:latin typeface="宋体"/>
              <a:cs typeface="Courier New"/>
            </a:endParaRPr>
          </a:p>
          <a:p>
            <a:pPr algn="just">
              <a:lnSpc>
                <a:spcPct val="150000"/>
              </a:lnSpc>
              <a:spcAft>
                <a:spcPct val="0"/>
              </a:spcAft>
              <a:defRPr/>
            </a:pPr>
            <a:r>
              <a:rPr lang="en-US" sz="2800" b="1" kern="100">
                <a:latin typeface="Times New Roman"/>
                <a:cs typeface="Courier New"/>
              </a:rPr>
              <a:t>2</a:t>
            </a:r>
            <a:r>
              <a:rPr lang="zh-CN" sz="2800" b="1" kern="100">
                <a:latin typeface="Times New Roman"/>
                <a:cs typeface="Times New Roman"/>
              </a:rPr>
              <a:t>．说明基因工程药物、细胞工程药物与生物技术疫苗的生产原理。</a:t>
            </a:r>
            <a:endParaRPr lang="zh-CN" sz="2800" kern="100">
              <a:latin typeface="宋体"/>
              <a:cs typeface="Courier New"/>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内容占位符 1"/>
          <p:cNvSpPr>
            <a:spLocks noGrp="1"/>
          </p:cNvSpPr>
          <p:nvPr>
            <p:ph sz="quarter" idx="4294967295"/>
          </p:nvPr>
        </p:nvSpPr>
        <p:spPr bwMode="auto">
          <a:xfrm>
            <a:off x="0" y="1082675"/>
            <a:ext cx="4673600" cy="4875213"/>
          </a:xfrm>
          <a:prstGeom prst="rect">
            <a:avLst/>
          </a:prstGeom>
          <a:ln>
            <a:miter lim="800000"/>
          </a:ln>
        </p:spPr>
        <p:txBody>
          <a:bodyPr>
            <a:spAutoFit/>
          </a:bodyPr>
          <a:lstStyle/>
          <a:p>
            <a:pPr marL="0" indent="0">
              <a:buFontTx/>
              <a:buNone/>
            </a:pPr>
            <a:r>
              <a:rPr lang="zh-CN" altLang="en-US" sz="2800" b="1">
                <a:solidFill>
                  <a:srgbClr val="0033CC"/>
                </a:solidFill>
              </a:rPr>
              <a:t>情景导引</a:t>
            </a:r>
            <a:endParaRPr lang="en-US" altLang="zh-CN" sz="2800" b="1">
              <a:solidFill>
                <a:srgbClr val="0033CC"/>
              </a:solidFill>
            </a:endParaRPr>
          </a:p>
          <a:p>
            <a:pPr marL="0" indent="0" algn="just">
              <a:buFontTx/>
              <a:buNone/>
            </a:pPr>
            <a:r>
              <a:rPr lang="zh-CN" altLang="en-US" sz="2800" b="1">
                <a:cs typeface="Times New Roman" pitchFamily="18" charset="0"/>
              </a:rPr>
              <a:t>目前，糖尿病已成为威胁人类健康的严重疾病。治疗糖尿病要依靠胰岛素。如果单纯依靠从动物胰脏中提取胰岛素，不仅价格昂贵，而且也远远不能满足人们的需求。生物技术药物的产生，上述问题已有了明显的缓解，你知道胰岛素的生产过程吗？</a:t>
            </a:r>
            <a:endParaRPr lang="zh-CN" altLang="en-US" sz="2800">
              <a:latin typeface="宋体" pitchFamily="2" charset="-122"/>
              <a:cs typeface="Courier New" pitchFamily="49" charset="0"/>
            </a:endParaRPr>
          </a:p>
        </p:txBody>
      </p:sp>
      <p:pic>
        <p:nvPicPr>
          <p:cNvPr id="8195" name="Picture 4" descr="加13.TIF"/>
          <p:cNvPicPr>
            <a:picLocks noChangeAspect="1" noChangeArrowheads="1"/>
          </p:cNvPicPr>
          <p:nvPr/>
        </p:nvPicPr>
        <p:blipFill>
          <a:blip r:embed="rId3" r:link="rId2"/>
          <a:stretch>
            <a:fillRect/>
          </a:stretch>
        </p:blipFill>
        <p:spPr bwMode="auto">
          <a:xfrm>
            <a:off x="5572125" y="1836738"/>
            <a:ext cx="2071688" cy="2878137"/>
          </a:xfrm>
          <a:prstGeom prst="rect">
            <a:avLst/>
          </a:prstGeom>
          <a:noFill/>
          <a:ln w="9525">
            <a:noFill/>
            <a:miter lim="800000"/>
          </a:ln>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bwMode="auto">
          <a:xfrm>
            <a:off x="2556468" y="1235419"/>
            <a:ext cx="3587140" cy="533400"/>
          </a:xfrm>
          <a:prstGeom prst="rect">
            <a:avLst/>
          </a:prstGeom>
          <a:solidFill>
            <a:srgbClr val="0070C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fontAlgn="auto">
              <a:spcBef>
                <a:spcPct val="0"/>
              </a:spcBef>
              <a:spcAft>
                <a:spcPct val="0"/>
              </a:spcAft>
              <a:defRPr/>
            </a:pPr>
            <a:r>
              <a:rPr lang="zh-CN" altLang="en-US" sz="2400" b="1">
                <a:solidFill>
                  <a:schemeClr val="bg1"/>
                </a:solidFill>
                <a:latin typeface="宋体" pitchFamily="2" charset="-122"/>
              </a:rPr>
              <a:t>基础自主梳理</a:t>
            </a:r>
          </a:p>
        </p:txBody>
      </p:sp>
      <p:sp>
        <p:nvSpPr>
          <p:cNvPr id="3" name="TextBox 2"/>
          <p:cNvSpPr txBox="1"/>
          <p:nvPr/>
        </p:nvSpPr>
        <p:spPr>
          <a:xfrm>
            <a:off x="571500" y="2105025"/>
            <a:ext cx="7559675" cy="3324225"/>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just">
              <a:lnSpc>
                <a:spcPct val="150000"/>
              </a:lnSpc>
              <a:spcAft>
                <a:spcPct val="0"/>
              </a:spcAft>
              <a:defRPr/>
            </a:pPr>
            <a:r>
              <a:rPr lang="zh-CN" sz="2800" b="1" kern="100">
                <a:latin typeface="Times New Roman"/>
                <a:cs typeface="Times New Roman"/>
              </a:rPr>
              <a:t>一、生物技术药物</a:t>
            </a:r>
            <a:endParaRPr lang="zh-CN" sz="2800" kern="100">
              <a:latin typeface="宋体"/>
              <a:cs typeface="Courier New"/>
            </a:endParaRPr>
          </a:p>
          <a:p>
            <a:pPr algn="just">
              <a:lnSpc>
                <a:spcPct val="150000"/>
              </a:lnSpc>
              <a:spcAft>
                <a:spcPct val="0"/>
              </a:spcAft>
              <a:defRPr/>
            </a:pPr>
            <a:r>
              <a:rPr lang="en-US" sz="2800" b="1" kern="100">
                <a:latin typeface="Times New Roman"/>
                <a:cs typeface="Courier New"/>
              </a:rPr>
              <a:t>1</a:t>
            </a:r>
            <a:r>
              <a:rPr lang="zh-CN" sz="2800" b="1" kern="100">
                <a:latin typeface="Times New Roman"/>
                <a:cs typeface="Times New Roman"/>
              </a:rPr>
              <a:t>．生物技术药物：一般是指利用</a:t>
            </a:r>
            <a:r>
              <a:rPr lang="en-US" altLang="zh-CN" sz="2800" b="1" kern="100">
                <a:latin typeface="Times New Roman"/>
                <a:cs typeface="Times New Roman"/>
              </a:rPr>
              <a:t>___________</a:t>
            </a:r>
            <a:r>
              <a:rPr lang="zh-CN" sz="2800" b="1" kern="100">
                <a:latin typeface="Times New Roman"/>
                <a:cs typeface="Times New Roman"/>
              </a:rPr>
              <a:t>技术或其他</a:t>
            </a:r>
            <a:r>
              <a:rPr lang="en-US" altLang="zh-CN" sz="2800" b="1" kern="100">
                <a:latin typeface="Times New Roman"/>
                <a:cs typeface="Times New Roman"/>
              </a:rPr>
              <a:t>___________</a:t>
            </a:r>
            <a:r>
              <a:rPr lang="zh-CN" sz="2800" b="1" kern="100">
                <a:latin typeface="Times New Roman"/>
                <a:cs typeface="Times New Roman"/>
              </a:rPr>
              <a:t>生产的药物。</a:t>
            </a:r>
            <a:endParaRPr lang="zh-CN" sz="2800" kern="100">
              <a:latin typeface="宋体"/>
              <a:cs typeface="Courier New"/>
            </a:endParaRPr>
          </a:p>
          <a:p>
            <a:pPr algn="just">
              <a:lnSpc>
                <a:spcPct val="150000"/>
              </a:lnSpc>
              <a:spcAft>
                <a:spcPct val="0"/>
              </a:spcAft>
              <a:defRPr/>
            </a:pPr>
            <a:r>
              <a:rPr lang="en-US" sz="2800" b="1" kern="100">
                <a:latin typeface="Times New Roman"/>
                <a:cs typeface="Courier New"/>
              </a:rPr>
              <a:t>2</a:t>
            </a:r>
            <a:r>
              <a:rPr lang="zh-CN" sz="2800" b="1" kern="100">
                <a:latin typeface="Times New Roman"/>
                <a:cs typeface="Times New Roman"/>
              </a:rPr>
              <a:t>．种类：基因工程药物、酶工程药物、发酵工程药物、细胞工程药物等。</a:t>
            </a:r>
            <a:endParaRPr lang="zh-CN" sz="2800" kern="100">
              <a:latin typeface="宋体"/>
              <a:cs typeface="Courier New"/>
            </a:endParaRPr>
          </a:p>
        </p:txBody>
      </p:sp>
      <p:sp>
        <p:nvSpPr>
          <p:cNvPr id="5" name="矩形 4"/>
          <p:cNvSpPr/>
          <p:nvPr/>
        </p:nvSpPr>
        <p:spPr>
          <a:xfrm>
            <a:off x="6173788" y="2868613"/>
            <a:ext cx="1684337" cy="522287"/>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en-US" sz="2800" b="1" kern="100">
                <a:solidFill>
                  <a:srgbClr val="FF0000"/>
                </a:solidFill>
                <a:latin typeface="Times New Roman"/>
                <a:cs typeface="Courier New"/>
              </a:rPr>
              <a:t>DNA</a:t>
            </a:r>
            <a:r>
              <a:rPr lang="zh-CN" altLang="en-US" sz="2800" b="1" kern="100">
                <a:solidFill>
                  <a:srgbClr val="FF0000"/>
                </a:solidFill>
                <a:latin typeface="Times New Roman"/>
                <a:cs typeface="Times New Roman"/>
              </a:rPr>
              <a:t>重组</a:t>
            </a:r>
            <a:endParaRPr lang="zh-CN" altLang="en-US"/>
          </a:p>
        </p:txBody>
      </p:sp>
      <p:sp>
        <p:nvSpPr>
          <p:cNvPr id="7" name="矩形 6"/>
          <p:cNvSpPr/>
          <p:nvPr/>
        </p:nvSpPr>
        <p:spPr>
          <a:xfrm>
            <a:off x="2587625" y="3533775"/>
            <a:ext cx="1627188" cy="5238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latin typeface="Times New Roman"/>
                <a:cs typeface="Times New Roman"/>
              </a:rPr>
              <a:t>生物技术</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214438"/>
            <a:ext cx="7858125" cy="4238625"/>
          </a:xfrm>
          <a:prstGeom prst="rect">
            <a:avLst/>
          </a:prstGeom>
        </p:spPr>
        <p:txBody>
          <a:bodyPr>
            <a:spAutoFit/>
          </a:bodyPr>
          <a:lstStyle/>
          <a:p>
            <a:pPr marL="0" indent="0" algn="just">
              <a:lnSpc>
                <a:spcPct val="130000"/>
              </a:lnSpc>
              <a:buFontTx/>
              <a:buNone/>
            </a:pPr>
            <a:r>
              <a:rPr lang="en-US" altLang="zh-CN" sz="2800" b="1">
                <a:cs typeface="Courier New" pitchFamily="49" charset="0"/>
              </a:rPr>
              <a:t>3</a:t>
            </a:r>
            <a:r>
              <a:rPr lang="zh-CN" altLang="en-US" sz="2800" b="1">
                <a:cs typeface="Times New Roman" pitchFamily="18" charset="0"/>
              </a:rPr>
              <a:t>．基因工程药物</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(1)</a:t>
            </a:r>
            <a:r>
              <a:rPr lang="zh-CN" altLang="en-US" sz="2800" b="1">
                <a:cs typeface="Times New Roman" pitchFamily="18" charset="0"/>
              </a:rPr>
              <a:t>生产过程：获得</a:t>
            </a:r>
            <a:r>
              <a:rPr lang="en-US" altLang="zh-CN" sz="2800" b="1">
                <a:cs typeface="Times New Roman" pitchFamily="18" charset="0"/>
              </a:rPr>
              <a:t>__________</a:t>
            </a:r>
            <a:r>
              <a:rPr lang="en-US" altLang="zh-CN" sz="2800" b="1">
                <a:latin typeface="宋体" pitchFamily="2" charset="-122"/>
                <a:cs typeface="Times New Roman" pitchFamily="18" charset="0"/>
              </a:rPr>
              <a:t>→</a:t>
            </a:r>
            <a:r>
              <a:rPr lang="zh-CN" altLang="en-US" sz="2800" b="1">
                <a:cs typeface="Times New Roman" pitchFamily="18" charset="0"/>
              </a:rPr>
              <a:t>构建基因工程菌</a:t>
            </a:r>
            <a:r>
              <a:rPr lang="en-US" sz="2800" b="1">
                <a:latin typeface="宋体" pitchFamily="2" charset="-122"/>
                <a:cs typeface="Times New Roman" pitchFamily="18" charset="0"/>
              </a:rPr>
              <a:t>→</a:t>
            </a:r>
            <a:r>
              <a:rPr lang="zh-CN" altLang="en-US" sz="2800" b="1">
                <a:cs typeface="Times New Roman" pitchFamily="18" charset="0"/>
              </a:rPr>
              <a:t>工程菌大规模培养</a:t>
            </a:r>
            <a:r>
              <a:rPr lang="en-US" sz="2800" b="1">
                <a:latin typeface="宋体" pitchFamily="2" charset="-122"/>
                <a:cs typeface="Times New Roman" pitchFamily="18" charset="0"/>
              </a:rPr>
              <a:t>→</a:t>
            </a:r>
            <a:r>
              <a:rPr lang="zh-CN" altLang="en-US" sz="2800" b="1">
                <a:cs typeface="Times New Roman" pitchFamily="18" charset="0"/>
              </a:rPr>
              <a:t>产物</a:t>
            </a:r>
            <a:r>
              <a:rPr lang="en-US" altLang="zh-CN" sz="2800" b="1">
                <a:cs typeface="Times New Roman" pitchFamily="18" charset="0"/>
              </a:rPr>
              <a:t>_________</a:t>
            </a:r>
            <a:r>
              <a:rPr lang="en-US" altLang="zh-CN" sz="2800" b="1">
                <a:latin typeface="宋体" pitchFamily="2" charset="-122"/>
                <a:cs typeface="Times New Roman" pitchFamily="18" charset="0"/>
              </a:rPr>
              <a:t>→</a:t>
            </a:r>
            <a:r>
              <a:rPr lang="zh-CN" altLang="en-US" sz="2800" b="1">
                <a:cs typeface="Times New Roman" pitchFamily="18" charset="0"/>
              </a:rPr>
              <a:t>除菌过滤</a:t>
            </a:r>
            <a:r>
              <a:rPr lang="en-US" sz="2800" b="1">
                <a:latin typeface="宋体" pitchFamily="2" charset="-122"/>
                <a:cs typeface="Times New Roman" pitchFamily="18" charset="0"/>
              </a:rPr>
              <a:t>→</a:t>
            </a:r>
            <a:r>
              <a:rPr lang="zh-CN" altLang="en-US" sz="2800" b="1">
                <a:cs typeface="Times New Roman" pitchFamily="18" charset="0"/>
              </a:rPr>
              <a:t>半成品检测</a:t>
            </a:r>
            <a:r>
              <a:rPr lang="en-US" sz="2800" b="1">
                <a:latin typeface="宋体" pitchFamily="2" charset="-122"/>
                <a:cs typeface="Times New Roman" pitchFamily="18" charset="0"/>
              </a:rPr>
              <a:t>→</a:t>
            </a:r>
            <a:r>
              <a:rPr lang="zh-CN" altLang="en-US" sz="2800" b="1">
                <a:cs typeface="Times New Roman" pitchFamily="18" charset="0"/>
              </a:rPr>
              <a:t>成品加工</a:t>
            </a:r>
            <a:r>
              <a:rPr lang="en-US" sz="2800" b="1">
                <a:latin typeface="宋体" pitchFamily="2" charset="-122"/>
                <a:cs typeface="Times New Roman" pitchFamily="18" charset="0"/>
              </a:rPr>
              <a:t>→</a:t>
            </a:r>
            <a:r>
              <a:rPr lang="zh-CN" altLang="en-US" sz="2800" b="1">
                <a:cs typeface="Times New Roman" pitchFamily="18" charset="0"/>
              </a:rPr>
              <a:t>成品检测。</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(2)</a:t>
            </a:r>
            <a:r>
              <a:rPr lang="zh-CN" altLang="en-US" sz="2800" b="1">
                <a:cs typeface="Times New Roman" pitchFamily="18" charset="0"/>
              </a:rPr>
              <a:t>主要环节：构建基因工程菌。</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(3)</a:t>
            </a:r>
            <a:r>
              <a:rPr lang="zh-CN" altLang="en-US" sz="2800" b="1">
                <a:cs typeface="Times New Roman" pitchFamily="18" charset="0"/>
              </a:rPr>
              <a:t>特点：</a:t>
            </a:r>
            <a:r>
              <a:rPr lang="en-US" altLang="zh-CN" sz="2800" b="1">
                <a:cs typeface="Times New Roman" pitchFamily="18" charset="0"/>
              </a:rPr>
              <a:t>________</a:t>
            </a:r>
            <a:r>
              <a:rPr lang="zh-CN" altLang="en-US" sz="2800" b="1">
                <a:cs typeface="Times New Roman" pitchFamily="18" charset="0"/>
              </a:rPr>
              <a:t>地生产各种高质量、低成本的药品。</a:t>
            </a:r>
            <a:endParaRPr lang="zh-CN" altLang="en-US" sz="2800">
              <a:latin typeface="宋体" pitchFamily="2" charset="-122"/>
              <a:cs typeface="Courier New" pitchFamily="49" charset="0"/>
            </a:endParaRPr>
          </a:p>
        </p:txBody>
      </p:sp>
      <p:sp>
        <p:nvSpPr>
          <p:cNvPr id="3" name="矩形 2"/>
          <p:cNvSpPr/>
          <p:nvPr/>
        </p:nvSpPr>
        <p:spPr>
          <a:xfrm>
            <a:off x="3643313" y="1906588"/>
            <a:ext cx="1627187" cy="5238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cs typeface="Times New Roman"/>
              </a:rPr>
              <a:t>目的基因</a:t>
            </a:r>
            <a:endParaRPr lang="zh-CN" altLang="en-US"/>
          </a:p>
        </p:txBody>
      </p:sp>
      <p:sp>
        <p:nvSpPr>
          <p:cNvPr id="4" name="矩形 3"/>
          <p:cNvSpPr/>
          <p:nvPr/>
        </p:nvSpPr>
        <p:spPr>
          <a:xfrm>
            <a:off x="4929188" y="2478088"/>
            <a:ext cx="1627187" cy="5238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cs typeface="Times New Roman"/>
              </a:rPr>
              <a:t>分离纯化</a:t>
            </a:r>
            <a:endParaRPr lang="zh-CN" altLang="en-US"/>
          </a:p>
        </p:txBody>
      </p:sp>
      <p:sp>
        <p:nvSpPr>
          <p:cNvPr id="5" name="矩形 4"/>
          <p:cNvSpPr/>
          <p:nvPr/>
        </p:nvSpPr>
        <p:spPr>
          <a:xfrm>
            <a:off x="2214563" y="4311650"/>
            <a:ext cx="1266825" cy="5238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cs typeface="Times New Roman"/>
              </a:rPr>
              <a:t>高效率</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314450"/>
            <a:ext cx="8143875" cy="4152900"/>
          </a:xfrm>
          <a:prstGeom prst="rect">
            <a:avLst/>
          </a:prstGeom>
        </p:spPr>
        <p:txBody>
          <a:bodyPr>
            <a:spAutoFit/>
          </a:bodyPr>
          <a:lstStyle/>
          <a:p>
            <a:pPr marL="0" indent="0" algn="just">
              <a:lnSpc>
                <a:spcPct val="130000"/>
              </a:lnSpc>
              <a:buFontTx/>
              <a:buNone/>
            </a:pPr>
            <a:r>
              <a:rPr lang="en-US" altLang="zh-CN" sz="2800" b="1">
                <a:cs typeface="Courier New" pitchFamily="49" charset="0"/>
              </a:rPr>
              <a:t>4</a:t>
            </a:r>
            <a:r>
              <a:rPr lang="zh-CN" altLang="en-US" sz="2800" b="1">
                <a:cs typeface="Times New Roman" pitchFamily="18" charset="0"/>
              </a:rPr>
              <a:t>．细胞工程药物</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(1)</a:t>
            </a:r>
            <a:r>
              <a:rPr lang="zh-CN" altLang="en-US" sz="2800" b="1">
                <a:cs typeface="Times New Roman" pitchFamily="18" charset="0"/>
              </a:rPr>
              <a:t>生产过程：植物细胞株</a:t>
            </a:r>
            <a:r>
              <a:rPr lang="en-US" sz="2800" b="1">
                <a:latin typeface="宋体" pitchFamily="2" charset="-122"/>
                <a:cs typeface="Times New Roman" pitchFamily="18" charset="0"/>
              </a:rPr>
              <a:t>→</a:t>
            </a:r>
            <a:r>
              <a:rPr lang="en-US" altLang="zh-CN" sz="2800" b="1">
                <a:cs typeface="Times New Roman" pitchFamily="18" charset="0"/>
              </a:rPr>
              <a:t>______</a:t>
            </a:r>
            <a:r>
              <a:rPr lang="zh-CN" altLang="en-US" sz="2800" b="1">
                <a:cs typeface="Times New Roman" pitchFamily="18" charset="0"/>
              </a:rPr>
              <a:t>培养</a:t>
            </a:r>
            <a:r>
              <a:rPr lang="en-US" sz="2800" b="1">
                <a:latin typeface="宋体" pitchFamily="2" charset="-122"/>
                <a:cs typeface="Times New Roman" pitchFamily="18" charset="0"/>
              </a:rPr>
              <a:t>→</a:t>
            </a:r>
            <a:r>
              <a:rPr lang="zh-CN" altLang="en-US" sz="2800" b="1">
                <a:cs typeface="Times New Roman" pitchFamily="18" charset="0"/>
              </a:rPr>
              <a:t>液体悬浮培养</a:t>
            </a:r>
            <a:r>
              <a:rPr lang="en-US" sz="2800" b="1">
                <a:latin typeface="宋体" pitchFamily="2" charset="-122"/>
                <a:cs typeface="Times New Roman" pitchFamily="18" charset="0"/>
              </a:rPr>
              <a:t>→</a:t>
            </a:r>
            <a:r>
              <a:rPr lang="zh-CN" altLang="en-US" sz="2800" b="1">
                <a:cs typeface="Times New Roman" pitchFamily="18" charset="0"/>
              </a:rPr>
              <a:t>收集细胞</a:t>
            </a:r>
            <a:r>
              <a:rPr lang="en-US" sz="2800" b="1">
                <a:latin typeface="宋体" pitchFamily="2" charset="-122"/>
                <a:cs typeface="Times New Roman" pitchFamily="18" charset="0"/>
              </a:rPr>
              <a:t>→</a:t>
            </a:r>
            <a:r>
              <a:rPr lang="zh-CN" altLang="en-US" sz="2800" b="1">
                <a:cs typeface="Times New Roman" pitchFamily="18" charset="0"/>
              </a:rPr>
              <a:t>提取</a:t>
            </a:r>
            <a:r>
              <a:rPr lang="en-US" altLang="zh-CN" sz="2800" b="1">
                <a:cs typeface="Times New Roman" pitchFamily="18" charset="0"/>
              </a:rPr>
              <a:t>_____</a:t>
            </a:r>
            <a:r>
              <a:rPr lang="zh-CN" altLang="en-US" sz="2800" b="1">
                <a:cs typeface="Times New Roman" pitchFamily="18" charset="0"/>
              </a:rPr>
              <a:t>产物</a:t>
            </a:r>
            <a:r>
              <a:rPr lang="en-US" sz="2800" b="1">
                <a:latin typeface="宋体" pitchFamily="2" charset="-122"/>
                <a:cs typeface="Times New Roman" pitchFamily="18" charset="0"/>
              </a:rPr>
              <a:t>→</a:t>
            </a:r>
            <a:r>
              <a:rPr lang="zh-CN" altLang="en-US" sz="2800" b="1">
                <a:cs typeface="Times New Roman" pitchFamily="18" charset="0"/>
              </a:rPr>
              <a:t>药物制剂。</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(2)</a:t>
            </a:r>
            <a:r>
              <a:rPr lang="zh-CN" altLang="en-US" sz="2800" b="1">
                <a:cs typeface="Times New Roman" pitchFamily="18" charset="0"/>
              </a:rPr>
              <a:t>应用：药用植物如人参、甘草、红豆杉、黄连、银杏、紫草、长春花等。药用动物如乙肝疫苗、狂犬病疫苗、脊髓灰质炎疫苗，以及干扰素、白细胞介素、肿瘤坏死因子等。</a:t>
            </a:r>
            <a:endParaRPr lang="zh-CN" altLang="en-US" sz="2800">
              <a:latin typeface="宋体" pitchFamily="2" charset="-122"/>
              <a:cs typeface="Courier New" pitchFamily="49" charset="0"/>
            </a:endParaRPr>
          </a:p>
        </p:txBody>
      </p:sp>
      <p:sp>
        <p:nvSpPr>
          <p:cNvPr id="3" name="矩形 2"/>
          <p:cNvSpPr/>
          <p:nvPr/>
        </p:nvSpPr>
        <p:spPr>
          <a:xfrm>
            <a:off x="4929188" y="2028825"/>
            <a:ext cx="1071562" cy="523875"/>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cs typeface="Times New Roman"/>
              </a:rPr>
              <a:t>固体</a:t>
            </a:r>
            <a:endParaRPr lang="zh-CN" altLang="en-US"/>
          </a:p>
        </p:txBody>
      </p:sp>
      <p:sp>
        <p:nvSpPr>
          <p:cNvPr id="7" name="矩形 6"/>
          <p:cNvSpPr/>
          <p:nvPr/>
        </p:nvSpPr>
        <p:spPr>
          <a:xfrm>
            <a:off x="4143375" y="2600325"/>
            <a:ext cx="1000125" cy="523875"/>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cs typeface="Times New Roman"/>
              </a:rPr>
              <a:t>纯化</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000125"/>
            <a:ext cx="7632700" cy="4879975"/>
          </a:xfrm>
          <a:prstGeom prst="rect">
            <a:avLst/>
          </a:prstGeom>
        </p:spPr>
        <p:txBody>
          <a:bodyPr>
            <a:spAutoFit/>
          </a:bodyPr>
          <a:lstStyle/>
          <a:p>
            <a:pPr marL="0" indent="0" algn="just">
              <a:lnSpc>
                <a:spcPct val="130000"/>
              </a:lnSpc>
              <a:buFontTx/>
              <a:buNone/>
            </a:pPr>
            <a:r>
              <a:rPr lang="zh-CN" altLang="en-US" sz="2800" b="1">
                <a:cs typeface="Times New Roman" pitchFamily="18" charset="0"/>
              </a:rPr>
              <a:t>二、生物技术疫苗</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1</a:t>
            </a:r>
            <a:r>
              <a:rPr lang="zh-CN" altLang="en-US" sz="2800" b="1">
                <a:cs typeface="Times New Roman" pitchFamily="18" charset="0"/>
              </a:rPr>
              <a:t>．生物技术疫苗：主要指</a:t>
            </a:r>
            <a:r>
              <a:rPr lang="en-US" altLang="zh-CN" sz="2800" b="1">
                <a:cs typeface="Times New Roman" pitchFamily="18" charset="0"/>
              </a:rPr>
              <a:t>_________</a:t>
            </a:r>
            <a:r>
              <a:rPr lang="zh-CN" altLang="en-US" sz="2800" b="1">
                <a:cs typeface="Times New Roman" pitchFamily="18" charset="0"/>
              </a:rPr>
              <a:t>疫苗。</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2</a:t>
            </a:r>
            <a:r>
              <a:rPr lang="zh-CN" altLang="en-US" sz="2800" b="1">
                <a:cs typeface="Times New Roman" pitchFamily="18" charset="0"/>
              </a:rPr>
              <a:t>．种类</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(1)</a:t>
            </a:r>
            <a:r>
              <a:rPr lang="zh-CN" altLang="en-US" sz="2800" b="1">
                <a:cs typeface="Times New Roman" pitchFamily="18" charset="0"/>
              </a:rPr>
              <a:t>减毒疫苗：利用基因工程删除细菌和病毒中抗原物质的基因或基因片段。</a:t>
            </a:r>
            <a:endParaRPr lang="zh-CN" altLang="en-US" sz="2800">
              <a:latin typeface="宋体" pitchFamily="2" charset="-122"/>
              <a:cs typeface="Courier New" pitchFamily="49" charset="0"/>
            </a:endParaRPr>
          </a:p>
          <a:p>
            <a:pPr marL="0" indent="0">
              <a:lnSpc>
                <a:spcPct val="130000"/>
              </a:lnSpc>
              <a:buFontTx/>
              <a:buNone/>
            </a:pPr>
            <a:r>
              <a:rPr lang="en-US" altLang="zh-CN" sz="2800" b="1">
                <a:cs typeface="Courier New" pitchFamily="49" charset="0"/>
              </a:rPr>
              <a:t>(2)</a:t>
            </a:r>
            <a:r>
              <a:rPr lang="zh-CN" altLang="en-US" sz="2800" b="1">
                <a:cs typeface="Times New Roman" pitchFamily="18" charset="0"/>
              </a:rPr>
              <a:t>乙肝疫苗：利用基因工程将抗原的</a:t>
            </a:r>
            <a:r>
              <a:rPr lang="en-US" altLang="zh-CN" sz="2800" b="1">
                <a:cs typeface="Times New Roman" pitchFamily="18" charset="0"/>
              </a:rPr>
              <a:t>__________</a:t>
            </a:r>
            <a:r>
              <a:rPr lang="zh-CN" altLang="en-US" sz="2800" b="1">
                <a:cs typeface="Times New Roman" pitchFamily="18" charset="0"/>
              </a:rPr>
              <a:t>转入适当的宿主细胞，进行表达，获得表达产物作疫苗。</a:t>
            </a:r>
            <a:endParaRPr lang="zh-CN" altLang="en-US" sz="2800">
              <a:latin typeface="宋体" pitchFamily="2" charset="-122"/>
              <a:cs typeface="Courier New" pitchFamily="49" charset="0"/>
            </a:endParaRPr>
          </a:p>
        </p:txBody>
      </p:sp>
      <p:sp>
        <p:nvSpPr>
          <p:cNvPr id="3" name="矩形 2"/>
          <p:cNvSpPr/>
          <p:nvPr/>
        </p:nvSpPr>
        <p:spPr>
          <a:xfrm>
            <a:off x="4786313" y="1722438"/>
            <a:ext cx="1643062" cy="523875"/>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latin typeface="Times New Roman"/>
                <a:ea typeface="宋体"/>
                <a:cs typeface="Times New Roman"/>
              </a:rPr>
              <a:t>基因工程</a:t>
            </a:r>
            <a:endParaRPr lang="zh-CN" altLang="en-US" sz="2800"/>
          </a:p>
        </p:txBody>
      </p:sp>
      <p:sp>
        <p:nvSpPr>
          <p:cNvPr id="11" name="矩形 10"/>
          <p:cNvSpPr/>
          <p:nvPr/>
        </p:nvSpPr>
        <p:spPr>
          <a:xfrm>
            <a:off x="714375" y="4722813"/>
            <a:ext cx="1714500" cy="523875"/>
          </a:xfrm>
          <a:prstGeom prst="rect">
            <a:avLst/>
          </a:prstGeom>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cs typeface="Times New Roman"/>
              </a:rPr>
              <a:t>某个基因</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2139950"/>
            <a:ext cx="7632700" cy="2657475"/>
          </a:xfrm>
          <a:prstGeom prst="rect">
            <a:avLst/>
          </a:prstGeom>
        </p:spPr>
        <p:txBody>
          <a:bodyPr>
            <a:spAutoFit/>
          </a:bodyPr>
          <a:lstStyle/>
          <a:p>
            <a:pPr marL="0" indent="0" algn="just">
              <a:lnSpc>
                <a:spcPct val="150000"/>
              </a:lnSpc>
              <a:buFontTx/>
              <a:buNone/>
            </a:pPr>
            <a:r>
              <a:rPr lang="en-US" altLang="zh-CN" sz="2800" b="1">
                <a:cs typeface="Courier New" pitchFamily="49" charset="0"/>
              </a:rPr>
              <a:t>(3)DNA</a:t>
            </a:r>
            <a:r>
              <a:rPr lang="zh-CN" altLang="en-US" sz="2800" b="1">
                <a:cs typeface="Times New Roman" pitchFamily="18" charset="0"/>
              </a:rPr>
              <a:t>疫苗：是将致病微生物中，能够编码引起机体免疫反应的</a:t>
            </a:r>
            <a:r>
              <a:rPr lang="en-US" altLang="zh-CN" sz="2800" b="1">
                <a:cs typeface="Times New Roman" pitchFamily="18" charset="0"/>
              </a:rPr>
              <a:t>___________</a:t>
            </a:r>
            <a:r>
              <a:rPr lang="zh-CN" altLang="en-US" sz="2800" b="1">
                <a:cs typeface="Times New Roman" pitchFamily="18" charset="0"/>
              </a:rPr>
              <a:t>与适当载体结合，导入宿主细胞，通过宿主细胞表达抗原，引起机体</a:t>
            </a:r>
            <a:r>
              <a:rPr lang="en-US" altLang="zh-CN" sz="2800" b="1">
                <a:cs typeface="Times New Roman" pitchFamily="18" charset="0"/>
              </a:rPr>
              <a:t>___________</a:t>
            </a:r>
            <a:r>
              <a:rPr lang="zh-CN" altLang="en-US" sz="2800" b="1">
                <a:cs typeface="Times New Roman" pitchFamily="18" charset="0"/>
              </a:rPr>
              <a:t>。</a:t>
            </a:r>
            <a:endParaRPr lang="zh-CN" altLang="en-US" sz="2800">
              <a:latin typeface="宋体" pitchFamily="2" charset="-122"/>
              <a:cs typeface="Courier New" pitchFamily="49" charset="0"/>
            </a:endParaRPr>
          </a:p>
        </p:txBody>
      </p:sp>
      <p:sp>
        <p:nvSpPr>
          <p:cNvPr id="3" name="矩形 2"/>
          <p:cNvSpPr/>
          <p:nvPr/>
        </p:nvSpPr>
        <p:spPr>
          <a:xfrm>
            <a:off x="3857625" y="2857500"/>
            <a:ext cx="1627188" cy="5238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latin typeface="Times New Roman"/>
                <a:ea typeface="宋体"/>
                <a:cs typeface="Times New Roman"/>
              </a:rPr>
              <a:t>抗原基因</a:t>
            </a:r>
            <a:endParaRPr lang="zh-CN" altLang="en-US"/>
          </a:p>
        </p:txBody>
      </p:sp>
      <p:sp>
        <p:nvSpPr>
          <p:cNvPr id="4" name="矩形 3"/>
          <p:cNvSpPr/>
          <p:nvPr/>
        </p:nvSpPr>
        <p:spPr>
          <a:xfrm>
            <a:off x="2016125" y="4143375"/>
            <a:ext cx="1627188" cy="523875"/>
          </a:xfrm>
          <a:prstGeom prst="rect">
            <a:avLst/>
          </a:prstGeom>
        </p:spPr>
        <p:txBody>
          <a:bodyPr wrap="none">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kern="100">
                <a:solidFill>
                  <a:srgbClr val="FF0000"/>
                </a:solidFill>
                <a:cs typeface="Times New Roman"/>
              </a:rPr>
              <a:t>免疫反应</a:t>
            </a:r>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bwMode="auto">
          <a:xfrm>
            <a:off x="2770810" y="785794"/>
            <a:ext cx="3587140" cy="533400"/>
          </a:xfrm>
          <a:prstGeom prst="rect">
            <a:avLst/>
          </a:prstGeom>
          <a:solidFill>
            <a:srgbClr val="0070C0"/>
          </a:solidFill>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defPPr>
              <a:defRPr lang="zh-CN"/>
            </a:defPPr>
            <a:lvl1pPr algn="l" rtl="0" fontAlgn="base">
              <a:spcBef>
                <a:spcPct val="0"/>
              </a:spcBef>
              <a:spcAft>
                <a:spcPct val="0"/>
              </a:spcAft>
              <a:defRPr kern="1200">
                <a:solidFill>
                  <a:srgbClr val="FFFFFF"/>
                </a:solidFill>
                <a:latin typeface="Calibri"/>
                <a:ea typeface="宋体" pitchFamily="2" charset="-122"/>
                <a:cs typeface="+mn-cs"/>
              </a:defRPr>
            </a:lvl1pPr>
            <a:lvl2pPr marL="457200" algn="l" rtl="0" fontAlgn="base">
              <a:spcBef>
                <a:spcPct val="0"/>
              </a:spcBef>
              <a:spcAft>
                <a:spcPct val="0"/>
              </a:spcAft>
              <a:defRPr kern="1200">
                <a:solidFill>
                  <a:srgbClr val="FFFFFF"/>
                </a:solidFill>
                <a:latin typeface="Calibri"/>
                <a:ea typeface="宋体" pitchFamily="2" charset="-122"/>
                <a:cs typeface="+mn-cs"/>
              </a:defRPr>
            </a:lvl2pPr>
            <a:lvl3pPr marL="914400" algn="l" rtl="0" fontAlgn="base">
              <a:spcBef>
                <a:spcPct val="0"/>
              </a:spcBef>
              <a:spcAft>
                <a:spcPct val="0"/>
              </a:spcAft>
              <a:defRPr kern="1200">
                <a:solidFill>
                  <a:srgbClr val="FFFFFF"/>
                </a:solidFill>
                <a:latin typeface="Calibri"/>
                <a:ea typeface="宋体" pitchFamily="2" charset="-122"/>
                <a:cs typeface="+mn-cs"/>
              </a:defRPr>
            </a:lvl3pPr>
            <a:lvl4pPr marL="1371600" algn="l" rtl="0" fontAlgn="base">
              <a:spcBef>
                <a:spcPct val="0"/>
              </a:spcBef>
              <a:spcAft>
                <a:spcPct val="0"/>
              </a:spcAft>
              <a:defRPr kern="1200">
                <a:solidFill>
                  <a:srgbClr val="FFFFFF"/>
                </a:solidFill>
                <a:latin typeface="Calibri"/>
                <a:ea typeface="宋体" pitchFamily="2" charset="-122"/>
                <a:cs typeface="+mn-cs"/>
              </a:defRPr>
            </a:lvl4pPr>
            <a:lvl5pPr marL="1828800" algn="l" rtl="0" fontAlgn="base">
              <a:spcBef>
                <a:spcPct val="0"/>
              </a:spcBef>
              <a:spcAft>
                <a:spcPct val="0"/>
              </a:spcAft>
              <a:defRPr kern="1200">
                <a:solidFill>
                  <a:srgbClr val="FFFFFF"/>
                </a:solidFill>
                <a:latin typeface="Calibri"/>
                <a:ea typeface="宋体" pitchFamily="2" charset="-122"/>
                <a:cs typeface="+mn-cs"/>
              </a:defRPr>
            </a:lvl5pPr>
            <a:lvl6pPr marL="2286000" algn="l" defTabSz="914400" rtl="0" eaLnBrk="1" latinLnBrk="0" hangingPunct="1">
              <a:defRPr kern="1200">
                <a:solidFill>
                  <a:srgbClr val="FFFFFF"/>
                </a:solidFill>
                <a:latin typeface="Calibri"/>
                <a:ea typeface="宋体" pitchFamily="2" charset="-122"/>
                <a:cs typeface="+mn-cs"/>
              </a:defRPr>
            </a:lvl6pPr>
            <a:lvl7pPr marL="2743200" algn="l" defTabSz="914400" rtl="0" eaLnBrk="1" latinLnBrk="0" hangingPunct="1">
              <a:defRPr kern="1200">
                <a:solidFill>
                  <a:srgbClr val="FFFFFF"/>
                </a:solidFill>
                <a:latin typeface="Calibri"/>
                <a:ea typeface="宋体" pitchFamily="2" charset="-122"/>
                <a:cs typeface="+mn-cs"/>
              </a:defRPr>
            </a:lvl7pPr>
            <a:lvl8pPr marL="3200400" algn="l" defTabSz="914400" rtl="0" eaLnBrk="1" latinLnBrk="0" hangingPunct="1">
              <a:defRPr kern="1200">
                <a:solidFill>
                  <a:srgbClr val="FFFFFF"/>
                </a:solidFill>
                <a:latin typeface="Calibri"/>
                <a:ea typeface="宋体" pitchFamily="2" charset="-122"/>
                <a:cs typeface="+mn-cs"/>
              </a:defRPr>
            </a:lvl8pPr>
            <a:lvl9pPr marL="3657600" algn="l" defTabSz="914400" rtl="0" eaLnBrk="1" latinLnBrk="0" hangingPunct="1">
              <a:defRPr kern="1200">
                <a:solidFill>
                  <a:srgbClr val="FFFFFF"/>
                </a:solidFill>
                <a:latin typeface="Calibri"/>
                <a:ea typeface="宋体" pitchFamily="2" charset="-122"/>
                <a:cs typeface="+mn-cs"/>
              </a:defRPr>
            </a:lvl9pPr>
          </a:lstStyle>
          <a:p>
            <a:pPr algn="ctr" fontAlgn="auto">
              <a:spcBef>
                <a:spcPct val="0"/>
              </a:spcBef>
              <a:spcAft>
                <a:spcPct val="0"/>
              </a:spcAft>
              <a:defRPr/>
            </a:pPr>
            <a:r>
              <a:rPr lang="zh-CN" altLang="en-US" sz="2400" b="1">
                <a:solidFill>
                  <a:schemeClr val="bg1"/>
                </a:solidFill>
                <a:latin typeface="宋体" pitchFamily="2" charset="-122"/>
              </a:rPr>
              <a:t>核心要点突破</a:t>
            </a:r>
          </a:p>
        </p:txBody>
      </p:sp>
      <p:grpSp>
        <p:nvGrpSpPr>
          <p:cNvPr id="14341" name="组合 22"/>
          <p:cNvGrpSpPr/>
          <p:nvPr/>
        </p:nvGrpSpPr>
        <p:grpSpPr>
          <a:xfrm>
            <a:off x="644525" y="1193800"/>
            <a:ext cx="7599363" cy="1193800"/>
            <a:chOff x="685800" y="2159000"/>
            <a:chExt cx="7600727" cy="1193800"/>
          </a:xfrm>
        </p:grpSpPr>
        <p:grpSp>
          <p:nvGrpSpPr>
            <p:cNvPr id="14344" name="组合 15"/>
            <p:cNvGrpSpPr/>
            <p:nvPr/>
          </p:nvGrpSpPr>
          <p:grpSpPr>
            <a:xfrm>
              <a:off x="685800" y="2159000"/>
              <a:ext cx="7600727" cy="1193800"/>
              <a:chOff x="533400" y="1066800"/>
              <a:chExt cx="7600727" cy="1193800"/>
            </a:xfrm>
          </p:grpSpPr>
          <p:sp>
            <p:nvSpPr>
              <p:cNvPr id="24586" name="文本占位符 2"/>
              <p:cNvSpPr txBox="1"/>
              <p:nvPr/>
            </p:nvSpPr>
            <p:spPr bwMode="auto">
              <a:xfrm>
                <a:off x="2367292" y="1387475"/>
                <a:ext cx="5766835" cy="523875"/>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defRPr/>
                </a:pPr>
                <a:r>
                  <a:rPr lang="zh-CN" altLang="en-US" sz="2800" b="1">
                    <a:solidFill>
                      <a:srgbClr val="0033CC"/>
                    </a:solidFill>
                    <a:latin typeface="+mn-lt"/>
                    <a:ea typeface="+mn-ea"/>
                  </a:rPr>
                  <a:t>基因工程药物</a:t>
                </a:r>
              </a:p>
            </p:txBody>
          </p:sp>
          <p:pic>
            <p:nvPicPr>
              <p:cNvPr id="14347" name="Picture 7" descr="C:\Documents and Settings\Administrator\桌面\072_bluenormal.png"/>
              <p:cNvPicPr>
                <a:picLocks noChangeAspect="1" noChangeArrowheads="1"/>
              </p:cNvPicPr>
              <p:nvPr/>
            </p:nvPicPr>
            <p:blipFill>
              <a:blip r:embed="rId2"/>
              <a:stretch>
                <a:fillRect/>
              </a:stretch>
            </p:blipFill>
            <p:spPr bwMode="auto">
              <a:xfrm>
                <a:off x="533400" y="1066800"/>
                <a:ext cx="2016125" cy="1193800"/>
              </a:xfrm>
              <a:prstGeom prst="rect">
                <a:avLst/>
              </a:prstGeom>
              <a:noFill/>
              <a:ln w="9525">
                <a:noFill/>
                <a:miter lim="800000"/>
              </a:ln>
            </p:spPr>
          </p:pic>
        </p:grpSp>
        <p:sp>
          <p:nvSpPr>
            <p:cNvPr id="5" name="TextBox 2"/>
            <p:cNvSpPr txBox="1">
              <a:spLocks noChangeArrowheads="1"/>
            </p:cNvSpPr>
            <p:nvPr/>
          </p:nvSpPr>
          <p:spPr bwMode="auto">
            <a:xfrm>
              <a:off x="914400" y="2524780"/>
              <a:ext cx="1295808" cy="523220"/>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fontAlgn="auto">
                <a:spcBef>
                  <a:spcPct val="0"/>
                </a:spcBef>
                <a:spcAft>
                  <a:spcPct val="0"/>
                </a:spcAft>
                <a:defRPr/>
              </a:pPr>
              <a:r>
                <a:rPr lang="zh-CN" altLang="en-US" sz="2800" b="1">
                  <a:ln w="18415" cmpd="sng">
                    <a:solidFill>
                      <a:srgbClr val="FFFFFF"/>
                    </a:solidFill>
                    <a:prstDash val="solid"/>
                  </a:ln>
                  <a:solidFill>
                    <a:srgbClr val="FFFFFF"/>
                  </a:solidFill>
                  <a:latin typeface="宋体" pitchFamily="2" charset="-122"/>
                  <a:ea typeface="+mn-ea"/>
                </a:rPr>
                <a:t>要点一</a:t>
              </a:r>
            </a:p>
          </p:txBody>
        </p:sp>
      </p:grpSp>
      <p:sp>
        <p:nvSpPr>
          <p:cNvPr id="11" name="TextBox 10"/>
          <p:cNvSpPr txBox="1"/>
          <p:nvPr/>
        </p:nvSpPr>
        <p:spPr>
          <a:xfrm>
            <a:off x="796925" y="2236788"/>
            <a:ext cx="7632700" cy="1816100"/>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just">
              <a:spcAft>
                <a:spcPct val="0"/>
              </a:spcAft>
              <a:defRPr/>
            </a:pPr>
            <a:r>
              <a:rPr lang="en-US" sz="2800" b="1" kern="100">
                <a:latin typeface="Times New Roman"/>
                <a:cs typeface="Courier New"/>
              </a:rPr>
              <a:t>1</a:t>
            </a:r>
            <a:r>
              <a:rPr lang="zh-CN" sz="2800" b="1" kern="100">
                <a:latin typeface="Times New Roman"/>
                <a:cs typeface="Times New Roman"/>
              </a:rPr>
              <a:t>．基因工程药物是指应用基因工程技术生产的用于防治各种疾病的药物，其中活性蛋白质药物最为引人关注。下面为基因工程药物生产示意图：</a:t>
            </a:r>
            <a:endParaRPr lang="zh-CN" sz="2800" kern="100">
              <a:latin typeface="宋体"/>
              <a:cs typeface="Courier New"/>
            </a:endParaRPr>
          </a:p>
        </p:txBody>
      </p:sp>
      <p:pic>
        <p:nvPicPr>
          <p:cNvPr id="14343" name="Picture 11" descr="3-8.TIF"/>
          <p:cNvPicPr>
            <a:picLocks noChangeAspect="1" noChangeArrowheads="1"/>
          </p:cNvPicPr>
          <p:nvPr/>
        </p:nvPicPr>
        <p:blipFill>
          <a:blip r:embed="rId4" r:link="rId3"/>
          <a:stretch>
            <a:fillRect/>
          </a:stretch>
        </p:blipFill>
        <p:spPr bwMode="auto">
          <a:xfrm>
            <a:off x="3143250" y="3846513"/>
            <a:ext cx="2571750" cy="2225675"/>
          </a:xfrm>
          <a:prstGeom prst="rect">
            <a:avLst/>
          </a:prstGeom>
          <a:noFill/>
          <a:ln w="9525">
            <a:noFill/>
            <a:miter lim="800000"/>
          </a:ln>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TextBox 2"/>
          <p:cNvSpPr txBox="1"/>
          <p:nvPr/>
        </p:nvSpPr>
        <p:spPr>
          <a:xfrm>
            <a:off x="595313" y="928688"/>
            <a:ext cx="6286500" cy="523875"/>
          </a:xfrm>
          <a:prstGeom prst="rect">
            <a:avLst/>
          </a:prstGeom>
          <a:noFill/>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just">
              <a:spcAft>
                <a:spcPct val="0"/>
              </a:spcAft>
              <a:defRPr/>
            </a:pPr>
            <a:r>
              <a:rPr lang="en-US" sz="2800" b="1" kern="100">
                <a:latin typeface="Times New Roman"/>
                <a:cs typeface="Courier New"/>
              </a:rPr>
              <a:t>2</a:t>
            </a:r>
            <a:r>
              <a:rPr lang="zh-CN" sz="2800" b="1" kern="100">
                <a:latin typeface="Times New Roman"/>
                <a:cs typeface="Times New Roman"/>
              </a:rPr>
              <a:t>．部分基因工程药物</a:t>
            </a:r>
            <a:endParaRPr lang="zh-CN" altLang="en-US" sz="2800" b="1" kern="100">
              <a:latin typeface="Times New Roman"/>
              <a:cs typeface="Courier New"/>
            </a:endParaRPr>
          </a:p>
        </p:txBody>
      </p:sp>
      <p:graphicFrame>
        <p:nvGraphicFramePr>
          <p:cNvPr id="4" name="表格 3"/>
          <p:cNvGraphicFramePr>
            <a:graphicFrameLocks noGrp="1"/>
          </p:cNvGraphicFramePr>
          <p:nvPr/>
        </p:nvGraphicFramePr>
        <p:xfrm>
          <a:off x="714375" y="1524000"/>
          <a:ext cx="7596188" cy="4583114"/>
        </p:xfrm>
        <a:graphic>
          <a:graphicData uri="http://schemas.openxmlformats.org/drawingml/2006/table">
            <a:tbl>
              <a:tblPr/>
              <a:tblGrid>
                <a:gridCol w="1758950"/>
                <a:gridCol w="3397250"/>
                <a:gridCol w="2439988"/>
              </a:tblGrid>
              <a:tr h="654050">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产品名</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表达系统</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应用</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0968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人胰岛素</a:t>
                      </a:r>
                      <a:r>
                        <a:rPr kumimoji="0" lang="en-US" altLang="zh-CN" sz="2800" b="1" i="0" u="none" strike="noStrike" cap="none" normalizeH="0" baseline="0" smtClean="0">
                          <a:ln>
                            <a:noFill/>
                          </a:ln>
                          <a:solidFill>
                            <a:schemeClr val="tx1"/>
                          </a:solidFill>
                          <a:effectLst/>
                          <a:latin typeface="Arial"/>
                          <a:ea typeface="宋体" pitchFamily="2" charset="-122"/>
                          <a:cs typeface="Courier New" pitchFamily="49" charset="0"/>
                        </a:rPr>
                        <a:t>(Humulin)</a:t>
                      </a:r>
                      <a:endParaRPr kumimoji="0" lang="zh-CN" altLang="zh-CN"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转基因大肠杆菌、转基因酵母</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治疗糖尿病</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0968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人生长激素</a:t>
                      </a:r>
                      <a:r>
                        <a:rPr kumimoji="0" lang="en-US" altLang="zh-CN" sz="2800" b="1" i="0" u="none" strike="noStrike" cap="none" normalizeH="0" baseline="0" smtClean="0">
                          <a:ln>
                            <a:noFill/>
                          </a:ln>
                          <a:solidFill>
                            <a:schemeClr val="tx1"/>
                          </a:solidFill>
                          <a:effectLst/>
                          <a:latin typeface="Arial"/>
                          <a:ea typeface="宋体" pitchFamily="2" charset="-122"/>
                          <a:cs typeface="Courier New" pitchFamily="49" charset="0"/>
                        </a:rPr>
                        <a:t>(hgh)</a:t>
                      </a:r>
                      <a:endParaRPr kumimoji="0" lang="zh-CN" altLang="zh-CN"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转基因大肠杆菌、转基因兔</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治疗生长缺陷症</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0968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表皮生长因子</a:t>
                      </a:r>
                      <a:r>
                        <a:rPr kumimoji="0" lang="en-US" altLang="zh-CN" sz="2800" b="1" i="0" u="none" strike="noStrike" cap="none" normalizeH="0" baseline="0" smtClean="0">
                          <a:ln>
                            <a:noFill/>
                          </a:ln>
                          <a:solidFill>
                            <a:schemeClr val="tx1"/>
                          </a:solidFill>
                          <a:effectLst/>
                          <a:latin typeface="Arial"/>
                          <a:ea typeface="宋体" pitchFamily="2" charset="-122"/>
                          <a:cs typeface="Courier New" pitchFamily="49" charset="0"/>
                        </a:rPr>
                        <a:t>(EGF)</a:t>
                      </a:r>
                      <a:endParaRPr kumimoji="0" lang="zh-CN" altLang="zh-CN"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转基因大肠杆菌、转基因烟草</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治疗烫伤、胃溃疡等</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3" name="表格 2"/>
          <p:cNvGraphicFramePr>
            <a:graphicFrameLocks noGrp="1"/>
          </p:cNvGraphicFramePr>
          <p:nvPr/>
        </p:nvGraphicFramePr>
        <p:xfrm>
          <a:off x="428625" y="1182688"/>
          <a:ext cx="8143875" cy="4818062"/>
        </p:xfrm>
        <a:graphic>
          <a:graphicData uri="http://schemas.openxmlformats.org/drawingml/2006/table">
            <a:tbl>
              <a:tblPr/>
              <a:tblGrid>
                <a:gridCol w="1785938"/>
                <a:gridCol w="4286250"/>
                <a:gridCol w="2071687"/>
              </a:tblGrid>
              <a:tr h="91598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产品名</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表达系统</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应用</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1598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800" b="1" i="0" u="none" strike="noStrike" cap="none" normalizeH="0" baseline="0" smtClean="0">
                          <a:ln>
                            <a:noFill/>
                          </a:ln>
                          <a:solidFill>
                            <a:schemeClr val="tx1"/>
                          </a:solidFill>
                          <a:effectLst/>
                          <a:latin typeface="Arial"/>
                          <a:ea typeface="宋体" pitchFamily="2" charset="-122"/>
                          <a:cs typeface="Courier New" pitchFamily="49" charset="0"/>
                        </a:rPr>
                        <a:t>α­</a:t>
                      </a: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干扰素</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转基因酵母、转基因哺乳动物细胞、转基因萝卜</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治疗癌症或病毒感染</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137318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集落刺激因子</a:t>
                      </a:r>
                      <a:r>
                        <a:rPr kumimoji="0" lang="en-US" altLang="zh-CN" sz="2800" b="1" i="0" u="none" strike="noStrike" cap="none" normalizeH="0" baseline="0" smtClean="0">
                          <a:ln>
                            <a:noFill/>
                          </a:ln>
                          <a:solidFill>
                            <a:schemeClr val="tx1"/>
                          </a:solidFill>
                          <a:effectLst/>
                          <a:latin typeface="Arial"/>
                          <a:ea typeface="宋体" pitchFamily="2" charset="-122"/>
                          <a:cs typeface="Courier New" pitchFamily="49" charset="0"/>
                        </a:rPr>
                        <a:t>(CSF)</a:t>
                      </a:r>
                      <a:endParaRPr kumimoji="0" lang="zh-CN" altLang="zh-CN"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转基因哺乳动物细胞、转基因酵母</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辅助治疗血友病、艾滋病或其他传染性疾病</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915988">
                <a:tc>
                  <a:txBody>
                    <a:bodyPr vert="horz" wrap="square"/>
                    <a:lstStyle/>
                    <a:p>
                      <a:pPr marL="0" marR="0" lvl="0" indent="0" algn="ctr"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红细胞生成素</a:t>
                      </a:r>
                      <a:r>
                        <a:rPr kumimoji="0" lang="en-US" altLang="zh-CN" sz="2800" b="1" i="0" u="none" strike="noStrike" cap="none" normalizeH="0" baseline="0" smtClean="0">
                          <a:ln>
                            <a:noFill/>
                          </a:ln>
                          <a:solidFill>
                            <a:schemeClr val="tx1"/>
                          </a:solidFill>
                          <a:effectLst/>
                          <a:latin typeface="Arial"/>
                          <a:ea typeface="宋体" pitchFamily="2" charset="-122"/>
                          <a:cs typeface="Courier New" pitchFamily="49" charset="0"/>
                        </a:rPr>
                        <a:t>(EPO)</a:t>
                      </a:r>
                      <a:endParaRPr kumimoji="0" lang="zh-CN" altLang="zh-CN"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转基因哺乳动物细胞、转基因烟草、转基因兔</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vert="horz" wrap="square"/>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800" b="1" i="0" u="none" strike="noStrike" cap="none" normalizeH="0" baseline="0" smtClean="0">
                          <a:ln>
                            <a:noFill/>
                          </a:ln>
                          <a:solidFill>
                            <a:schemeClr val="tx1"/>
                          </a:solidFill>
                          <a:effectLst/>
                          <a:latin typeface="Arial"/>
                          <a:ea typeface="宋体" pitchFamily="2" charset="-122"/>
                          <a:cs typeface="Times New Roman" pitchFamily="18" charset="0"/>
                        </a:rPr>
                        <a:t>治疗贫血症</a:t>
                      </a:r>
                      <a:endParaRPr kumimoji="0" lang="zh-CN" altLang="en-US" sz="2800" b="0" i="0" u="none" strike="noStrike" cap="none" normalizeH="0" baseline="0" smtClean="0">
                        <a:ln>
                          <a:noFill/>
                        </a:ln>
                        <a:solidFill>
                          <a:schemeClr val="tx1"/>
                        </a:solidFill>
                        <a:effectLst/>
                        <a:latin typeface="宋体" pitchFamily="2" charset="-122"/>
                        <a:ea typeface="宋体" pitchFamily="2" charset="-122"/>
                        <a:cs typeface="Courier New" pitchFamily="49" charset="0"/>
                      </a:endParaRPr>
                    </a:p>
                  </a:txBody>
                  <a:tcPr marL="68580" marR="68580" marT="0" marB="0"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bl>
          </a:graphicData>
        </a:graphic>
      </p:graphicFrame>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285875"/>
            <a:ext cx="7786688" cy="4960938"/>
          </a:xfrm>
          <a:prstGeom prst="rect">
            <a:avLst/>
          </a:prstGeom>
        </p:spPr>
        <p:txBody>
          <a:bodyPr>
            <a:spAutoFit/>
          </a:bodyPr>
          <a:lstStyle/>
          <a:p>
            <a:pPr marL="0" indent="0" algn="just">
              <a:buFontTx/>
              <a:buNone/>
            </a:pPr>
            <a:r>
              <a:rPr lang="zh-CN" altLang="en-US" sz="2800" b="1">
                <a:cs typeface="Times New Roman" pitchFamily="18" charset="0"/>
              </a:rPr>
              <a:t>              利用基因工程生产蛋白质药物，经历了三个发展阶段。第一阶段，将人的基因转入细菌细胞；第二阶段，将人的基因转入小鼠等动物细胞。前两个阶段都是进行细胞培养，提取药物。第三阶段，将人的基因转入活的动物体，饲养这些动物，从乳汁或尿液中提取药物。请回答：</a:t>
            </a:r>
            <a:endParaRPr lang="zh-CN" altLang="en-US" sz="2800">
              <a:latin typeface="宋体" pitchFamily="2" charset="-122"/>
              <a:cs typeface="Courier New" pitchFamily="49" charset="0"/>
            </a:endParaRPr>
          </a:p>
          <a:p>
            <a:pPr marL="0" indent="0">
              <a:buFontTx/>
              <a:buNone/>
            </a:pPr>
            <a:r>
              <a:rPr lang="en-US" altLang="zh-CN" sz="2800" b="1">
                <a:cs typeface="Courier New" pitchFamily="49" charset="0"/>
              </a:rPr>
              <a:t>(1)</a:t>
            </a:r>
            <a:r>
              <a:rPr lang="zh-CN" altLang="en-US" sz="2800" b="1">
                <a:cs typeface="Times New Roman" pitchFamily="18" charset="0"/>
              </a:rPr>
              <a:t>将人的基因转入异种动物的细胞或个体内，能够产生药物蛋白的原理是</a:t>
            </a:r>
            <a:r>
              <a:rPr lang="en-US" altLang="zh-CN" sz="2800" b="1">
                <a:cs typeface="Courier New" pitchFamily="49" charset="0"/>
              </a:rPr>
              <a:t>____________________</a:t>
            </a:r>
            <a:endParaRPr lang="en-US" altLang="zh-CN" sz="2800" b="1">
              <a:cs typeface="Times New Roman" pitchFamily="18" charset="0"/>
            </a:endParaRPr>
          </a:p>
          <a:p>
            <a:pPr marL="0" indent="0">
              <a:buFontTx/>
              <a:buNone/>
            </a:pPr>
            <a:r>
              <a:rPr lang="en-US" altLang="zh-CN" sz="2800" b="1">
                <a:cs typeface="Courier New" pitchFamily="49" charset="0"/>
              </a:rPr>
              <a:t>________________________________________</a:t>
            </a:r>
            <a:r>
              <a:rPr lang="zh-CN" altLang="en-US" sz="2800" b="1">
                <a:cs typeface="Times New Roman" pitchFamily="18" charset="0"/>
              </a:rPr>
              <a:t>。</a:t>
            </a:r>
            <a:endParaRPr lang="zh-CN" altLang="en-US" sz="2800">
              <a:latin typeface="宋体" pitchFamily="2" charset="-122"/>
              <a:cs typeface="Courier New" pitchFamily="49" charset="0"/>
            </a:endParaRPr>
          </a:p>
        </p:txBody>
      </p:sp>
      <p:grpSp>
        <p:nvGrpSpPr>
          <p:cNvPr id="17411" name="组合 35"/>
          <p:cNvGrpSpPr/>
          <p:nvPr/>
        </p:nvGrpSpPr>
        <p:grpSpPr>
          <a:xfrm>
            <a:off x="755650" y="1214438"/>
            <a:ext cx="873125" cy="488950"/>
            <a:chOff x="2479675" y="1263555"/>
            <a:chExt cx="873125" cy="489045"/>
          </a:xfrm>
        </p:grpSpPr>
        <p:grpSp>
          <p:nvGrpSpPr>
            <p:cNvPr id="17412" name="组合 31"/>
            <p:cNvGrpSpPr>
              <a:grpSpLocks noChangeAspect="1"/>
            </p:cNvGrpSpPr>
            <p:nvPr/>
          </p:nvGrpSpPr>
          <p:grpSpPr>
            <a:xfrm>
              <a:off x="2479675" y="1276257"/>
              <a:ext cx="873125" cy="476343"/>
              <a:chOff x="3783343" y="1838594"/>
              <a:chExt cx="1444904" cy="1444493"/>
            </a:xfrm>
          </p:grpSpPr>
          <p:sp>
            <p:nvSpPr>
              <p:cNvPr id="6" name="Oval 93"/>
              <p:cNvSpPr>
                <a:spLocks noChangeArrowheads="1"/>
              </p:cNvSpPr>
              <p:nvPr/>
            </p:nvSpPr>
            <p:spPr bwMode="auto">
              <a:xfrm>
                <a:off x="3783343" y="1838594"/>
                <a:ext cx="1444904" cy="1444493"/>
              </a:xfrm>
              <a:prstGeom prst="ellipse">
                <a:avLst/>
              </a:prstGeom>
              <a:solidFill>
                <a:srgbClr val="000000">
                  <a:lumMod val="50000"/>
                  <a:lumOff val="50000"/>
                </a:srgbClr>
              </a:solidFill>
              <a:ln w="9525" algn="ctr">
                <a:noFill/>
                <a:round/>
              </a:ln>
            </p:spPr>
            <p:txBody>
              <a:bodyPr anchor="ct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fontAlgn="auto">
                  <a:spcBef>
                    <a:spcPct val="0"/>
                  </a:spcBef>
                  <a:spcAft>
                    <a:spcPct val="0"/>
                  </a:spcAft>
                  <a:defRPr/>
                </a:pPr>
                <a:endParaRPr lang="zh-CN" altLang="en-US" kern="0">
                  <a:solidFill>
                    <a:sysClr val="windowText" lastClr="000000"/>
                  </a:solidFill>
                  <a:latin typeface="Times New Roman" pitchFamily="18" charset="0"/>
                  <a:ea typeface="+mn-ea"/>
                </a:endParaRPr>
              </a:p>
            </p:txBody>
          </p:sp>
          <p:grpSp>
            <p:nvGrpSpPr>
              <p:cNvPr id="17415" name="Oval 94"/>
              <p:cNvGrpSpPr>
                <a:grpSpLocks noChangeAspect="1"/>
              </p:cNvGrpSpPr>
              <p:nvPr/>
            </p:nvGrpSpPr>
            <p:grpSpPr>
              <a:xfrm>
                <a:off x="3912576" y="1888191"/>
                <a:ext cx="1282497" cy="1282500"/>
                <a:chOff x="3872419" y="2348444"/>
                <a:chExt cx="1438656" cy="1438657"/>
              </a:xfrm>
            </p:grpSpPr>
            <p:pic>
              <p:nvPicPr>
                <p:cNvPr id="17416" name="Oval 94"/>
                <p:cNvPicPr>
                  <a:picLocks noChangeAspect="1" noChangeArrowheads="1"/>
                </p:cNvPicPr>
                <p:nvPr/>
              </p:nvPicPr>
              <p:blipFill>
                <a:blip r:embed="rId2"/>
                <a:stretch>
                  <a:fillRect/>
                </a:stretch>
              </p:blipFill>
              <p:spPr bwMode="auto">
                <a:xfrm>
                  <a:off x="3872419" y="2348444"/>
                  <a:ext cx="1438656" cy="1438657"/>
                </a:xfrm>
                <a:prstGeom prst="rect">
                  <a:avLst/>
                </a:prstGeom>
                <a:noFill/>
                <a:ln w="9525">
                  <a:noFill/>
                  <a:miter lim="800000"/>
                </a:ln>
              </p:spPr>
            </p:pic>
            <p:sp>
              <p:nvSpPr>
                <p:cNvPr id="9" name="Text Box 38"/>
                <p:cNvSpPr txBox="1">
                  <a:spLocks noChangeArrowheads="1"/>
                </p:cNvSpPr>
                <p:nvPr/>
              </p:nvSpPr>
              <p:spPr bwMode="auto">
                <a:xfrm>
                  <a:off x="3995626" y="2546665"/>
                  <a:ext cx="987237" cy="993829"/>
                </a:xfrm>
                <a:prstGeom prst="rect">
                  <a:avLst/>
                </a:prstGeom>
                <a:noFill/>
                <a:ln w="9525">
                  <a:noFill/>
                  <a:miter lim="800000"/>
                </a:ln>
              </p:spPr>
              <p:txBody>
                <a:bodyPr wrap="none" anchor="ct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fontAlgn="auto">
                    <a:spcBef>
                      <a:spcPct val="0"/>
                    </a:spcBef>
                    <a:spcAft>
                      <a:spcPct val="0"/>
                    </a:spcAft>
                    <a:defRPr/>
                  </a:pPr>
                  <a:endParaRPr lang="zh-CN" altLang="zh-CN" kern="0">
                    <a:solidFill>
                      <a:sysClr val="windowText" lastClr="000000"/>
                    </a:solidFill>
                    <a:latin typeface="Times New Roman" pitchFamily="18" charset="0"/>
                    <a:ea typeface="+mn-ea"/>
                  </a:endParaRPr>
                </a:p>
              </p:txBody>
            </p:sp>
          </p:grpSp>
        </p:grpSp>
        <p:sp>
          <p:nvSpPr>
            <p:cNvPr id="5" name="TextBox 15"/>
            <p:cNvSpPr txBox="1">
              <a:spLocks noChangeArrowheads="1"/>
            </p:cNvSpPr>
            <p:nvPr/>
          </p:nvSpPr>
          <p:spPr bwMode="auto">
            <a:xfrm>
              <a:off x="2573338" y="1263555"/>
              <a:ext cx="714375" cy="457289"/>
            </a:xfrm>
            <a:prstGeom prst="rect">
              <a:avLst/>
            </a:prstGeom>
            <a:noFill/>
            <a:ln w="9525">
              <a:noFill/>
              <a:miter lim="800000"/>
            </a:ln>
          </p:spPr>
          <p:txBody>
            <a:bodyPr>
              <a:spAutoFit/>
            </a:bodyPr>
            <a:lstStyle>
              <a:defPPr>
                <a:defRPr lang="zh-CN"/>
              </a:defPPr>
              <a:lvl1pPr algn="l" rtl="0" fontAlgn="base">
                <a:spcBef>
                  <a:spcPct val="0"/>
                </a:spcBef>
                <a:spcAft>
                  <a:spcPct val="0"/>
                </a:spcAft>
                <a:defRPr kern="1200">
                  <a:solidFill>
                    <a:schemeClr val="tx1"/>
                  </a:solidFill>
                  <a:latin typeface="Arial"/>
                  <a:ea typeface="宋体" pitchFamily="2" charset="-122"/>
                  <a:cs typeface="+mn-cs"/>
                </a:defRPr>
              </a:lvl1pPr>
              <a:lvl2pPr marL="457200" algn="l" rtl="0" fontAlgn="base">
                <a:spcBef>
                  <a:spcPct val="0"/>
                </a:spcBef>
                <a:spcAft>
                  <a:spcPct val="0"/>
                </a:spcAft>
                <a:defRPr kern="1200">
                  <a:solidFill>
                    <a:schemeClr val="tx1"/>
                  </a:solidFill>
                  <a:latin typeface="Arial"/>
                  <a:ea typeface="宋体" pitchFamily="2" charset="-122"/>
                  <a:cs typeface="+mn-cs"/>
                </a:defRPr>
              </a:lvl2pPr>
              <a:lvl3pPr marL="914400" algn="l" rtl="0" fontAlgn="base">
                <a:spcBef>
                  <a:spcPct val="0"/>
                </a:spcBef>
                <a:spcAft>
                  <a:spcPct val="0"/>
                </a:spcAft>
                <a:defRPr kern="1200">
                  <a:solidFill>
                    <a:schemeClr val="tx1"/>
                  </a:solidFill>
                  <a:latin typeface="Arial"/>
                  <a:ea typeface="宋体" pitchFamily="2" charset="-122"/>
                  <a:cs typeface="+mn-cs"/>
                </a:defRPr>
              </a:lvl3pPr>
              <a:lvl4pPr marL="1371600" algn="l" rtl="0" fontAlgn="base">
                <a:spcBef>
                  <a:spcPct val="0"/>
                </a:spcBef>
                <a:spcAft>
                  <a:spcPct val="0"/>
                </a:spcAft>
                <a:defRPr kern="1200">
                  <a:solidFill>
                    <a:schemeClr val="tx1"/>
                  </a:solidFill>
                  <a:latin typeface="Arial"/>
                  <a:ea typeface="宋体" pitchFamily="2" charset="-122"/>
                  <a:cs typeface="+mn-cs"/>
                </a:defRPr>
              </a:lvl4pPr>
              <a:lvl5pPr marL="1828800" algn="l" rtl="0" fontAlgn="base">
                <a:spcBef>
                  <a:spcPct val="0"/>
                </a:spcBef>
                <a:spcAft>
                  <a:spcPct val="0"/>
                </a:spcAft>
                <a:defRPr kern="1200">
                  <a:solidFill>
                    <a:schemeClr val="tx1"/>
                  </a:solidFill>
                  <a:latin typeface="Arial"/>
                  <a:ea typeface="宋体" pitchFamily="2" charset="-122"/>
                  <a:cs typeface="+mn-cs"/>
                </a:defRPr>
              </a:lvl5pPr>
              <a:lvl6pPr marL="2286000" algn="l" defTabSz="914400" rtl="0" eaLnBrk="1" latinLnBrk="0" hangingPunct="1">
                <a:defRPr kern="1200">
                  <a:solidFill>
                    <a:schemeClr val="tx1"/>
                  </a:solidFill>
                  <a:latin typeface="Arial"/>
                  <a:ea typeface="宋体" pitchFamily="2" charset="-122"/>
                  <a:cs typeface="+mn-cs"/>
                </a:defRPr>
              </a:lvl6pPr>
              <a:lvl7pPr marL="2743200" algn="l" defTabSz="914400" rtl="0" eaLnBrk="1" latinLnBrk="0" hangingPunct="1">
                <a:defRPr kern="1200">
                  <a:solidFill>
                    <a:schemeClr val="tx1"/>
                  </a:solidFill>
                  <a:latin typeface="Arial"/>
                  <a:ea typeface="宋体" pitchFamily="2" charset="-122"/>
                  <a:cs typeface="+mn-cs"/>
                </a:defRPr>
              </a:lvl7pPr>
              <a:lvl8pPr marL="3200400" algn="l" defTabSz="914400" rtl="0" eaLnBrk="1" latinLnBrk="0" hangingPunct="1">
                <a:defRPr kern="1200">
                  <a:solidFill>
                    <a:schemeClr val="tx1"/>
                  </a:solidFill>
                  <a:latin typeface="Arial"/>
                  <a:ea typeface="宋体" pitchFamily="2" charset="-122"/>
                  <a:cs typeface="+mn-cs"/>
                </a:defRPr>
              </a:lvl8pPr>
              <a:lvl9pPr marL="3657600" algn="l" defTabSz="914400" rtl="0" eaLnBrk="1" latinLnBrk="0" hangingPunct="1">
                <a:defRPr kern="1200">
                  <a:solidFill>
                    <a:schemeClr val="tx1"/>
                  </a:solidFill>
                  <a:latin typeface="Arial"/>
                  <a:ea typeface="宋体" pitchFamily="2" charset="-122"/>
                  <a:cs typeface="+mn-cs"/>
                </a:defRPr>
              </a:lvl9pPr>
            </a:lstStyle>
            <a:p>
              <a:pPr algn="ctr" fontAlgn="auto">
                <a:spcBef>
                  <a:spcPct val="0"/>
                </a:spcBef>
                <a:spcAft>
                  <a:spcPct val="0"/>
                </a:spcAft>
                <a:defRPr/>
              </a:pPr>
              <a:r>
                <a:rPr lang="zh-CN" altLang="en-US" sz="2400" b="1" kern="0">
                  <a:solidFill>
                    <a:srgbClr val="FFFFFF"/>
                  </a:solidFill>
                  <a:effectLst>
                    <a:outerShdw blurRad="38100" dist="38100" dir="2700000" algn="tl">
                      <a:srgbClr val="000000">
                        <a:alpha val="43137"/>
                      </a:srgbClr>
                    </a:outerShdw>
                  </a:effectLst>
                  <a:latin typeface="Times New Roman"/>
                  <a:ea typeface="宋体"/>
                  <a:cs typeface="Times New Roman" pitchFamily="18" charset="0"/>
                </a:rPr>
                <a:t>例</a:t>
              </a:r>
              <a:r>
                <a:rPr lang="en-US" altLang="zh-CN" sz="2400" b="1" kern="0">
                  <a:solidFill>
                    <a:srgbClr val="FFFFFF"/>
                  </a:solidFill>
                  <a:effectLst>
                    <a:outerShdw blurRad="38100" dist="38100" dir="2700000" algn="tl">
                      <a:srgbClr val="000000">
                        <a:alpha val="43137"/>
                      </a:srgbClr>
                    </a:outerShdw>
                  </a:effectLst>
                  <a:latin typeface="Times New Roman" pitchFamily="18" charset="0"/>
                  <a:ea typeface="宋体"/>
                  <a:cs typeface="Times New Roman" pitchFamily="18" charset="0"/>
                </a:rPr>
                <a:t>1</a:t>
              </a:r>
              <a:endParaRPr lang="zh-CN" altLang="en-US" sz="2400" b="1" kern="0">
                <a:solidFill>
                  <a:srgbClr val="FFFFFF"/>
                </a:solidFill>
                <a:effectLst>
                  <a:outerShdw blurRad="38100" dist="38100" dir="2700000" algn="tl">
                    <a:srgbClr val="000000">
                      <a:alpha val="43137"/>
                    </a:srgbClr>
                  </a:outerShdw>
                </a:effectLst>
                <a:latin typeface="Times New Roman" pitchFamily="18" charset="0"/>
                <a:ea typeface="宋体"/>
                <a:cs typeface="Times New Roman" pitchFamily="18" charset="0"/>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779463"/>
            <a:ext cx="7888288" cy="5387975"/>
          </a:xfrm>
          <a:prstGeom prst="rect">
            <a:avLst/>
          </a:prstGeom>
        </p:spPr>
        <p:txBody>
          <a:bodyPr>
            <a:spAutoFit/>
          </a:bodyPr>
          <a:lstStyle/>
          <a:p>
            <a:pPr marL="0" indent="0" algn="just">
              <a:buFontTx/>
              <a:buNone/>
            </a:pPr>
            <a:r>
              <a:rPr lang="en-US" altLang="zh-CN" sz="2800" b="1">
                <a:cs typeface="Courier New" pitchFamily="49" charset="0"/>
              </a:rPr>
              <a:t>(2)</a:t>
            </a:r>
            <a:r>
              <a:rPr lang="zh-CN" altLang="en-US" sz="2800" b="1">
                <a:cs typeface="Times New Roman" pitchFamily="18" charset="0"/>
              </a:rPr>
              <a:t>人类基因能和异种生物的细胞或个体中的基因拼接在一起，是因为它们的</a:t>
            </a:r>
            <a:r>
              <a:rPr lang="en-US" altLang="zh-CN" sz="2800" b="1">
                <a:cs typeface="Courier New" pitchFamily="49" charset="0"/>
              </a:rPr>
              <a:t>DNA</a:t>
            </a:r>
            <a:r>
              <a:rPr lang="zh-CN" altLang="en-US" sz="2800" b="1">
                <a:cs typeface="Times New Roman" pitchFamily="18" charset="0"/>
              </a:rPr>
              <a:t>都具有</a:t>
            </a:r>
            <a:r>
              <a:rPr lang="en-US" altLang="zh-CN" sz="2800" b="1">
                <a:cs typeface="Courier New" pitchFamily="49" charset="0"/>
              </a:rPr>
              <a:t>________</a:t>
            </a:r>
            <a:r>
              <a:rPr lang="zh-CN" altLang="en-US" sz="2800" b="1">
                <a:cs typeface="Times New Roman" pitchFamily="18" charset="0"/>
              </a:rPr>
              <a:t>结构，都是由四种</a:t>
            </a:r>
            <a:r>
              <a:rPr lang="en-US" altLang="zh-CN" sz="2800" b="1">
                <a:cs typeface="Courier New" pitchFamily="49" charset="0"/>
              </a:rPr>
              <a:t>__________</a:t>
            </a:r>
            <a:r>
              <a:rPr lang="zh-CN" altLang="en-US" sz="2800" b="1">
                <a:cs typeface="Times New Roman" pitchFamily="18" charset="0"/>
              </a:rPr>
              <a:t>构成，基因中的碱基都能够</a:t>
            </a:r>
            <a:r>
              <a:rPr lang="en-US" altLang="zh-CN" sz="2800" b="1">
                <a:cs typeface="Courier New" pitchFamily="49" charset="0"/>
              </a:rPr>
              <a:t>________</a:t>
            </a:r>
            <a:r>
              <a:rPr lang="zh-CN" altLang="en-US" sz="2800" b="1">
                <a:cs typeface="Times New Roman" pitchFamily="18" charset="0"/>
              </a:rPr>
              <a:t>。</a:t>
            </a:r>
            <a:endParaRPr lang="zh-CN" altLang="en-US" sz="2800">
              <a:latin typeface="宋体" pitchFamily="2" charset="-122"/>
              <a:cs typeface="Courier New" pitchFamily="49" charset="0"/>
            </a:endParaRPr>
          </a:p>
          <a:p>
            <a:pPr marL="0" indent="0" algn="just">
              <a:buFontTx/>
              <a:buNone/>
            </a:pPr>
            <a:r>
              <a:rPr lang="en-US" altLang="zh-CN" sz="2800" b="1">
                <a:cs typeface="Courier New" pitchFamily="49" charset="0"/>
              </a:rPr>
              <a:t>(3)</a:t>
            </a:r>
            <a:r>
              <a:rPr lang="zh-CN" altLang="en-US" sz="2800" b="1">
                <a:cs typeface="Times New Roman" pitchFamily="18" charset="0"/>
              </a:rPr>
              <a:t>人的基因在异种生物细胞中表达成蛋白质时，需要经过</a:t>
            </a:r>
            <a:r>
              <a:rPr lang="en-US" altLang="zh-CN" sz="2800" b="1">
                <a:cs typeface="Courier New" pitchFamily="49" charset="0"/>
              </a:rPr>
              <a:t>__________</a:t>
            </a:r>
            <a:r>
              <a:rPr lang="zh-CN" altLang="en-US" sz="2800" b="1">
                <a:cs typeface="Times New Roman" pitchFamily="18" charset="0"/>
              </a:rPr>
              <a:t>和</a:t>
            </a:r>
            <a:r>
              <a:rPr lang="en-US" altLang="zh-CN" sz="2800" b="1">
                <a:cs typeface="Courier New" pitchFamily="49" charset="0"/>
              </a:rPr>
              <a:t>__________</a:t>
            </a:r>
            <a:r>
              <a:rPr lang="zh-CN" altLang="en-US" sz="2800" b="1">
                <a:cs typeface="Times New Roman" pitchFamily="18" charset="0"/>
              </a:rPr>
              <a:t>两个步骤。第一步的模板是</a:t>
            </a:r>
            <a:r>
              <a:rPr lang="en-US" altLang="zh-CN" sz="2800" b="1">
                <a:cs typeface="Courier New" pitchFamily="49" charset="0"/>
              </a:rPr>
              <a:t>____________</a:t>
            </a:r>
            <a:r>
              <a:rPr lang="zh-CN" altLang="en-US" sz="2800" b="1">
                <a:cs typeface="Times New Roman" pitchFamily="18" charset="0"/>
              </a:rPr>
              <a:t>，原料是</a:t>
            </a:r>
            <a:r>
              <a:rPr lang="en-US" altLang="zh-CN" sz="2800" b="1">
                <a:cs typeface="Courier New" pitchFamily="49" charset="0"/>
              </a:rPr>
              <a:t>__________</a:t>
            </a:r>
            <a:r>
              <a:rPr lang="zh-CN" altLang="en-US" sz="2800" b="1">
                <a:cs typeface="Times New Roman" pitchFamily="18" charset="0"/>
              </a:rPr>
              <a:t>提供的</a:t>
            </a:r>
            <a:r>
              <a:rPr lang="en-US" altLang="zh-CN" sz="2800" b="1">
                <a:cs typeface="Courier New" pitchFamily="49" charset="0"/>
              </a:rPr>
              <a:t>____________</a:t>
            </a:r>
            <a:r>
              <a:rPr lang="zh-CN" altLang="en-US" sz="2800" b="1">
                <a:cs typeface="Times New Roman" pitchFamily="18" charset="0"/>
              </a:rPr>
              <a:t>；第二步的模板是</a:t>
            </a:r>
            <a:r>
              <a:rPr lang="en-US" altLang="zh-CN" sz="2800" b="1">
                <a:cs typeface="Courier New" pitchFamily="49" charset="0"/>
              </a:rPr>
              <a:t>______________</a:t>
            </a:r>
            <a:r>
              <a:rPr lang="zh-CN" altLang="en-US" sz="2800" b="1">
                <a:cs typeface="Times New Roman" pitchFamily="18" charset="0"/>
              </a:rPr>
              <a:t>，原料是</a:t>
            </a:r>
            <a:r>
              <a:rPr lang="en-US" altLang="zh-CN" sz="2800" b="1">
                <a:cs typeface="Courier New" pitchFamily="49" charset="0"/>
              </a:rPr>
              <a:t>________</a:t>
            </a:r>
            <a:r>
              <a:rPr lang="zh-CN" altLang="en-US" sz="2800" b="1">
                <a:cs typeface="Times New Roman" pitchFamily="18" charset="0"/>
              </a:rPr>
              <a:t>。</a:t>
            </a:r>
            <a:endParaRPr lang="zh-CN" altLang="en-US" sz="2800">
              <a:latin typeface="宋体" pitchFamily="2" charset="-122"/>
              <a:cs typeface="Courier New" pitchFamily="49" charset="0"/>
            </a:endParaRPr>
          </a:p>
          <a:p>
            <a:pPr marL="0" indent="0" algn="just">
              <a:buFontTx/>
              <a:buNone/>
            </a:pPr>
            <a:r>
              <a:rPr lang="en-US" altLang="zh-CN" sz="2800" b="1">
                <a:cs typeface="Courier New" pitchFamily="49" charset="0"/>
              </a:rPr>
              <a:t>(4)</a:t>
            </a:r>
            <a:r>
              <a:rPr lang="zh-CN" altLang="en-US" sz="2800" b="1">
                <a:cs typeface="Times New Roman" pitchFamily="18" charset="0"/>
              </a:rPr>
              <a:t>利用转基因牛、羊乳汁可以提取药物，甚至可以直接饮用治病，因为其乳汁中含有</a:t>
            </a:r>
            <a:r>
              <a:rPr lang="en-US" altLang="zh-CN" sz="2800" b="1">
                <a:cs typeface="Courier New" pitchFamily="49" charset="0"/>
              </a:rPr>
              <a:t>____________</a:t>
            </a:r>
            <a:r>
              <a:rPr lang="zh-CN" altLang="en-US" sz="2800" b="1">
                <a:cs typeface="Times New Roman" pitchFamily="18" charset="0"/>
              </a:rPr>
              <a:t>。</a:t>
            </a:r>
            <a:endParaRPr lang="zh-CN" altLang="en-US" sz="2800">
              <a:latin typeface="宋体" pitchFamily="2" charset="-122"/>
              <a:cs typeface="Courier New" pitchFamily="49"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内容占位符 1"/>
          <p:cNvSpPr>
            <a:spLocks noGrp="1"/>
          </p:cNvSpPr>
          <p:nvPr>
            <p:ph sz="quarter" idx="4294967295"/>
          </p:nvPr>
        </p:nvSpPr>
        <p:spPr bwMode="auto">
          <a:xfrm>
            <a:off x="0" y="1592263"/>
            <a:ext cx="7632700" cy="3511550"/>
          </a:xfrm>
          <a:prstGeom prst="rect">
            <a:avLst/>
          </a:prstGeom>
          <a:noFill/>
          <a:ln>
            <a:miter lim="800000"/>
          </a:ln>
        </p:spPr>
        <p:txBody>
          <a:bodyPr>
            <a:spAutoFit/>
          </a:bodyPr>
          <a:lstStyle/>
          <a:p>
            <a:pPr marL="0" indent="0">
              <a:lnSpc>
                <a:spcPct val="130000"/>
              </a:lnSpc>
              <a:buFontTx/>
              <a:buNone/>
            </a:pPr>
            <a:r>
              <a:rPr lang="en-US" altLang="zh-CN" sz="2800" b="1">
                <a:solidFill>
                  <a:srgbClr val="FF0000"/>
                </a:solidFill>
              </a:rPr>
              <a:t>【</a:t>
            </a:r>
            <a:r>
              <a:rPr lang="zh-CN" altLang="en-US" sz="2800" b="1">
                <a:solidFill>
                  <a:srgbClr val="FF0000"/>
                </a:solidFill>
              </a:rPr>
              <a:t>尝试解答</a:t>
            </a:r>
            <a:r>
              <a:rPr lang="en-US" altLang="zh-CN" sz="2800" b="1">
                <a:solidFill>
                  <a:srgbClr val="FF0000"/>
                </a:solidFill>
              </a:rPr>
              <a:t>】</a:t>
            </a:r>
            <a:r>
              <a:rPr lang="zh-CN" altLang="en-US" sz="2800" b="1">
                <a:solidFill>
                  <a:srgbClr val="FF0000"/>
                </a:solidFill>
              </a:rPr>
              <a:t>　</a:t>
            </a:r>
            <a:r>
              <a:rPr lang="en-US" altLang="zh-CN" sz="2800" b="1">
                <a:solidFill>
                  <a:srgbClr val="FF0000"/>
                </a:solidFill>
              </a:rPr>
              <a:t>(1)</a:t>
            </a:r>
            <a:r>
              <a:rPr lang="zh-CN" altLang="en-US" sz="2800" b="1">
                <a:solidFill>
                  <a:srgbClr val="FF0000"/>
                </a:solidFill>
              </a:rPr>
              <a:t>基因控制蛋白质的合成，并且不同生物共用一套密码子　</a:t>
            </a:r>
            <a:r>
              <a:rPr lang="en-US" altLang="zh-CN" sz="2800" b="1">
                <a:solidFill>
                  <a:srgbClr val="FF0000"/>
                </a:solidFill>
              </a:rPr>
              <a:t>(2)</a:t>
            </a:r>
            <a:r>
              <a:rPr lang="zh-CN" altLang="en-US" sz="2800" b="1">
                <a:solidFill>
                  <a:srgbClr val="FF0000"/>
                </a:solidFill>
              </a:rPr>
              <a:t>双螺旋　脱氧核苷酸　互补配对　</a:t>
            </a:r>
            <a:endParaRPr lang="zh-CN" altLang="en-US" sz="2800">
              <a:solidFill>
                <a:srgbClr val="FF0000"/>
              </a:solidFill>
            </a:endParaRPr>
          </a:p>
          <a:p>
            <a:pPr marL="0" indent="0">
              <a:lnSpc>
                <a:spcPct val="130000"/>
              </a:lnSpc>
              <a:buFontTx/>
              <a:buNone/>
            </a:pPr>
            <a:r>
              <a:rPr lang="en-US" altLang="zh-CN" sz="2800" b="1">
                <a:solidFill>
                  <a:srgbClr val="FF0000"/>
                </a:solidFill>
              </a:rPr>
              <a:t>(3)</a:t>
            </a:r>
            <a:r>
              <a:rPr lang="zh-CN" altLang="en-US" sz="2800" b="1">
                <a:solidFill>
                  <a:srgbClr val="FF0000"/>
                </a:solidFill>
              </a:rPr>
              <a:t>转录　翻译　人的一段</a:t>
            </a:r>
            <a:r>
              <a:rPr lang="en-US" altLang="zh-CN" sz="2800" b="1">
                <a:solidFill>
                  <a:srgbClr val="FF0000"/>
                </a:solidFill>
              </a:rPr>
              <a:t>DNA</a:t>
            </a:r>
            <a:r>
              <a:rPr lang="zh-CN" altLang="en-US" sz="2800" b="1">
                <a:solidFill>
                  <a:srgbClr val="FF0000"/>
                </a:solidFill>
              </a:rPr>
              <a:t>　异种生物　核糖核苷酸　特定的一段信使</a:t>
            </a:r>
            <a:r>
              <a:rPr lang="en-US" altLang="zh-CN" sz="2800" b="1">
                <a:solidFill>
                  <a:srgbClr val="FF0000"/>
                </a:solidFill>
              </a:rPr>
              <a:t>RNA</a:t>
            </a:r>
            <a:r>
              <a:rPr lang="zh-CN" altLang="en-US" sz="2800" b="1">
                <a:solidFill>
                  <a:srgbClr val="FF0000"/>
                </a:solidFill>
              </a:rPr>
              <a:t>　氨基酸　</a:t>
            </a:r>
            <a:r>
              <a:rPr lang="en-US" altLang="zh-CN" sz="2800" b="1">
                <a:solidFill>
                  <a:srgbClr val="FF0000"/>
                </a:solidFill>
              </a:rPr>
              <a:t>(4)</a:t>
            </a:r>
            <a:r>
              <a:rPr lang="zh-CN" altLang="en-US" sz="2800" b="1">
                <a:solidFill>
                  <a:srgbClr val="FF0000"/>
                </a:solidFill>
              </a:rPr>
              <a:t>药物蛋白质</a:t>
            </a:r>
            <a:endParaRPr lang="zh-CN" altLang="en-US" sz="2800">
              <a:solidFill>
                <a:srgbClr val="FF0000"/>
              </a:solidFil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462088"/>
            <a:ext cx="7642225" cy="3981450"/>
          </a:xfrm>
          <a:prstGeom prst="rect">
            <a:avLst/>
          </a:prstGeom>
        </p:spPr>
        <p:txBody>
          <a:bodyPr>
            <a:spAutoFit/>
          </a:bodyPr>
          <a:lstStyle/>
          <a:p>
            <a:pPr marL="0" indent="0" algn="just">
              <a:lnSpc>
                <a:spcPct val="130000"/>
              </a:lnSpc>
              <a:buFontTx/>
              <a:buNone/>
            </a:pPr>
            <a:r>
              <a:rPr lang="en-US" altLang="zh-CN" sz="2800" b="1">
                <a:solidFill>
                  <a:srgbClr val="7030A0"/>
                </a:solidFill>
                <a:cs typeface="Times New Roman" pitchFamily="18" charset="0"/>
              </a:rPr>
              <a:t>【</a:t>
            </a:r>
            <a:r>
              <a:rPr lang="zh-CN" altLang="en-US" sz="2800" b="1">
                <a:solidFill>
                  <a:srgbClr val="7030A0"/>
                </a:solidFill>
                <a:cs typeface="Times New Roman" pitchFamily="18" charset="0"/>
              </a:rPr>
              <a:t>解析</a:t>
            </a:r>
            <a:r>
              <a:rPr lang="en-US" altLang="zh-CN" sz="2800" b="1">
                <a:solidFill>
                  <a:srgbClr val="7030A0"/>
                </a:solidFill>
                <a:cs typeface="Times New Roman" pitchFamily="18" charset="0"/>
              </a:rPr>
              <a:t>】</a:t>
            </a:r>
            <a:r>
              <a:rPr lang="zh-CN" altLang="en-US" sz="2800" b="1">
                <a:cs typeface="Times New Roman" pitchFamily="18" charset="0"/>
              </a:rPr>
              <a:t>　将人的基因转入异种生物的细胞内，仍然能够控制合成蛋白质，这是因为基因能够控制蛋白质的合成，也说明不同生物共用一套密码子。不同生物的</a:t>
            </a:r>
            <a:r>
              <a:rPr lang="en-US" altLang="zh-CN" sz="2800" b="1"/>
              <a:t>DNA</a:t>
            </a:r>
            <a:r>
              <a:rPr lang="zh-CN" altLang="en-US" sz="2800" b="1">
                <a:cs typeface="Times New Roman" pitchFamily="18" charset="0"/>
              </a:rPr>
              <a:t>能够连接起来，说明它们的结构相同，都是规则的双螺旋结构，都是由四种碱基构成，并且基因中的碱基能够互补配对。</a:t>
            </a:r>
            <a:endParaRPr lang="zh-CN" altLang="en-US" sz="2800">
              <a:latin typeface="宋体" pitchFamily="2" charset="-122"/>
              <a:cs typeface="Courier New" pitchFamily="49" charset="0"/>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149350"/>
            <a:ext cx="7632700" cy="4537075"/>
          </a:xfrm>
          <a:prstGeom prst="rect">
            <a:avLst/>
          </a:prstGeom>
        </p:spPr>
        <p:txBody>
          <a:bodyPr>
            <a:spAutoFit/>
          </a:bodyPr>
          <a:lstStyle/>
          <a:p>
            <a:pPr marL="0" indent="0" algn="just">
              <a:lnSpc>
                <a:spcPct val="130000"/>
              </a:lnSpc>
              <a:buFontTx/>
              <a:buNone/>
            </a:pPr>
            <a:r>
              <a:rPr lang="zh-CN" altLang="en-US" sz="2800" b="1">
                <a:cs typeface="Times New Roman" pitchFamily="18" charset="0"/>
              </a:rPr>
              <a:t>在转入基因表达的过程中，需要经过转录和翻译两个步骤，转录的模板是人的一段</a:t>
            </a:r>
            <a:r>
              <a:rPr lang="en-US" altLang="zh-CN" sz="2800" b="1">
                <a:cs typeface="Courier New" pitchFamily="49" charset="0"/>
              </a:rPr>
              <a:t>DNA</a:t>
            </a:r>
            <a:r>
              <a:rPr lang="zh-CN" altLang="en-US" sz="2800" b="1">
                <a:cs typeface="Times New Roman" pitchFamily="18" charset="0"/>
              </a:rPr>
              <a:t>分子</a:t>
            </a:r>
            <a:r>
              <a:rPr lang="en-US" altLang="zh-CN" sz="2800" b="1">
                <a:cs typeface="Courier New" pitchFamily="49" charset="0"/>
              </a:rPr>
              <a:t>(</a:t>
            </a:r>
            <a:r>
              <a:rPr lang="zh-CN" altLang="en-US" sz="2800" b="1">
                <a:cs typeface="Times New Roman" pitchFamily="18" charset="0"/>
              </a:rPr>
              <a:t>或基因</a:t>
            </a:r>
            <a:r>
              <a:rPr lang="en-US" altLang="zh-CN" sz="2800" b="1">
                <a:cs typeface="Courier New" pitchFamily="49" charset="0"/>
              </a:rPr>
              <a:t>)</a:t>
            </a:r>
            <a:r>
              <a:rPr lang="zh-CN" altLang="en-US" sz="2800" b="1">
                <a:cs typeface="Times New Roman" pitchFamily="18" charset="0"/>
              </a:rPr>
              <a:t>，由于转录形成的是</a:t>
            </a:r>
            <a:r>
              <a:rPr lang="en-US" altLang="zh-CN" sz="2800" b="1">
                <a:cs typeface="Courier New" pitchFamily="49" charset="0"/>
              </a:rPr>
              <a:t>RNA</a:t>
            </a:r>
            <a:r>
              <a:rPr lang="zh-CN" altLang="en-US" sz="2800" b="1">
                <a:cs typeface="Times New Roman" pitchFamily="18" charset="0"/>
              </a:rPr>
              <a:t>，所以原料是由异种生物提供的核糖核苷酸；第二步是翻译，其模板是特定的一段信使</a:t>
            </a:r>
            <a:r>
              <a:rPr lang="en-US" altLang="zh-CN" sz="2800" b="1">
                <a:cs typeface="Courier New" pitchFamily="49" charset="0"/>
              </a:rPr>
              <a:t>RNA</a:t>
            </a:r>
            <a:r>
              <a:rPr lang="zh-CN" altLang="en-US" sz="2800" b="1">
                <a:cs typeface="Times New Roman" pitchFamily="18" charset="0"/>
              </a:rPr>
              <a:t>，由于翻译是合成蛋白质的过程，则所需要的原料是氨基酸。由于转基因牛、羊的乳汁中含有药物蛋白质，所以直接饮用可以治疗某些疾病。</a:t>
            </a:r>
            <a:endParaRPr lang="zh-CN" altLang="en-US" sz="2800">
              <a:latin typeface="宋体" pitchFamily="2" charset="-122"/>
              <a:cs typeface="Courier New" pitchFamily="49" charset="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143000"/>
            <a:ext cx="7632700" cy="2870200"/>
          </a:xfrm>
          <a:prstGeom prst="rect">
            <a:avLst/>
          </a:prstGeom>
        </p:spPr>
        <p:txBody>
          <a:bodyPr>
            <a:spAutoFit/>
          </a:bodyPr>
          <a:lstStyle/>
          <a:p>
            <a:pPr marL="0" indent="0" algn="just">
              <a:lnSpc>
                <a:spcPct val="130000"/>
              </a:lnSpc>
              <a:buFontTx/>
              <a:buNone/>
            </a:pPr>
            <a:r>
              <a:rPr lang="zh-CN" altLang="en-US" sz="2800" b="1">
                <a:solidFill>
                  <a:srgbClr val="0033CC"/>
                </a:solidFill>
                <a:cs typeface="Times New Roman" pitchFamily="18" charset="0"/>
              </a:rPr>
              <a:t>跟踪训练</a:t>
            </a:r>
            <a:r>
              <a:rPr lang="zh-CN" altLang="en-US" sz="2800" b="1">
                <a:cs typeface="Times New Roman" pitchFamily="18" charset="0"/>
              </a:rPr>
              <a:t>　干扰素是治疗癌症的重要药物，它必须从血液中提取，每</a:t>
            </a:r>
            <a:r>
              <a:rPr lang="en-US" altLang="zh-CN" sz="2800" b="1">
                <a:cs typeface="Courier New" pitchFamily="49" charset="0"/>
              </a:rPr>
              <a:t>300 L</a:t>
            </a:r>
            <a:r>
              <a:rPr lang="zh-CN" altLang="en-US" sz="2800" b="1">
                <a:cs typeface="Times New Roman" pitchFamily="18" charset="0"/>
              </a:rPr>
              <a:t>人血中只能提取</a:t>
            </a:r>
            <a:r>
              <a:rPr lang="en-US" altLang="zh-CN" sz="2800" b="1">
                <a:cs typeface="Courier New" pitchFamily="49" charset="0"/>
              </a:rPr>
              <a:t>0.3 mg</a:t>
            </a:r>
            <a:r>
              <a:rPr lang="zh-CN" altLang="en-US" sz="2800" b="1">
                <a:cs typeface="Times New Roman" pitchFamily="18" charset="0"/>
              </a:rPr>
              <a:t>，所以价格昂贵。美国加利福尼亚的某生物制品公司用如下方法生产干扰素。如图所示：</a:t>
            </a:r>
            <a:endParaRPr lang="zh-CN" altLang="en-US" sz="2800"/>
          </a:p>
        </p:txBody>
      </p:sp>
      <p:pic>
        <p:nvPicPr>
          <p:cNvPr id="22531" name="Picture 2" descr="3-9.TIF"/>
          <p:cNvPicPr>
            <a:picLocks noChangeAspect="1" noChangeArrowheads="1"/>
          </p:cNvPicPr>
          <p:nvPr/>
        </p:nvPicPr>
        <p:blipFill>
          <a:blip r:embed="rId3" r:link="rId2"/>
          <a:stretch>
            <a:fillRect/>
          </a:stretch>
        </p:blipFill>
        <p:spPr bwMode="auto">
          <a:xfrm>
            <a:off x="1285875" y="3786188"/>
            <a:ext cx="5757863" cy="1500187"/>
          </a:xfrm>
          <a:prstGeom prst="rect">
            <a:avLst/>
          </a:prstGeom>
          <a:noFill/>
          <a:ln w="9525">
            <a:noFill/>
            <a:miter lim="800000"/>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内容占位符 1"/>
          <p:cNvSpPr>
            <a:spLocks noGrp="1"/>
          </p:cNvSpPr>
          <p:nvPr>
            <p:ph sz="quarter" idx="4294967295"/>
          </p:nvPr>
        </p:nvSpPr>
        <p:spPr>
          <a:xfrm>
            <a:off x="0" y="1322388"/>
            <a:ext cx="7632700" cy="4238625"/>
          </a:xfrm>
          <a:prstGeom prst="rect">
            <a:avLst/>
          </a:prstGeom>
        </p:spPr>
        <p:txBody>
          <a:bodyPr>
            <a:spAutoFit/>
          </a:bodyPr>
          <a:lstStyle/>
          <a:p>
            <a:pPr marL="0" indent="0" algn="just">
              <a:lnSpc>
                <a:spcPct val="130000"/>
              </a:lnSpc>
              <a:buFontTx/>
              <a:buNone/>
            </a:pPr>
            <a:r>
              <a:rPr lang="zh-CN" altLang="en-US" sz="2800" b="1">
                <a:cs typeface="Times New Roman" pitchFamily="18" charset="0"/>
              </a:rPr>
              <a:t>从上述方法中可以看出，该公司生产干扰素运用的方法是</a:t>
            </a:r>
            <a:r>
              <a:rPr lang="en-US" altLang="zh-CN" sz="2800" b="1">
                <a:cs typeface="Courier New" pitchFamily="49" charset="0"/>
              </a:rPr>
              <a:t>(</a:t>
            </a:r>
            <a:r>
              <a:rPr lang="zh-CN" altLang="en-US" sz="2800" b="1">
                <a:cs typeface="Times New Roman" pitchFamily="18" charset="0"/>
              </a:rPr>
              <a:t>　　</a:t>
            </a:r>
            <a:r>
              <a:rPr lang="en-US" altLang="zh-CN" sz="2800" b="1">
                <a:cs typeface="Courier New" pitchFamily="49" charset="0"/>
              </a:rPr>
              <a:t>)</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A</a:t>
            </a:r>
            <a:r>
              <a:rPr lang="zh-CN" altLang="en-US" sz="2800" b="1">
                <a:cs typeface="Times New Roman" pitchFamily="18" charset="0"/>
              </a:rPr>
              <a:t>．个体间的杂交　　</a:t>
            </a:r>
            <a:r>
              <a:rPr lang="en-US" altLang="zh-CN" sz="2800" b="1">
                <a:cs typeface="Courier New" pitchFamily="49" charset="0"/>
              </a:rPr>
              <a:t>B</a:t>
            </a:r>
            <a:r>
              <a:rPr lang="zh-CN" altLang="en-US" sz="2800" b="1">
                <a:cs typeface="Times New Roman" pitchFamily="18" charset="0"/>
              </a:rPr>
              <a:t>．基因工程</a:t>
            </a:r>
            <a:endParaRPr lang="zh-CN" altLang="en-US" sz="2800">
              <a:latin typeface="宋体" pitchFamily="2" charset="-122"/>
              <a:cs typeface="Courier New" pitchFamily="49" charset="0"/>
            </a:endParaRPr>
          </a:p>
          <a:p>
            <a:pPr marL="0" indent="0" algn="just">
              <a:lnSpc>
                <a:spcPct val="130000"/>
              </a:lnSpc>
              <a:buFontTx/>
              <a:buNone/>
            </a:pPr>
            <a:r>
              <a:rPr lang="en-US" altLang="zh-CN" sz="2800" b="1">
                <a:cs typeface="Courier New" pitchFamily="49" charset="0"/>
              </a:rPr>
              <a:t>C</a:t>
            </a:r>
            <a:r>
              <a:rPr lang="zh-CN" altLang="en-US" sz="2800" b="1">
                <a:cs typeface="Times New Roman" pitchFamily="18" charset="0"/>
              </a:rPr>
              <a:t>．细胞融合</a:t>
            </a:r>
            <a:r>
              <a:rPr lang="en-US" sz="2800" b="1">
                <a:cs typeface="Courier New" pitchFamily="49" charset="0"/>
              </a:rPr>
              <a:t>                </a:t>
            </a:r>
            <a:r>
              <a:rPr lang="en-US" altLang="zh-CN" sz="2800" b="1">
                <a:cs typeface="Courier New" pitchFamily="49" charset="0"/>
              </a:rPr>
              <a:t>D</a:t>
            </a:r>
            <a:r>
              <a:rPr lang="zh-CN" altLang="en-US" sz="2800" b="1">
                <a:cs typeface="Times New Roman" pitchFamily="18" charset="0"/>
              </a:rPr>
              <a:t>．器官移植</a:t>
            </a:r>
            <a:endParaRPr lang="zh-CN" altLang="en-US" sz="2800">
              <a:latin typeface="宋体" pitchFamily="2" charset="-122"/>
              <a:cs typeface="Courier New" pitchFamily="49" charset="0"/>
            </a:endParaRPr>
          </a:p>
          <a:p>
            <a:pPr marL="0" indent="0" algn="just">
              <a:lnSpc>
                <a:spcPct val="130000"/>
              </a:lnSpc>
              <a:buFontTx/>
              <a:buNone/>
            </a:pPr>
            <a:r>
              <a:rPr lang="zh-CN" altLang="en-US" sz="2800" b="1">
                <a:solidFill>
                  <a:srgbClr val="7030A0"/>
                </a:solidFill>
                <a:cs typeface="Times New Roman" pitchFamily="18" charset="0"/>
              </a:rPr>
              <a:t>解析：</a:t>
            </a:r>
            <a:r>
              <a:rPr lang="zh-CN" altLang="en-US" sz="2800" b="1">
                <a:cs typeface="Times New Roman" pitchFamily="18" charset="0"/>
              </a:rPr>
              <a:t>选</a:t>
            </a:r>
            <a:r>
              <a:rPr lang="en-US" altLang="zh-CN" sz="2800" b="1">
                <a:cs typeface="Courier New" pitchFamily="49" charset="0"/>
              </a:rPr>
              <a:t>B</a:t>
            </a:r>
            <a:r>
              <a:rPr lang="zh-CN" altLang="en-US" sz="2800" b="1">
                <a:cs typeface="Times New Roman" pitchFamily="18" charset="0"/>
              </a:rPr>
              <a:t>。由图示知，形成重组质粒后导入酵母菌再得到目的基因产物，此方法属于基因工程。</a:t>
            </a:r>
            <a:endParaRPr lang="zh-CN" altLang="en-US" sz="2800"/>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https://d.book118.com/696104152101010031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1">
  <a:themeElements>
    <a:clrScheme name="Office">
      <a:dk1>
        <a:sysClr val="windowText" lastClr="000000"/>
      </a:dk1>
      <a:lt1>
        <a:sysClr val="window" lastClr="CCE8C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21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21</vt:i4>
      </vt:variant>
    </vt:vector>
  </HeadingPairs>
  <TitlesOfParts>
    <vt:vector baseType="lpstr" size="28">
      <vt:lpstr>Arial</vt:lpstr>
      <vt:lpstr>Calibri</vt:lpstr>
      <vt:lpstr>宋体</vt:lpstr>
      <vt:lpstr>Times New Roman</vt:lpstr>
      <vt:lpstr>黑体</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2024-08-29T20:20:16.410</cp:lastPrinted>
  <dcterms:created xsi:type="dcterms:W3CDTF">2024-08-29T12:20:16Z</dcterms:created>
  <dcterms:modified xsi:type="dcterms:W3CDTF">2024-08-29T12:20:18Z</dcterms:modified>
</cp:coreProperties>
</file>