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7543800" cy="1066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6413E2-FD50-4ECD-949A-AB9CA7003A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D70558-816A-4836-A831-BA0C0312B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40FA7A-7FFB-4D10-801D-176F8AB69D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EC7347-DAE7-4CC5-ACA2-19AA200B4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95A35F-62C5-4EF1-9136-CDAE359860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DDF14A-A69E-4B30-9446-BFAEFD3B13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5C989B-77D2-4E6A-B2B6-01E1A7C37A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45FE03-F08B-4D04-B268-81B7BC9BBB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B18612-69B5-4AB6-BE00-C74B27F686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477816-715B-4059-9CAC-3C134057E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6A13F-9CE7-4622-A083-964367172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hyperlink" Target="5.2.1.1" TargetMode="External" /><Relationship Id="rId3" Type="http://schemas.openxmlformats.org/officeDocument/2006/relationships/hyperlink" Target="5.2.1.2" TargetMode="Ex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hyperlink" Target="5.2.1.3" TargetMode="External" /><Relationship Id="rId3" Type="http://schemas.openxmlformats.org/officeDocument/2006/relationships/hyperlink" Target="5.2.1.4" TargetMode="External" /><Relationship Id="rId4" Type="http://schemas.openxmlformats.org/officeDocument/2006/relationships/hyperlink" Target="5.2.2.1" TargetMode="External" /><Relationship Id="rId5" Type="http://schemas.openxmlformats.org/officeDocument/2006/relationships/hyperlink" Target="5.2.2.2" TargetMode="External" /><Relationship Id="rId6" Type="http://schemas.openxmlformats.org/officeDocument/2006/relationships/hyperlink" Target="5.2.2.3" TargetMode="Ex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 Target="slide1.xml" TargetMode="Internal" /><Relationship Id="rId3" Type="http://schemas.openxmlformats.org/officeDocument/2006/relationships/slide" Target="slide2.xml" TargetMode="Internal" /><Relationship Id="rId4" Type="http://schemas.openxmlformats.org/officeDocument/2006/relationships/slide" Target="slide3.xml" TargetMode="Internal" /><Relationship Id="rId5" Type="http://schemas.openxmlformats.org/officeDocument/2006/relationships/slide" Target="slide4.xml" TargetMode="Internal"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jpeg" /><Relationship Id="rId3" Type="http://schemas.openxmlformats.org/officeDocument/2006/relationships/image" Target="../media/image1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png" /><Relationship Id="rId3" Type="http://schemas.openxmlformats.org/officeDocument/2006/relationships/image" Target="../media/image1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105144134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p:nvPr/>
        </p:nvSpPr>
        <p:spPr>
          <a:xfrm>
            <a:off x="696657" y="1589346"/>
            <a:ext cx="6115050" cy="9048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541"/>
              </a:lnSpc>
            </a:pPr>
            <a:endParaRPr lang="Arial" altLang="Arial" sz="100"/>
          </a:p>
          <a:p>
            <a:pPr marL="4460875" indent="-4448809" algn="l" rtl="0" eaLnBrk="0">
              <a:lnSpc>
                <a:spcPct val="152000"/>
              </a:lnSpc>
            </a:pPr>
            <a:r>
              <a:rPr sz="2500" b="1" kern="0" spc="-160">
                <a:solidFill>
                  <a:srgbClr val="000000">
                    <a:alpha val="100000"/>
                  </a:srgbClr>
                </a:solidFill>
                <a:latin typeface="SimSun"/>
                <a:ea typeface="SimSun"/>
                <a:cs typeface="SimSun"/>
              </a:rPr>
              <a:t>中</a:t>
            </a:r>
            <a:r>
              <a:rPr sz="2500" kern="0" spc="930">
                <a:solidFill>
                  <a:srgbClr val="000000">
                    <a:alpha val="100000"/>
                  </a:srgbClr>
                </a:solidFill>
                <a:latin typeface="SimSun"/>
                <a:ea typeface="SimSun"/>
                <a:cs typeface="SimSun"/>
              </a:rPr>
              <a:t> </a:t>
            </a:r>
            <a:r>
              <a:rPr sz="2500" b="1" kern="0" spc="-160">
                <a:solidFill>
                  <a:srgbClr val="000000">
                    <a:alpha val="100000"/>
                  </a:srgbClr>
                </a:solidFill>
                <a:latin typeface="SimSun"/>
                <a:ea typeface="SimSun"/>
                <a:cs typeface="SimSun"/>
              </a:rPr>
              <a:t>华</a:t>
            </a:r>
            <a:r>
              <a:rPr sz="2500" kern="0" spc="940">
                <a:solidFill>
                  <a:srgbClr val="000000">
                    <a:alpha val="100000"/>
                  </a:srgbClr>
                </a:solidFill>
                <a:latin typeface="SimSun"/>
                <a:ea typeface="SimSun"/>
                <a:cs typeface="SimSun"/>
              </a:rPr>
              <a:t> </a:t>
            </a:r>
            <a:r>
              <a:rPr sz="2500" b="1" kern="0" spc="-160">
                <a:solidFill>
                  <a:srgbClr val="000000">
                    <a:alpha val="100000"/>
                  </a:srgbClr>
                </a:solidFill>
                <a:latin typeface="SimSun"/>
                <a:ea typeface="SimSun"/>
                <a:cs typeface="SimSun"/>
              </a:rPr>
              <a:t>人</a:t>
            </a:r>
            <a:r>
              <a:rPr sz="2500" kern="0" spc="-160">
                <a:solidFill>
                  <a:srgbClr val="000000">
                    <a:alpha val="100000"/>
                  </a:srgbClr>
                </a:solidFill>
                <a:latin typeface="SimSun"/>
                <a:ea typeface="SimSun"/>
                <a:cs typeface="SimSun"/>
              </a:rPr>
              <a:t>  </a:t>
            </a:r>
            <a:r>
              <a:rPr sz="2500" b="1" kern="0" spc="-160">
                <a:solidFill>
                  <a:srgbClr val="000000">
                    <a:alpha val="100000"/>
                  </a:srgbClr>
                </a:solidFill>
                <a:latin typeface="SimSun"/>
                <a:ea typeface="SimSun"/>
                <a:cs typeface="SimSun"/>
              </a:rPr>
              <a:t>民</a:t>
            </a:r>
            <a:r>
              <a:rPr sz="2500" kern="0" spc="920">
                <a:solidFill>
                  <a:srgbClr val="000000">
                    <a:alpha val="100000"/>
                  </a:srgbClr>
                </a:solidFill>
                <a:latin typeface="SimSun"/>
                <a:ea typeface="SimSun"/>
                <a:cs typeface="SimSun"/>
              </a:rPr>
              <a:t> </a:t>
            </a:r>
            <a:r>
              <a:rPr sz="2500" b="1" kern="0" spc="-160">
                <a:solidFill>
                  <a:srgbClr val="000000">
                    <a:alpha val="100000"/>
                  </a:srgbClr>
                </a:solidFill>
                <a:latin typeface="SimSun"/>
                <a:ea typeface="SimSun"/>
                <a:cs typeface="SimSun"/>
              </a:rPr>
              <a:t>共</a:t>
            </a:r>
            <a:r>
              <a:rPr sz="2500" kern="0" spc="930">
                <a:solidFill>
                  <a:srgbClr val="000000">
                    <a:alpha val="100000"/>
                  </a:srgbClr>
                </a:solidFill>
                <a:latin typeface="SimSun"/>
                <a:ea typeface="SimSun"/>
                <a:cs typeface="SimSun"/>
              </a:rPr>
              <a:t> </a:t>
            </a:r>
            <a:r>
              <a:rPr sz="2500" b="1" kern="0" spc="-160">
                <a:solidFill>
                  <a:srgbClr val="000000">
                    <a:alpha val="100000"/>
                  </a:srgbClr>
                </a:solidFill>
                <a:latin typeface="SimSun"/>
                <a:ea typeface="SimSun"/>
                <a:cs typeface="SimSun"/>
              </a:rPr>
              <a:t>和</a:t>
            </a:r>
            <a:r>
              <a:rPr sz="2500" kern="0" spc="-160">
                <a:solidFill>
                  <a:srgbClr val="000000">
                    <a:alpha val="100000"/>
                  </a:srgbClr>
                </a:solidFill>
                <a:latin typeface="SimSun"/>
                <a:ea typeface="SimSun"/>
                <a:cs typeface="SimSun"/>
              </a:rPr>
              <a:t>  </a:t>
            </a:r>
            <a:r>
              <a:rPr sz="2500" b="1" kern="0" spc="-160">
                <a:solidFill>
                  <a:srgbClr val="000000">
                    <a:alpha val="100000"/>
                  </a:srgbClr>
                </a:solidFill>
                <a:latin typeface="SimSun"/>
                <a:ea typeface="SimSun"/>
                <a:cs typeface="SimSun"/>
              </a:rPr>
              <a:t>国</a:t>
            </a:r>
            <a:r>
              <a:rPr sz="2500" kern="0" spc="1170">
                <a:solidFill>
                  <a:srgbClr val="000000">
                    <a:alpha val="100000"/>
                  </a:srgbClr>
                </a:solidFill>
                <a:latin typeface="SimSun"/>
                <a:ea typeface="SimSun"/>
                <a:cs typeface="SimSun"/>
              </a:rPr>
              <a:t> </a:t>
            </a:r>
            <a:r>
              <a:rPr sz="2500" b="1" kern="0" spc="-160">
                <a:solidFill>
                  <a:srgbClr val="000000">
                    <a:alpha val="100000"/>
                  </a:srgbClr>
                </a:solidFill>
                <a:latin typeface="SimSun"/>
                <a:ea typeface="SimSun"/>
                <a:cs typeface="SimSun"/>
              </a:rPr>
              <a:t>国</a:t>
            </a:r>
            <a:r>
              <a:rPr sz="2500" kern="0" spc="-160">
                <a:solidFill>
                  <a:srgbClr val="000000">
                    <a:alpha val="100000"/>
                  </a:srgbClr>
                </a:solidFill>
                <a:latin typeface="SimSun"/>
                <a:ea typeface="SimSun"/>
                <a:cs typeface="SimSun"/>
              </a:rPr>
              <a:t>  </a:t>
            </a:r>
            <a:r>
              <a:rPr sz="2500" b="1" kern="0" spc="-160">
                <a:solidFill>
                  <a:srgbClr val="000000">
                    <a:alpha val="100000"/>
                  </a:srgbClr>
                </a:solidFill>
                <a:latin typeface="SimSun"/>
                <a:ea typeface="SimSun"/>
                <a:cs typeface="SimSun"/>
              </a:rPr>
              <a:t>家</a:t>
            </a:r>
            <a:r>
              <a:rPr sz="2500" kern="0" spc="940">
                <a:solidFill>
                  <a:srgbClr val="000000">
                    <a:alpha val="100000"/>
                  </a:srgbClr>
                </a:solidFill>
                <a:latin typeface="SimSun"/>
                <a:ea typeface="SimSun"/>
                <a:cs typeface="SimSun"/>
              </a:rPr>
              <a:t> </a:t>
            </a:r>
            <a:r>
              <a:rPr sz="2500" b="1" kern="0" spc="-160">
                <a:solidFill>
                  <a:srgbClr val="000000">
                    <a:alpha val="100000"/>
                  </a:srgbClr>
                </a:solidFill>
                <a:latin typeface="SimSun"/>
                <a:ea typeface="SimSun"/>
                <a:cs typeface="SimSun"/>
              </a:rPr>
              <a:t>标</a:t>
            </a:r>
            <a:r>
              <a:rPr sz="2500" kern="0" spc="-160">
                <a:solidFill>
                  <a:srgbClr val="000000">
                    <a:alpha val="100000"/>
                  </a:srgbClr>
                </a:solidFill>
                <a:latin typeface="SimSun"/>
                <a:ea typeface="SimSun"/>
                <a:cs typeface="SimSun"/>
              </a:rPr>
              <a:t>  </a:t>
            </a:r>
            <a:r>
              <a:rPr sz="2500" b="1" kern="0" spc="-160">
                <a:solidFill>
                  <a:srgbClr val="000000">
                    <a:alpha val="100000"/>
                  </a:srgbClr>
                </a:solidFill>
                <a:latin typeface="SimSun"/>
                <a:ea typeface="SimSun"/>
                <a:cs typeface="SimSun"/>
              </a:rPr>
              <a:t>准</a:t>
            </a:r>
            <a:r>
              <a:rPr sz="2500" kern="0" spc="0">
                <a:solidFill>
                  <a:srgbClr val="000000">
                    <a:alpha val="100000"/>
                  </a:srgbClr>
                </a:solidFill>
                <a:latin typeface="SimSun"/>
                <a:ea typeface="SimSun"/>
                <a:cs typeface="SimSun"/>
              </a:rPr>
              <a:t> </a:t>
            </a:r>
            <a:r>
              <a:rPr sz="1300" b="1" kern="0" spc="0">
                <a:solidFill>
                  <a:srgbClr val="000000">
                    <a:alpha val="100000"/>
                  </a:srgbClr>
                </a:solidFill>
                <a:latin typeface="SimSun"/>
                <a:ea typeface="SimSun"/>
                <a:cs typeface="SimSun"/>
              </a:rPr>
              <a:t>GB</a:t>
            </a:r>
            <a:r>
              <a:rPr sz="1300" b="1" kern="0" spc="10">
                <a:solidFill>
                  <a:srgbClr val="000000">
                    <a:alpha val="100000"/>
                  </a:srgbClr>
                </a:solidFill>
                <a:latin typeface="SimSun"/>
                <a:ea typeface="SimSun"/>
                <a:cs typeface="SimSun"/>
              </a:rPr>
              <a:t>/T</a:t>
            </a:r>
            <a:r>
              <a:rPr sz="1300" kern="0" spc="140">
                <a:solidFill>
                  <a:srgbClr val="000000">
                    <a:alpha val="100000"/>
                  </a:srgbClr>
                </a:solidFill>
                <a:latin typeface="SimSun"/>
                <a:ea typeface="SimSun"/>
                <a:cs typeface="SimSun"/>
              </a:rPr>
              <a:t>  </a:t>
            </a:r>
            <a:r>
              <a:rPr sz="1300" b="1" kern="0" spc="10">
                <a:solidFill>
                  <a:srgbClr val="000000">
                    <a:alpha val="100000"/>
                  </a:srgbClr>
                </a:solidFill>
                <a:latin typeface="SimSun"/>
                <a:ea typeface="SimSun"/>
                <a:cs typeface="SimSun"/>
              </a:rPr>
              <a:t>37608—20</a:t>
            </a:r>
            <a:r>
              <a:rPr sz="1300" b="1" kern="0" spc="0">
                <a:solidFill>
                  <a:srgbClr val="000000">
                    <a:alpha val="100000"/>
                  </a:srgbClr>
                </a:solidFill>
                <a:latin typeface="SimSun"/>
                <a:ea typeface="SimSun"/>
                <a:cs typeface="SimSun"/>
              </a:rPr>
              <a:t>19</a:t>
            </a:r>
            <a:endParaRPr lang="SimSun" altLang="SimSun" sz="1300"/>
          </a:p>
        </p:txBody>
      </p:sp>
      <p:sp>
        <p:nvSpPr>
          <p:cNvPr id="4" name="textbox 4"/>
          <p:cNvSpPr/>
          <p:nvPr/>
        </p:nvSpPr>
        <p:spPr>
          <a:xfrm>
            <a:off x="2385789" y="4222332"/>
            <a:ext cx="2732404" cy="8813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5239"/>
              </a:lnSpc>
            </a:pPr>
            <a:endParaRPr lang="Arial" altLang="Arial" sz="100"/>
          </a:p>
          <a:p>
            <a:pPr algn="r" rtl="0" eaLnBrk="0">
              <a:lnSpc>
                <a:spcPct val="95000"/>
              </a:lnSpc>
            </a:pPr>
            <a:r>
              <a:rPr sz="2500" b="1" kern="0" spc="-100">
                <a:solidFill>
                  <a:srgbClr val="000000">
                    <a:alpha val="100000"/>
                  </a:srgbClr>
                </a:solidFill>
                <a:latin typeface="SimHei"/>
                <a:ea typeface="SimHei"/>
                <a:cs typeface="SimHei"/>
              </a:rPr>
              <a:t>真</a:t>
            </a:r>
            <a:r>
              <a:rPr sz="2500" kern="0" spc="1070">
                <a:solidFill>
                  <a:srgbClr val="000000">
                    <a:alpha val="100000"/>
                  </a:srgbClr>
                </a:solidFill>
                <a:latin typeface="SimHei"/>
                <a:ea typeface="SimHei"/>
                <a:cs typeface="SimHei"/>
              </a:rPr>
              <a:t> </a:t>
            </a:r>
            <a:r>
              <a:rPr sz="2500" b="1" kern="0" spc="-100">
                <a:solidFill>
                  <a:srgbClr val="000000">
                    <a:alpha val="100000"/>
                  </a:srgbClr>
                </a:solidFill>
                <a:latin typeface="SimHei"/>
                <a:ea typeface="SimHei"/>
                <a:cs typeface="SimHei"/>
              </a:rPr>
              <a:t>空</a:t>
            </a:r>
            <a:r>
              <a:rPr sz="2500" kern="0" spc="1140">
                <a:solidFill>
                  <a:srgbClr val="000000">
                    <a:alpha val="100000"/>
                  </a:srgbClr>
                </a:solidFill>
                <a:latin typeface="SimHei"/>
                <a:ea typeface="SimHei"/>
                <a:cs typeface="SimHei"/>
              </a:rPr>
              <a:t> </a:t>
            </a:r>
            <a:r>
              <a:rPr sz="2500" b="1" kern="0" spc="-100">
                <a:solidFill>
                  <a:srgbClr val="000000">
                    <a:alpha val="100000"/>
                  </a:srgbClr>
                </a:solidFill>
                <a:latin typeface="SimHei"/>
                <a:ea typeface="SimHei"/>
                <a:cs typeface="SimHei"/>
              </a:rPr>
              <a:t>绝</a:t>
            </a:r>
            <a:r>
              <a:rPr sz="2500" kern="0" spc="1060">
                <a:solidFill>
                  <a:srgbClr val="000000">
                    <a:alpha val="100000"/>
                  </a:srgbClr>
                </a:solidFill>
                <a:latin typeface="SimHei"/>
                <a:ea typeface="SimHei"/>
                <a:cs typeface="SimHei"/>
              </a:rPr>
              <a:t> </a:t>
            </a:r>
            <a:r>
              <a:rPr sz="2500" b="1" kern="0" spc="-100">
                <a:solidFill>
                  <a:srgbClr val="000000">
                    <a:alpha val="100000"/>
                  </a:srgbClr>
                </a:solidFill>
                <a:latin typeface="SimHei"/>
                <a:ea typeface="SimHei"/>
                <a:cs typeface="SimHei"/>
              </a:rPr>
              <a:t>热</a:t>
            </a:r>
            <a:r>
              <a:rPr sz="2500" kern="0" spc="-100">
                <a:solidFill>
                  <a:srgbClr val="000000">
                    <a:alpha val="100000"/>
                  </a:srgbClr>
                </a:solidFill>
                <a:latin typeface="SimHei"/>
                <a:ea typeface="SimHei"/>
                <a:cs typeface="SimHei"/>
              </a:rPr>
              <a:t>  </a:t>
            </a:r>
            <a:r>
              <a:rPr sz="2500" b="1" kern="0" spc="-100">
                <a:solidFill>
                  <a:srgbClr val="000000">
                    <a:alpha val="100000"/>
                  </a:srgbClr>
                </a:solidFill>
                <a:latin typeface="SimHei"/>
                <a:ea typeface="SimHei"/>
                <a:cs typeface="SimHei"/>
              </a:rPr>
              <a:t>板</a:t>
            </a:r>
            <a:endParaRPr lang="SimHei" altLang="SimHei" sz="2500"/>
          </a:p>
          <a:p>
            <a:pPr algn="l" rtl="0" eaLnBrk="0">
              <a:lnSpc>
                <a:spcPct val="186000"/>
              </a:lnSpc>
            </a:pPr>
            <a:endParaRPr lang="Arial" altLang="Arial" sz="1000"/>
          </a:p>
          <a:p>
            <a:pPr algn="l" rtl="0" eaLnBrk="0">
              <a:lnSpc>
                <a:spcPct val="109000"/>
              </a:lnSpc>
            </a:pPr>
            <a:endParaRPr lang="Arial" altLang="Arial" sz="300"/>
          </a:p>
          <a:p>
            <a:pPr marL="185420" algn="l" rtl="0" eaLnBrk="0">
              <a:lnSpc>
                <a:spcPct val="80000"/>
              </a:lnSpc>
              <a:spcBef>
                <a:spcPts val="2"/>
              </a:spcBef>
            </a:pPr>
            <a:r>
              <a:rPr sz="1300" b="1" kern="0" spc="20">
                <a:solidFill>
                  <a:srgbClr val="000000">
                    <a:alpha val="100000"/>
                  </a:srgbClr>
                </a:solidFill>
                <a:latin typeface="Times New Roman"/>
                <a:ea typeface="Times New Roman"/>
                <a:cs typeface="Times New Roman"/>
              </a:rPr>
              <a:t>Vacuum</a:t>
            </a:r>
            <a:r>
              <a:rPr sz="1300" b="1" kern="0" spc="290">
                <a:solidFill>
                  <a:srgbClr val="000000">
                    <a:alpha val="100000"/>
                  </a:srgbClr>
                </a:solidFill>
                <a:latin typeface="Times New Roman"/>
                <a:ea typeface="Times New Roman"/>
                <a:cs typeface="Times New Roman"/>
              </a:rPr>
              <a:t> </a:t>
            </a:r>
            <a:r>
              <a:rPr sz="1300" b="1" kern="0" spc="20">
                <a:solidFill>
                  <a:srgbClr val="000000">
                    <a:alpha val="100000"/>
                  </a:srgbClr>
                </a:solidFill>
                <a:latin typeface="Times New Roman"/>
                <a:ea typeface="Times New Roman"/>
                <a:cs typeface="Times New Roman"/>
              </a:rPr>
              <a:t>insulation</a:t>
            </a:r>
            <a:r>
              <a:rPr sz="1300" b="1" kern="0" spc="300">
                <a:solidFill>
                  <a:srgbClr val="000000">
                    <a:alpha val="100000"/>
                  </a:srgbClr>
                </a:solidFill>
                <a:latin typeface="Times New Roman"/>
                <a:ea typeface="Times New Roman"/>
                <a:cs typeface="Times New Roman"/>
              </a:rPr>
              <a:t> </a:t>
            </a:r>
            <a:r>
              <a:rPr sz="1300" b="1" kern="0" spc="20">
                <a:solidFill>
                  <a:srgbClr val="000000">
                    <a:alpha val="100000"/>
                  </a:srgbClr>
                </a:solidFill>
                <a:latin typeface="Times New Roman"/>
                <a:ea typeface="Times New Roman"/>
                <a:cs typeface="Times New Roman"/>
              </a:rPr>
              <a:t>panels(VI</a:t>
            </a:r>
            <a:r>
              <a:rPr sz="1300" b="1" kern="0" spc="10">
                <a:solidFill>
                  <a:srgbClr val="000000">
                    <a:alpha val="100000"/>
                  </a:srgbClr>
                </a:solidFill>
                <a:latin typeface="Times New Roman"/>
                <a:ea typeface="Times New Roman"/>
                <a:cs typeface="Times New Roman"/>
              </a:rPr>
              <a:t>P)</a:t>
            </a:r>
            <a:endParaRPr lang="Times New Roman" altLang="Times New Roman" sz="1300"/>
          </a:p>
        </p:txBody>
      </p:sp>
      <p:pic>
        <p:nvPicPr>
          <p:cNvPr id="6" name="picture 6"/>
          <p:cNvPicPr>
            <a:picLocks noChangeAspect="1"/>
          </p:cNvPicPr>
          <p:nvPr/>
        </p:nvPicPr>
        <p:blipFill>
          <a:blip r:embed="rId2"/>
          <a:stretch>
            <a:fillRect/>
          </a:stretch>
        </p:blipFill>
        <p:spPr>
          <a:xfrm rot="21600000">
            <a:off x="4889513" y="526998"/>
            <a:ext cx="1568431" cy="812902"/>
          </a:xfrm>
          <a:prstGeom prst="rect">
            <a:avLst/>
          </a:prstGeom>
        </p:spPr>
      </p:pic>
      <p:sp>
        <p:nvSpPr>
          <p:cNvPr id="8" name="textbox 8"/>
          <p:cNvSpPr/>
          <p:nvPr/>
        </p:nvSpPr>
        <p:spPr>
          <a:xfrm>
            <a:off x="2269412" y="9587560"/>
            <a:ext cx="2388870" cy="4845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520"/>
              </a:lnSpc>
            </a:pPr>
            <a:endParaRPr lang="Arial" altLang="Arial" sz="100"/>
          </a:p>
          <a:p>
            <a:pPr marL="12700" algn="l" rtl="0" eaLnBrk="0">
              <a:lnSpc>
                <a:spcPct val="104000"/>
              </a:lnSpc>
            </a:pPr>
            <a:r>
              <a:rPr sz="1600" b="1" kern="0" spc="240">
                <a:solidFill>
                  <a:srgbClr val="000000">
                    <a:alpha val="100000"/>
                  </a:srgbClr>
                </a:solidFill>
                <a:latin typeface="SimSun"/>
                <a:ea typeface="SimSun"/>
                <a:cs typeface="SimSun"/>
              </a:rPr>
              <a:t>国家市场监督管理总局</a:t>
            </a:r>
            <a:r>
              <a:rPr sz="1600" kern="0" spc="60">
                <a:solidFill>
                  <a:srgbClr val="000000">
                    <a:alpha val="100000"/>
                  </a:srgbClr>
                </a:solidFill>
                <a:latin typeface="SimSun"/>
                <a:ea typeface="SimSun"/>
                <a:cs typeface="SimSun"/>
              </a:rPr>
              <a:t> </a:t>
            </a:r>
            <a:r>
              <a:rPr sz="1300" b="1" kern="0" spc="230">
                <a:solidFill>
                  <a:srgbClr val="000000">
                    <a:alpha val="100000"/>
                  </a:srgbClr>
                </a:solidFill>
                <a:latin typeface="SimSun"/>
                <a:ea typeface="SimSun"/>
                <a:cs typeface="SimSun"/>
              </a:rPr>
              <a:t>中国国家标准化管理委员会</a:t>
            </a:r>
            <a:endParaRPr lang="SimSun" altLang="SimSun" sz="1300"/>
          </a:p>
        </p:txBody>
      </p:sp>
      <p:sp>
        <p:nvSpPr>
          <p:cNvPr id="10" name="textbox 10"/>
          <p:cNvSpPr/>
          <p:nvPr/>
        </p:nvSpPr>
        <p:spPr>
          <a:xfrm>
            <a:off x="694568" y="9121765"/>
            <a:ext cx="1220469" cy="221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824"/>
              </a:lnSpc>
            </a:pPr>
            <a:endParaRPr lang="Arial" altLang="Arial" sz="100"/>
          </a:p>
          <a:p>
            <a:pPr marL="12700" algn="l" rtl="0" eaLnBrk="0">
              <a:lnSpc>
                <a:spcPct val="99000"/>
              </a:lnSpc>
            </a:pPr>
            <a:r>
              <a:rPr sz="1300" b="1" kern="0" spc="10">
                <a:solidFill>
                  <a:srgbClr val="000000">
                    <a:alpha val="100000"/>
                  </a:srgbClr>
                </a:solidFill>
                <a:latin typeface="SimHei"/>
                <a:ea typeface="SimHei"/>
                <a:cs typeface="SimHei"/>
              </a:rPr>
              <a:t>2019-06-04发布</a:t>
            </a:r>
            <a:endParaRPr lang="SimHei" altLang="SimHei" sz="1300"/>
          </a:p>
        </p:txBody>
      </p:sp>
      <p:sp>
        <p:nvSpPr>
          <p:cNvPr id="12" name="textbox 12"/>
          <p:cNvSpPr/>
          <p:nvPr/>
        </p:nvSpPr>
        <p:spPr>
          <a:xfrm>
            <a:off x="5596728" y="9116156"/>
            <a:ext cx="1209675" cy="2222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56"/>
              </a:lnSpc>
            </a:pPr>
            <a:endParaRPr lang="Arial" altLang="Arial" sz="100"/>
          </a:p>
          <a:p>
            <a:pPr marL="12700" algn="l" rtl="0" eaLnBrk="0">
              <a:lnSpc>
                <a:spcPct val="99000"/>
              </a:lnSpc>
            </a:pPr>
            <a:r>
              <a:rPr sz="1300" b="1" kern="0" spc="-20">
                <a:solidFill>
                  <a:srgbClr val="000000">
                    <a:alpha val="100000"/>
                  </a:srgbClr>
                </a:solidFill>
                <a:latin typeface="SimHei"/>
                <a:ea typeface="SimHei"/>
                <a:cs typeface="SimHei"/>
              </a:rPr>
              <a:t>2020-05-0</a:t>
            </a:r>
            <a:r>
              <a:rPr sz="1300" b="1" kern="0" spc="-30">
                <a:solidFill>
                  <a:srgbClr val="000000">
                    <a:alpha val="100000"/>
                  </a:srgbClr>
                </a:solidFill>
                <a:latin typeface="SimHei"/>
                <a:ea typeface="SimHei"/>
                <a:cs typeface="SimHei"/>
              </a:rPr>
              <a:t>1</a:t>
            </a:r>
            <a:r>
              <a:rPr sz="1300" kern="0" spc="-230">
                <a:solidFill>
                  <a:srgbClr val="000000">
                    <a:alpha val="100000"/>
                  </a:srgbClr>
                </a:solidFill>
                <a:latin typeface="SimHei"/>
                <a:ea typeface="SimHei"/>
                <a:cs typeface="SimHei"/>
              </a:rPr>
              <a:t> </a:t>
            </a:r>
            <a:r>
              <a:rPr sz="1300" b="1" kern="0" spc="-30">
                <a:solidFill>
                  <a:srgbClr val="000000">
                    <a:alpha val="100000"/>
                  </a:srgbClr>
                </a:solidFill>
                <a:latin typeface="SimHei"/>
                <a:ea typeface="SimHei"/>
                <a:cs typeface="SimHei"/>
              </a:rPr>
              <a:t>实施</a:t>
            </a:r>
            <a:endParaRPr lang="SimHei" altLang="SimHei" sz="1300"/>
          </a:p>
        </p:txBody>
      </p:sp>
      <p:sp>
        <p:nvSpPr>
          <p:cNvPr id="14" name="textbox 14"/>
          <p:cNvSpPr/>
          <p:nvPr/>
        </p:nvSpPr>
        <p:spPr>
          <a:xfrm>
            <a:off x="692117" y="481962"/>
            <a:ext cx="836930" cy="2889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33"/>
              </a:lnSpc>
            </a:pPr>
            <a:endParaRPr lang="Arial" altLang="Arial" sz="100"/>
          </a:p>
          <a:p>
            <a:pPr marL="13970" algn="l" rtl="0" eaLnBrk="0">
              <a:lnSpc>
                <a:spcPct val="82000"/>
              </a:lnSpc>
            </a:pPr>
            <a:r>
              <a:rPr sz="1000" b="1" kern="0" spc="-20">
                <a:solidFill>
                  <a:srgbClr val="000000">
                    <a:alpha val="100000"/>
                  </a:srgbClr>
                </a:solidFill>
                <a:latin typeface="SimSun"/>
                <a:ea typeface="SimSun"/>
                <a:cs typeface="SimSun"/>
              </a:rPr>
              <a:t>ICS</a:t>
            </a:r>
            <a:r>
              <a:rPr sz="1000" kern="0" spc="-20">
                <a:solidFill>
                  <a:srgbClr val="000000">
                    <a:alpha val="100000"/>
                  </a:srgbClr>
                </a:solidFill>
                <a:latin typeface="SimSun"/>
                <a:ea typeface="SimSun"/>
                <a:cs typeface="SimSun"/>
              </a:rPr>
              <a:t> </a:t>
            </a:r>
            <a:r>
              <a:rPr sz="1000" b="1" kern="0" spc="-20">
                <a:solidFill>
                  <a:srgbClr val="000000">
                    <a:alpha val="100000"/>
                  </a:srgbClr>
                </a:solidFill>
                <a:latin typeface="SimSun"/>
                <a:ea typeface="SimSun"/>
                <a:cs typeface="SimSun"/>
              </a:rPr>
              <a:t>91.100.60</a:t>
            </a:r>
            <a:endParaRPr lang="SimSun" altLang="SimSun" sz="1000"/>
          </a:p>
          <a:p>
            <a:pPr marL="12700" algn="l" rtl="0" eaLnBrk="0">
              <a:lnSpc>
                <a:spcPct val="82000"/>
              </a:lnSpc>
              <a:spcBef>
                <a:spcPts val="107"/>
              </a:spcBef>
            </a:pPr>
            <a:r>
              <a:rPr sz="1000" kern="0" spc="-10">
                <a:solidFill>
                  <a:srgbClr val="000000">
                    <a:alpha val="100000"/>
                  </a:srgbClr>
                </a:solidFill>
                <a:latin typeface="SimSun"/>
                <a:ea typeface="SimSun"/>
                <a:cs typeface="SimSun"/>
              </a:rPr>
              <a:t>Q</a:t>
            </a:r>
            <a:r>
              <a:rPr sz="1000" kern="0" spc="38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25</a:t>
            </a:r>
            <a:endParaRPr lang="SimSun" altLang="SimSun" sz="1000"/>
          </a:p>
        </p:txBody>
      </p:sp>
      <p:pic>
        <p:nvPicPr>
          <p:cNvPr id="16" name="picture 16"/>
          <p:cNvPicPr>
            <a:picLocks noChangeAspect="1"/>
          </p:cNvPicPr>
          <p:nvPr/>
        </p:nvPicPr>
        <p:blipFill>
          <a:blip r:embed="rId3"/>
          <a:stretch>
            <a:fillRect/>
          </a:stretch>
        </p:blipFill>
        <p:spPr>
          <a:xfrm rot="21600000">
            <a:off x="698480" y="9347195"/>
            <a:ext cx="6115079" cy="12694"/>
          </a:xfrm>
          <a:prstGeom prst="rect">
            <a:avLst/>
          </a:prstGeom>
        </p:spPr>
      </p:pic>
      <p:sp>
        <p:nvSpPr>
          <p:cNvPr id="18" name="textbox 18"/>
          <p:cNvSpPr/>
          <p:nvPr/>
        </p:nvSpPr>
        <p:spPr>
          <a:xfrm>
            <a:off x="4822083" y="9706051"/>
            <a:ext cx="456565" cy="221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823"/>
              </a:lnSpc>
            </a:pPr>
            <a:endParaRPr lang="Arial" altLang="Arial" sz="100"/>
          </a:p>
          <a:p>
            <a:pPr marL="12700" algn="l" rtl="0" eaLnBrk="0">
              <a:lnSpc>
                <a:spcPct val="99000"/>
              </a:lnSpc>
            </a:pPr>
            <a:r>
              <a:rPr sz="1300" b="1" kern="0" spc="-20">
                <a:solidFill>
                  <a:srgbClr val="000000">
                    <a:alpha val="100000"/>
                  </a:srgbClr>
                </a:solidFill>
                <a:latin typeface="SimHei"/>
                <a:ea typeface="SimHei"/>
                <a:cs typeface="SimHei"/>
              </a:rPr>
              <a:t>发</a:t>
            </a:r>
            <a:r>
              <a:rPr sz="1300" kern="0" spc="140">
                <a:solidFill>
                  <a:srgbClr val="000000">
                    <a:alpha val="100000"/>
                  </a:srgbClr>
                </a:solidFill>
                <a:latin typeface="SimHei"/>
                <a:ea typeface="SimHei"/>
                <a:cs typeface="SimHei"/>
              </a:rPr>
              <a:t> </a:t>
            </a:r>
            <a:r>
              <a:rPr sz="1300" b="1" kern="0" spc="-20">
                <a:solidFill>
                  <a:srgbClr val="000000">
                    <a:alpha val="100000"/>
                  </a:srgbClr>
                </a:solidFill>
                <a:latin typeface="SimHei"/>
                <a:ea typeface="SimHei"/>
                <a:cs typeface="SimHei"/>
              </a:rPr>
              <a:t>布</a:t>
            </a:r>
            <a:endParaRPr lang="SimHei" altLang="SimHei" sz="1300"/>
          </a:p>
        </p:txBody>
      </p:sp>
      <p:pic>
        <p:nvPicPr>
          <p:cNvPr id="20" name="picture 20"/>
          <p:cNvPicPr>
            <a:picLocks noChangeAspect="1"/>
          </p:cNvPicPr>
          <p:nvPr/>
        </p:nvPicPr>
        <p:blipFill>
          <a:blip r:embed="rId4"/>
          <a:stretch>
            <a:fillRect/>
          </a:stretch>
        </p:blipFill>
        <p:spPr>
          <a:xfrm rot="21600000">
            <a:off x="698480" y="2800350"/>
            <a:ext cx="6115079" cy="6401"/>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textbox 22"/>
          <p:cNvSpPr/>
          <p:nvPr/>
        </p:nvSpPr>
        <p:spPr>
          <a:xfrm>
            <a:off x="831828" y="2068653"/>
            <a:ext cx="5909309" cy="27571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645"/>
              </a:lnSpc>
            </a:pPr>
            <a:endParaRPr lang="Arial" altLang="Arial" sz="100"/>
          </a:p>
          <a:p>
            <a:pPr marL="285750" algn="l" rtl="0" eaLnBrk="0">
              <a:lnSpc>
                <a:spcPct val="99000"/>
              </a:lnSpc>
            </a:pPr>
            <a:r>
              <a:rPr sz="1000" kern="0" spc="20">
                <a:solidFill>
                  <a:srgbClr val="000000">
                    <a:alpha val="100000"/>
                  </a:srgbClr>
                </a:solidFill>
                <a:latin typeface="SimSun"/>
                <a:ea typeface="SimSun"/>
                <a:cs typeface="SimSun"/>
              </a:rPr>
              <a:t>本标准按照</a:t>
            </a:r>
            <a:r>
              <a:rPr sz="1000" kern="0" spc="0">
                <a:solidFill>
                  <a:srgbClr val="000000">
                    <a:alpha val="100000"/>
                  </a:srgbClr>
                </a:solidFill>
                <a:latin typeface="SimSun"/>
                <a:ea typeface="SimSun"/>
                <a:cs typeface="SimSun"/>
              </a:rPr>
              <a:t>GB</a:t>
            </a:r>
            <a:r>
              <a:rPr sz="1000" kern="0" spc="20">
                <a:solidFill>
                  <a:srgbClr val="000000">
                    <a:alpha val="100000"/>
                  </a:srgbClr>
                </a:solidFill>
                <a:latin typeface="SimSun"/>
                <a:ea typeface="SimSun"/>
                <a:cs typeface="SimSun"/>
              </a:rPr>
              <a:t>/T1.1—2009</a:t>
            </a:r>
            <a:r>
              <a:rPr sz="1000" kern="0" spc="10">
                <a:solidFill>
                  <a:srgbClr val="000000">
                    <a:alpha val="100000"/>
                  </a:srgbClr>
                </a:solidFill>
                <a:latin typeface="SimSun"/>
                <a:ea typeface="SimSun"/>
                <a:cs typeface="SimSun"/>
              </a:rPr>
              <a:t>  给出的规则起草。</a:t>
            </a:r>
            <a:endParaRPr lang="SimSun" altLang="SimSun" sz="1000"/>
          </a:p>
          <a:p>
            <a:pPr marL="285750" algn="l" rtl="0" eaLnBrk="0">
              <a:lnSpc>
                <a:spcPct val="99000"/>
              </a:lnSpc>
              <a:spcBef>
                <a:spcPts val="363"/>
              </a:spcBef>
            </a:pPr>
            <a:r>
              <a:rPr sz="1000" kern="0" spc="0">
                <a:solidFill>
                  <a:srgbClr val="000000">
                    <a:alpha val="100000"/>
                  </a:srgbClr>
                </a:solidFill>
                <a:latin typeface="SimSun"/>
                <a:ea typeface="SimSun"/>
                <a:cs typeface="SimSun"/>
              </a:rPr>
              <a:t>本标准由中国建筑材料</a:t>
            </a:r>
            <a:r>
              <a:rPr sz="1000" kern="0" spc="-10">
                <a:solidFill>
                  <a:srgbClr val="000000">
                    <a:alpha val="100000"/>
                  </a:srgbClr>
                </a:solidFill>
                <a:latin typeface="SimSun"/>
                <a:ea typeface="SimSun"/>
                <a:cs typeface="SimSun"/>
              </a:rPr>
              <a:t>联合会提出。</a:t>
            </a:r>
            <a:endParaRPr lang="SimSun" altLang="SimSun" sz="1000"/>
          </a:p>
          <a:p>
            <a:pPr marL="285750" algn="l" rtl="0" eaLnBrk="0">
              <a:lnSpc>
                <a:spcPct val="96000"/>
              </a:lnSpc>
              <a:spcBef>
                <a:spcPts val="252"/>
              </a:spcBef>
            </a:pPr>
            <a:r>
              <a:rPr sz="1000" kern="0" spc="30">
                <a:solidFill>
                  <a:srgbClr val="000000">
                    <a:alpha val="100000"/>
                  </a:srgbClr>
                </a:solidFill>
                <a:latin typeface="SimSun"/>
                <a:ea typeface="SimSun"/>
                <a:cs typeface="SimSun"/>
              </a:rPr>
              <a:t>本标准由全国绝热材料标准化技</a:t>
            </a:r>
            <a:r>
              <a:rPr sz="1000" kern="0" spc="20">
                <a:solidFill>
                  <a:srgbClr val="000000">
                    <a:alpha val="100000"/>
                  </a:srgbClr>
                </a:solidFill>
                <a:latin typeface="SimSun"/>
                <a:ea typeface="SimSun"/>
                <a:cs typeface="SimSun"/>
              </a:rPr>
              <a:t>术委员会</a:t>
            </a:r>
            <a:r>
              <a:rPr sz="1000" kern="0" spc="2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SAC</a:t>
            </a:r>
            <a:r>
              <a:rPr sz="1000" kern="0" spc="2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TC</a:t>
            </a:r>
            <a:r>
              <a:rPr sz="1000" kern="0" spc="20">
                <a:solidFill>
                  <a:srgbClr val="000000">
                    <a:alpha val="100000"/>
                  </a:srgbClr>
                </a:solidFill>
                <a:latin typeface="Times New Roman"/>
                <a:ea typeface="Times New Roman"/>
                <a:cs typeface="Times New Roman"/>
              </a:rPr>
              <a:t>    191)</a:t>
            </a:r>
            <a:r>
              <a:rPr sz="1000" kern="0" spc="20">
                <a:solidFill>
                  <a:srgbClr val="000000">
                    <a:alpha val="100000"/>
                  </a:srgbClr>
                </a:solidFill>
                <a:latin typeface="SimSun"/>
                <a:ea typeface="SimSun"/>
                <a:cs typeface="SimSun"/>
              </a:rPr>
              <a:t>归口。</a:t>
            </a:r>
            <a:endParaRPr lang="SimSun" altLang="SimSun" sz="1000"/>
          </a:p>
          <a:p>
            <a:pPr marL="12700" indent="273050" algn="l" rtl="0" eaLnBrk="0">
              <a:lnSpc>
                <a:spcPct val="125000"/>
              </a:lnSpc>
              <a:spcBef>
                <a:spcPts val="497"/>
              </a:spcBef>
            </a:pPr>
            <a:r>
              <a:rPr sz="1000" kern="0" spc="20">
                <a:solidFill>
                  <a:srgbClr val="000000">
                    <a:alpha val="100000"/>
                  </a:srgbClr>
                </a:solidFill>
                <a:latin typeface="SimSun"/>
                <a:ea typeface="SimSun"/>
                <a:cs typeface="SimSun"/>
              </a:rPr>
              <a:t>本标准起草单位：南京玻璃纤维研究设计院有限公司、福建赛</a:t>
            </a:r>
            <a:r>
              <a:rPr sz="1000" kern="0" spc="10">
                <a:solidFill>
                  <a:srgbClr val="000000">
                    <a:alpha val="100000"/>
                  </a:srgbClr>
                </a:solidFill>
                <a:latin typeface="SimSun"/>
                <a:ea typeface="SimSun"/>
                <a:cs typeface="SimSun"/>
              </a:rPr>
              <a:t>特新材股份有限公司、江苏山由帝奥</a:t>
            </a:r>
            <a:r>
              <a:rPr sz="1000" kern="0" spc="-1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节能新材股份有限公司、广州晖能环保材料有限公司、中车长江车辆有限</a:t>
            </a:r>
            <a:r>
              <a:rPr sz="1000" kern="0" spc="-10">
                <a:solidFill>
                  <a:srgbClr val="000000">
                    <a:alpha val="100000"/>
                  </a:srgbClr>
                </a:solidFill>
                <a:latin typeface="SimSun"/>
                <a:ea typeface="SimSun"/>
                <a:cs typeface="SimSun"/>
              </a:rPr>
              <a:t>公司、长虹美菱股份有限公司、</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南京航空航天大学、中建工程研究院有限公司、海信家电集团股份</a:t>
            </a:r>
            <a:r>
              <a:rPr sz="1000" kern="0" spc="10">
                <a:solidFill>
                  <a:srgbClr val="000000">
                    <a:alpha val="100000"/>
                  </a:srgbClr>
                </a:solidFill>
                <a:latin typeface="SimSun"/>
                <a:ea typeface="SimSun"/>
                <a:cs typeface="SimSun"/>
              </a:rPr>
              <a:t>有限公司、滁州银兴新材料科技有限</a:t>
            </a:r>
            <a:r>
              <a:rPr sz="1000" kern="0" spc="0">
                <a:solidFill>
                  <a:srgbClr val="000000">
                    <a:alpha val="100000"/>
                  </a:srgbClr>
                </a:solidFill>
                <a:latin typeface="SimSun"/>
                <a:ea typeface="SimSun"/>
                <a:cs typeface="SimSun"/>
              </a:rPr>
              <a:t>  公司、四川零零吴科技有限公司、青岛德旭新材料股</a:t>
            </a:r>
            <a:r>
              <a:rPr sz="1000" kern="0" spc="-10">
                <a:solidFill>
                  <a:srgbClr val="000000">
                    <a:alpha val="100000"/>
                  </a:srgbClr>
                </a:solidFill>
                <a:latin typeface="SimSun"/>
                <a:ea typeface="SimSun"/>
                <a:cs typeface="SimSun"/>
              </a:rPr>
              <a:t>份有限公司、安徽百特新材料科技有限公司、安徽省</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恳思惠新型材料有限责任公司、苏州维艾普新材料股份有限公司、善工新材料科技有限公司、</a:t>
            </a:r>
            <a:r>
              <a:rPr sz="1000" kern="0" spc="10">
                <a:solidFill>
                  <a:srgbClr val="000000">
                    <a:alpha val="100000"/>
                  </a:srgbClr>
                </a:solidFill>
                <a:latin typeface="SimSun"/>
                <a:ea typeface="SimSun"/>
                <a:cs typeface="SimSun"/>
              </a:rPr>
              <a:t>江苏大利</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节能科技股份有限公司、安徽吉曜玻璃微纤有限公司、天长市劲驰玻纤科技有限责任</a:t>
            </a:r>
            <a:r>
              <a:rPr sz="1000" kern="0" spc="10">
                <a:solidFill>
                  <a:srgbClr val="000000">
                    <a:alpha val="100000"/>
                  </a:srgbClr>
                </a:solidFill>
                <a:latin typeface="SimSun"/>
                <a:ea typeface="SimSun"/>
                <a:cs typeface="SimSun"/>
              </a:rPr>
              <a:t>公司、河北神州保</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温建材集团有限公司、国</a:t>
            </a:r>
            <a:r>
              <a:rPr sz="1000" kern="0" spc="10">
                <a:solidFill>
                  <a:srgbClr val="000000">
                    <a:alpha val="100000"/>
                  </a:srgbClr>
                </a:solidFill>
                <a:latin typeface="SimSun"/>
                <a:ea typeface="SimSun"/>
                <a:cs typeface="SimSun"/>
              </a:rPr>
              <a:t>家玻璃纤维产品质量监督检验中心。</a:t>
            </a:r>
            <a:endParaRPr lang="SimSun" altLang="SimSun" sz="1000"/>
          </a:p>
          <a:p>
            <a:pPr algn="l" rtl="0" eaLnBrk="0">
              <a:lnSpc>
                <a:spcPct val="111000"/>
              </a:lnSpc>
            </a:pPr>
            <a:endParaRPr lang="Arial" altLang="Arial" sz="400"/>
          </a:p>
          <a:p>
            <a:pPr marL="12700" indent="273050" algn="l" rtl="0" eaLnBrk="0">
              <a:lnSpc>
                <a:spcPct val="128000"/>
              </a:lnSpc>
              <a:spcBef>
                <a:spcPts val="5"/>
              </a:spcBef>
            </a:pPr>
            <a:r>
              <a:rPr sz="1000" kern="0" spc="-10">
                <a:solidFill>
                  <a:srgbClr val="000000">
                    <a:alpha val="100000"/>
                  </a:srgbClr>
                </a:solidFill>
                <a:latin typeface="SimSun"/>
                <a:ea typeface="SimSun"/>
                <a:cs typeface="SimSun"/>
              </a:rPr>
              <a:t>本标准主要起草人：张剑红、赵明、王佳庆、汪坤明、洪国莹、朱生荣、张亮亮、袁江涛、王海成、</a:t>
            </a:r>
            <a:r>
              <a:rPr sz="1000" kern="0" spc="30">
                <a:solidFill>
                  <a:srgbClr val="000000">
                    <a:alpha val="100000"/>
                  </a:srgbClr>
                </a:solidFill>
                <a:latin typeface="SimSun"/>
                <a:ea typeface="SimSun"/>
                <a:cs typeface="SimSun"/>
              </a:rPr>
              <a:t>  </a:t>
            </a:r>
            <a:r>
              <a:rPr sz="900" kern="0" spc="0">
                <a:solidFill>
                  <a:srgbClr val="000000">
                    <a:alpha val="100000"/>
                  </a:srgbClr>
                </a:solidFill>
                <a:latin typeface="SimSun"/>
                <a:ea typeface="SimSun"/>
                <a:cs typeface="SimSun"/>
              </a:rPr>
              <a:t>何远新、胡海滨、吴园、陈照峰、孙鹏程、周辉、胡锋、吴乐于、陈彪、卢旭东、张海军、</a:t>
            </a:r>
            <a:r>
              <a:rPr sz="900" kern="0" spc="-10">
                <a:solidFill>
                  <a:srgbClr val="000000">
                    <a:alpha val="100000"/>
                  </a:srgbClr>
                </a:solidFill>
                <a:latin typeface="SimSun"/>
                <a:ea typeface="SimSun"/>
                <a:cs typeface="SimSun"/>
              </a:rPr>
              <a:t>刁子军、肖军、蒋国华、  </a:t>
            </a:r>
            <a:r>
              <a:rPr sz="900" kern="0" spc="0">
                <a:solidFill>
                  <a:srgbClr val="000000">
                    <a:alpha val="100000"/>
                  </a:srgbClr>
                </a:solidFill>
                <a:latin typeface="SimSun"/>
                <a:ea typeface="SimSun"/>
                <a:cs typeface="SimSun"/>
              </a:rPr>
              <a:t>顾春生、王谦、高伟民、阚安康、徐滕州、侯鹏、丁晴、刘连花、潘阳、魏善芝、屈会力、</a:t>
            </a:r>
            <a:r>
              <a:rPr sz="900" kern="0" spc="-10">
                <a:solidFill>
                  <a:srgbClr val="000000">
                    <a:alpha val="100000"/>
                  </a:srgbClr>
                </a:solidFill>
                <a:latin typeface="SimSun"/>
                <a:ea typeface="SimSun"/>
                <a:cs typeface="SimSun"/>
              </a:rPr>
              <a:t>李骏光、郝郑涛、崔军、  </a:t>
            </a:r>
            <a:r>
              <a:rPr sz="1000" kern="0" spc="-20">
                <a:solidFill>
                  <a:srgbClr val="000000">
                    <a:alpha val="100000"/>
                  </a:srgbClr>
                </a:solidFill>
                <a:latin typeface="SimSun"/>
                <a:ea typeface="SimSun"/>
                <a:cs typeface="SimSun"/>
              </a:rPr>
              <a:t>唐健。</a:t>
            </a:r>
            <a:endParaRPr lang="SimSun" altLang="SimSun" sz="1000"/>
          </a:p>
        </p:txBody>
      </p:sp>
      <p:sp>
        <p:nvSpPr>
          <p:cNvPr id="24" name="textbox 24"/>
          <p:cNvSpPr/>
          <p:nvPr/>
        </p:nvSpPr>
        <p:spPr>
          <a:xfrm>
            <a:off x="3368304" y="1433793"/>
            <a:ext cx="784859" cy="2520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546"/>
              </a:lnSpc>
            </a:pPr>
            <a:endParaRPr lang="Arial" altLang="Arial" sz="100"/>
          </a:p>
          <a:p>
            <a:pPr marL="12700" algn="l" rtl="0" eaLnBrk="0">
              <a:lnSpc>
                <a:spcPct val="99000"/>
              </a:lnSpc>
            </a:pPr>
            <a:r>
              <a:rPr sz="1500" b="1" kern="0" spc="-30">
                <a:solidFill>
                  <a:srgbClr val="000000">
                    <a:alpha val="100000"/>
                  </a:srgbClr>
                </a:solidFill>
                <a:latin typeface="SimHei"/>
                <a:ea typeface="SimHei"/>
                <a:cs typeface="SimHei"/>
              </a:rPr>
              <a:t>前</a:t>
            </a:r>
            <a:r>
              <a:rPr sz="1500" kern="0" spc="10">
                <a:solidFill>
                  <a:srgbClr val="000000">
                    <a:alpha val="100000"/>
                  </a:srgbClr>
                </a:solidFill>
                <a:latin typeface="SimHei"/>
                <a:ea typeface="SimHei"/>
                <a:cs typeface="SimHei"/>
              </a:rPr>
              <a:t>    </a:t>
            </a:r>
            <a:r>
              <a:rPr sz="1500" b="1" kern="0" spc="-30">
                <a:solidFill>
                  <a:srgbClr val="000000">
                    <a:alpha val="100000"/>
                  </a:srgbClr>
                </a:solidFill>
                <a:latin typeface="SimHei"/>
                <a:ea typeface="SimHei"/>
                <a:cs typeface="SimHei"/>
              </a:rPr>
              <a:t>言</a:t>
            </a:r>
            <a:endParaRPr lang="SimHei" altLang="SimHei" sz="1500"/>
          </a:p>
        </p:txBody>
      </p:sp>
      <p:sp>
        <p:nvSpPr>
          <p:cNvPr id="26" name="textbox 26"/>
          <p:cNvSpPr/>
          <p:nvPr/>
        </p:nvSpPr>
        <p:spPr>
          <a:xfrm>
            <a:off x="5570864" y="788159"/>
            <a:ext cx="1140460" cy="1797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214"/>
              </a:lnSpc>
            </a:pPr>
            <a:r>
              <a:rPr sz="1000" b="1" kern="0" spc="0">
                <a:solidFill>
                  <a:srgbClr val="000000">
                    <a:alpha val="100000"/>
                  </a:srgbClr>
                </a:solidFill>
                <a:latin typeface="SimSun"/>
                <a:ea typeface="SimSun"/>
                <a:cs typeface="SimSun"/>
              </a:rPr>
              <a:t>GB</a:t>
            </a:r>
            <a:r>
              <a:rPr sz="1000" b="1" kern="0" spc="10">
                <a:solidFill>
                  <a:srgbClr val="000000">
                    <a:alpha val="100000"/>
                  </a:srgbClr>
                </a:solidFill>
                <a:latin typeface="SimSun"/>
                <a:ea typeface="SimSun"/>
                <a:cs typeface="SimSun"/>
              </a:rPr>
              <a:t>/T</a:t>
            </a:r>
            <a:r>
              <a:rPr sz="1000" kern="0" spc="57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37608—2019</a:t>
            </a:r>
            <a:endParaRPr lang="SimSun" altLang="SimSun" sz="1000"/>
          </a:p>
        </p:txBody>
      </p:sp>
      <p:sp>
        <p:nvSpPr>
          <p:cNvPr id="28" name="textbox 28"/>
          <p:cNvSpPr/>
          <p:nvPr/>
        </p:nvSpPr>
        <p:spPr>
          <a:xfrm>
            <a:off x="6438908" y="9714809"/>
            <a:ext cx="66675" cy="146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97"/>
              </a:lnSpc>
            </a:pPr>
            <a:endParaRPr lang="Arial" altLang="Arial" sz="100"/>
          </a:p>
          <a:p>
            <a:pPr marL="12700" algn="l" rtl="0" eaLnBrk="0">
              <a:lnSpc>
                <a:spcPct val="79000"/>
              </a:lnSpc>
            </a:pPr>
            <a:r>
              <a:rPr sz="1000" kern="0" spc="-20">
                <a:solidFill>
                  <a:srgbClr val="000000">
                    <a:alpha val="100000"/>
                  </a:srgbClr>
                </a:solidFill>
                <a:latin typeface="Times New Roman"/>
                <a:ea typeface="Times New Roman"/>
                <a:cs typeface="Times New Roman"/>
              </a:rPr>
              <a:t>I</a:t>
            </a:r>
            <a:endParaRPr lang="Times New Roman" altLang="Times New Roman" sz="10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textbox 30"/>
          <p:cNvSpPr/>
          <p:nvPr/>
        </p:nvSpPr>
        <p:spPr>
          <a:xfrm>
            <a:off x="812817" y="788159"/>
            <a:ext cx="5898515" cy="88906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214"/>
              </a:lnSpc>
            </a:pPr>
            <a:r>
              <a:rPr sz="1000" b="1" kern="0" spc="0">
                <a:solidFill>
                  <a:srgbClr val="000000">
                    <a:alpha val="100000"/>
                  </a:srgbClr>
                </a:solidFill>
                <a:latin typeface="SimSun"/>
                <a:ea typeface="SimSun"/>
                <a:cs typeface="SimSun"/>
              </a:rPr>
              <a:t>GB</a:t>
            </a:r>
            <a:r>
              <a:rPr sz="1000" b="1" kern="0" spc="10">
                <a:solidFill>
                  <a:srgbClr val="000000">
                    <a:alpha val="100000"/>
                  </a:srgbClr>
                </a:solidFill>
                <a:latin typeface="SimSun"/>
                <a:ea typeface="SimSun"/>
                <a:cs typeface="SimSun"/>
              </a:rPr>
              <a:t>/T</a:t>
            </a:r>
            <a:r>
              <a:rPr sz="1000" kern="0" spc="57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37608—2019</a:t>
            </a:r>
            <a:endParaRPr lang="SimSun" altLang="SimSun" sz="1000"/>
          </a:p>
          <a:p>
            <a:pPr algn="l" rtl="0" eaLnBrk="0">
              <a:lnSpc>
                <a:spcPct val="148000"/>
              </a:lnSpc>
            </a:pPr>
            <a:endParaRPr lang="Arial" altLang="Arial" sz="1000"/>
          </a:p>
          <a:p>
            <a:pPr algn="l" rtl="0" eaLnBrk="0">
              <a:lnSpc>
                <a:spcPct val="149000"/>
              </a:lnSpc>
            </a:pPr>
            <a:endParaRPr lang="Arial" altLang="Arial" sz="1000"/>
          </a:p>
          <a:p>
            <a:pPr marL="2174239" algn="l" rtl="0" eaLnBrk="0">
              <a:lnSpc>
                <a:spcPct val="95000"/>
              </a:lnSpc>
              <a:spcBef>
                <a:spcPts val="452"/>
              </a:spcBef>
            </a:pPr>
            <a:r>
              <a:rPr sz="1500" b="1" kern="0" spc="-80">
                <a:solidFill>
                  <a:srgbClr val="000000">
                    <a:alpha val="100000"/>
                  </a:srgbClr>
                </a:solidFill>
                <a:latin typeface="SimHei"/>
                <a:ea typeface="SimHei"/>
                <a:cs typeface="SimHei"/>
              </a:rPr>
              <a:t>真</a:t>
            </a:r>
            <a:r>
              <a:rPr sz="1500" kern="0" spc="510">
                <a:solidFill>
                  <a:srgbClr val="000000">
                    <a:alpha val="100000"/>
                  </a:srgbClr>
                </a:solidFill>
                <a:latin typeface="SimHei"/>
                <a:ea typeface="SimHei"/>
                <a:cs typeface="SimHei"/>
              </a:rPr>
              <a:t> </a:t>
            </a:r>
            <a:r>
              <a:rPr sz="1500" b="1" kern="0" spc="-80">
                <a:solidFill>
                  <a:srgbClr val="000000">
                    <a:alpha val="100000"/>
                  </a:srgbClr>
                </a:solidFill>
                <a:latin typeface="SimHei"/>
                <a:ea typeface="SimHei"/>
                <a:cs typeface="SimHei"/>
              </a:rPr>
              <a:t>空</a:t>
            </a:r>
            <a:r>
              <a:rPr sz="1500" kern="0" spc="540">
                <a:solidFill>
                  <a:srgbClr val="000000">
                    <a:alpha val="100000"/>
                  </a:srgbClr>
                </a:solidFill>
                <a:latin typeface="SimHei"/>
                <a:ea typeface="SimHei"/>
                <a:cs typeface="SimHei"/>
              </a:rPr>
              <a:t> </a:t>
            </a:r>
            <a:r>
              <a:rPr sz="1500" b="1" kern="0" spc="-80">
                <a:solidFill>
                  <a:srgbClr val="000000">
                    <a:alpha val="100000"/>
                  </a:srgbClr>
                </a:solidFill>
                <a:latin typeface="SimHei"/>
                <a:ea typeface="SimHei"/>
                <a:cs typeface="SimHei"/>
              </a:rPr>
              <a:t>绝</a:t>
            </a:r>
            <a:r>
              <a:rPr sz="1500" kern="0" spc="560">
                <a:solidFill>
                  <a:srgbClr val="000000">
                    <a:alpha val="100000"/>
                  </a:srgbClr>
                </a:solidFill>
                <a:latin typeface="SimHei"/>
                <a:ea typeface="SimHei"/>
                <a:cs typeface="SimHei"/>
              </a:rPr>
              <a:t> </a:t>
            </a:r>
            <a:r>
              <a:rPr sz="1500" b="1" kern="0" spc="-80">
                <a:solidFill>
                  <a:srgbClr val="000000">
                    <a:alpha val="100000"/>
                  </a:srgbClr>
                </a:solidFill>
                <a:latin typeface="SimHei"/>
                <a:ea typeface="SimHei"/>
                <a:cs typeface="SimHei"/>
              </a:rPr>
              <a:t>热</a:t>
            </a:r>
            <a:r>
              <a:rPr sz="1500" kern="0" spc="570">
                <a:solidFill>
                  <a:srgbClr val="000000">
                    <a:alpha val="100000"/>
                  </a:srgbClr>
                </a:solidFill>
                <a:latin typeface="SimHei"/>
                <a:ea typeface="SimHei"/>
                <a:cs typeface="SimHei"/>
              </a:rPr>
              <a:t> </a:t>
            </a:r>
            <a:r>
              <a:rPr sz="1500" b="1" kern="0" spc="-80">
                <a:solidFill>
                  <a:srgbClr val="000000">
                    <a:alpha val="100000"/>
                  </a:srgbClr>
                </a:solidFill>
                <a:latin typeface="SimHei"/>
                <a:ea typeface="SimHei"/>
                <a:cs typeface="SimHei"/>
              </a:rPr>
              <a:t>板</a:t>
            </a:r>
            <a:endParaRPr lang="SimHei" altLang="SimHei" sz="1500"/>
          </a:p>
          <a:p>
            <a:pPr algn="l" rtl="0" eaLnBrk="0">
              <a:lnSpc>
                <a:spcPct val="147000"/>
              </a:lnSpc>
            </a:pPr>
            <a:endParaRPr lang="Arial" altLang="Arial" sz="1000"/>
          </a:p>
          <a:p>
            <a:pPr algn="l" rtl="0" eaLnBrk="0">
              <a:lnSpc>
                <a:spcPct val="147000"/>
              </a:lnSpc>
            </a:pPr>
            <a:endParaRPr lang="Arial" altLang="Arial" sz="1000"/>
          </a:p>
          <a:p>
            <a:pPr marL="14604" algn="l" rtl="0" eaLnBrk="0">
              <a:lnSpc>
                <a:spcPts val="1208"/>
              </a:lnSpc>
              <a:spcBef>
                <a:spcPts val="308"/>
              </a:spcBef>
            </a:pPr>
            <a:r>
              <a:rPr sz="1000" b="1" kern="0" spc="-10">
                <a:solidFill>
                  <a:srgbClr val="000000">
                    <a:alpha val="100000"/>
                  </a:srgbClr>
                </a:solidFill>
                <a:latin typeface="SimHei"/>
                <a:ea typeface="SimHei"/>
                <a:cs typeface="SimHei"/>
              </a:rPr>
              <a:t>1</a:t>
            </a:r>
            <a:r>
              <a:rPr sz="1000" kern="0" spc="-1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范围</a:t>
            </a:r>
            <a:endParaRPr lang="SimHei" altLang="SimHei" sz="1000"/>
          </a:p>
          <a:p>
            <a:pPr algn="l" rtl="0" eaLnBrk="0">
              <a:lnSpc>
                <a:spcPct val="132000"/>
              </a:lnSpc>
            </a:pPr>
            <a:endParaRPr lang="Arial" altLang="Arial" sz="1000"/>
          </a:p>
          <a:p>
            <a:pPr marL="291465" algn="l" rtl="0" eaLnBrk="0">
              <a:lnSpc>
                <a:spcPct val="99000"/>
              </a:lnSpc>
              <a:spcBef>
                <a:spcPts val="311"/>
              </a:spcBef>
            </a:pPr>
            <a:r>
              <a:rPr sz="1000" kern="0" spc="-40">
                <a:solidFill>
                  <a:srgbClr val="000000">
                    <a:alpha val="100000"/>
                  </a:srgbClr>
                </a:solidFill>
                <a:latin typeface="SimSun"/>
                <a:ea typeface="SimSun"/>
                <a:cs typeface="SimSun"/>
              </a:rPr>
              <a:t>本标准规定了真空绝热板的分类和标记、技术要求、试验方法、检验规则、标志、包装、运输及贮存。</a:t>
            </a:r>
            <a:endParaRPr lang="SimSun" altLang="SimSun" sz="1000"/>
          </a:p>
          <a:p>
            <a:pPr marL="12700" indent="278765" algn="l" rtl="0" eaLnBrk="0">
              <a:lnSpc>
                <a:spcPct val="118000"/>
              </a:lnSpc>
              <a:spcBef>
                <a:spcPts val="469"/>
              </a:spcBef>
            </a:pPr>
            <a:r>
              <a:rPr sz="1000" kern="0" spc="60">
                <a:solidFill>
                  <a:srgbClr val="000000">
                    <a:alpha val="100000"/>
                  </a:srgbClr>
                </a:solidFill>
                <a:latin typeface="SimSun"/>
                <a:ea typeface="SimSun"/>
                <a:cs typeface="SimSun"/>
              </a:rPr>
              <a:t>本标准适用于长期在一40 </a:t>
            </a:r>
            <a:r>
              <a:rPr sz="1000" kern="0" spc="50">
                <a:solidFill>
                  <a:srgbClr val="000000">
                    <a:alpha val="100000"/>
                  </a:srgbClr>
                </a:solidFill>
                <a:latin typeface="SimSun"/>
                <a:ea typeface="SimSun"/>
                <a:cs typeface="SimSun"/>
              </a:rPr>
              <a:t>℃~70 ℃使用的建筑及工业领域真空绝热板。其他温度范围使用的真</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空绝热板也可参考采用。</a:t>
            </a:r>
            <a:endParaRPr lang="SimSun" altLang="SimSun" sz="1000"/>
          </a:p>
          <a:p>
            <a:pPr algn="l" rtl="0" eaLnBrk="0">
              <a:lnSpc>
                <a:spcPct val="141000"/>
              </a:lnSpc>
            </a:pPr>
            <a:endParaRPr lang="Arial" altLang="Arial" sz="1000"/>
          </a:p>
          <a:p>
            <a:pPr marL="14604" algn="l" rtl="0" eaLnBrk="0">
              <a:lnSpc>
                <a:spcPct val="100000"/>
              </a:lnSpc>
              <a:spcBef>
                <a:spcPts val="310"/>
              </a:spcBef>
            </a:pPr>
            <a:r>
              <a:rPr sz="1000" b="1" kern="0" spc="10">
                <a:solidFill>
                  <a:srgbClr val="000000">
                    <a:alpha val="100000"/>
                  </a:srgbClr>
                </a:solidFill>
                <a:latin typeface="SimHei"/>
                <a:ea typeface="SimHei"/>
                <a:cs typeface="SimHei"/>
              </a:rPr>
              <a:t>2</a:t>
            </a:r>
            <a:r>
              <a:rPr sz="1000" kern="0" spc="6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规范性引用文件</a:t>
            </a:r>
            <a:endParaRPr lang="SimHei" altLang="SimHei" sz="1000"/>
          </a:p>
          <a:p>
            <a:pPr algn="l" rtl="0" eaLnBrk="0">
              <a:lnSpc>
                <a:spcPct val="135000"/>
              </a:lnSpc>
            </a:pPr>
            <a:endParaRPr lang="Arial" altLang="Arial" sz="1000"/>
          </a:p>
          <a:p>
            <a:pPr marL="12700" indent="278765" algn="l" rtl="0" eaLnBrk="0">
              <a:lnSpc>
                <a:spcPct val="122000"/>
              </a:lnSpc>
              <a:spcBef>
                <a:spcPts val="301"/>
              </a:spcBef>
            </a:pPr>
            <a:r>
              <a:rPr sz="1000" kern="0" spc="40">
                <a:solidFill>
                  <a:srgbClr val="000000">
                    <a:alpha val="100000"/>
                  </a:srgbClr>
                </a:solidFill>
                <a:latin typeface="SimSun"/>
                <a:ea typeface="SimSun"/>
                <a:cs typeface="SimSun"/>
              </a:rPr>
              <a:t>下列文件对于本文件的应用是必不可少的。凡是注日期的引用文件，仅注日期的版本适用于本文 </a:t>
            </a:r>
            <a:r>
              <a:rPr sz="1000" kern="0" spc="30">
                <a:solidFill>
                  <a:srgbClr val="000000">
                    <a:alpha val="100000"/>
                  </a:srgbClr>
                </a:solidFill>
                <a:latin typeface="SimSun"/>
                <a:ea typeface="SimSun"/>
                <a:cs typeface="SimSun"/>
              </a:rPr>
              <a:t>件。凡是不注日期的引用文件，其最新版本(包括</a:t>
            </a:r>
            <a:r>
              <a:rPr sz="1000" kern="0" spc="20">
                <a:solidFill>
                  <a:srgbClr val="000000">
                    <a:alpha val="100000"/>
                  </a:srgbClr>
                </a:solidFill>
                <a:latin typeface="SimSun"/>
                <a:ea typeface="SimSun"/>
                <a:cs typeface="SimSun"/>
              </a:rPr>
              <a:t>所有的修改单)适用于本文件。</a:t>
            </a:r>
            <a:endParaRPr lang="SimSun" altLang="SimSun" sz="1000"/>
          </a:p>
          <a:p>
            <a:pPr marL="291465" algn="l" rtl="0" eaLnBrk="0">
              <a:lnSpc>
                <a:spcPct val="99000"/>
              </a:lnSpc>
              <a:spcBef>
                <a:spcPts val="377"/>
              </a:spcBef>
            </a:pPr>
            <a:r>
              <a:rPr sz="1000" kern="0" spc="0">
                <a:solidFill>
                  <a:srgbClr val="000000">
                    <a:alpha val="100000"/>
                  </a:srgbClr>
                </a:solidFill>
                <a:latin typeface="Times New Roman"/>
                <a:ea typeface="Times New Roman"/>
                <a:cs typeface="Times New Roman"/>
              </a:rPr>
              <a:t>GB</a:t>
            </a:r>
            <a:r>
              <a:rPr sz="1000" kern="0" spc="30">
                <a:solidFill>
                  <a:srgbClr val="000000">
                    <a:alpha val="100000"/>
                  </a:srgbClr>
                </a:solidFill>
                <a:latin typeface="Times New Roman"/>
                <a:ea typeface="Times New Roman"/>
                <a:cs typeface="Times New Roman"/>
              </a:rPr>
              <a:t>/T191      </a:t>
            </a:r>
            <a:r>
              <a:rPr sz="1000" kern="0" spc="30">
                <a:solidFill>
                  <a:srgbClr val="000000">
                    <a:alpha val="100000"/>
                  </a:srgbClr>
                </a:solidFill>
                <a:latin typeface="SimSun"/>
                <a:ea typeface="SimSun"/>
                <a:cs typeface="SimSun"/>
              </a:rPr>
              <a:t>包装储运图示标志</a:t>
            </a:r>
            <a:endParaRPr lang="SimSun" altLang="SimSun" sz="1000"/>
          </a:p>
          <a:p>
            <a:pPr marL="291465" algn="l" rtl="0" eaLnBrk="0">
              <a:lnSpc>
                <a:spcPct val="99000"/>
              </a:lnSpc>
              <a:spcBef>
                <a:spcPts val="448"/>
              </a:spcBef>
            </a:pPr>
            <a:r>
              <a:rPr sz="1000" kern="0" spc="0">
                <a:solidFill>
                  <a:srgbClr val="000000">
                    <a:alpha val="100000"/>
                  </a:srgbClr>
                </a:solidFill>
                <a:latin typeface="SimSun"/>
                <a:ea typeface="SimSun"/>
                <a:cs typeface="SimSun"/>
              </a:rPr>
              <a:t>GB</a:t>
            </a:r>
            <a:r>
              <a:rPr sz="1000" kern="0" spc="30">
                <a:solidFill>
                  <a:srgbClr val="000000">
                    <a:alpha val="100000"/>
                  </a:srgbClr>
                </a:solidFill>
                <a:latin typeface="SimSun"/>
                <a:ea typeface="SimSun"/>
                <a:cs typeface="SimSun"/>
              </a:rPr>
              <a:t>/T</a:t>
            </a:r>
            <a:r>
              <a:rPr sz="1000" kern="0" spc="450">
                <a:solidFill>
                  <a:srgbClr val="000000">
                    <a:alpha val="100000"/>
                  </a:srgbClr>
                </a:solidFill>
                <a:latin typeface="SimSun"/>
                <a:ea typeface="SimSun"/>
                <a:cs typeface="SimSun"/>
              </a:rPr>
              <a:t> </a:t>
            </a:r>
            <a:r>
              <a:rPr sz="1000" kern="0" spc="30">
                <a:solidFill>
                  <a:srgbClr val="000000">
                    <a:alpha val="100000"/>
                  </a:srgbClr>
                </a:solidFill>
                <a:latin typeface="SimSun"/>
                <a:ea typeface="SimSun"/>
                <a:cs typeface="SimSun"/>
              </a:rPr>
              <a:t>4132</a:t>
            </a:r>
            <a:r>
              <a:rPr sz="1000" kern="0" spc="10">
                <a:solidFill>
                  <a:srgbClr val="000000">
                    <a:alpha val="100000"/>
                  </a:srgbClr>
                </a:solidFill>
                <a:latin typeface="SimSun"/>
                <a:ea typeface="SimSun"/>
                <a:cs typeface="SimSun"/>
              </a:rPr>
              <a:t>  </a:t>
            </a:r>
            <a:r>
              <a:rPr sz="1000" kern="0" spc="30">
                <a:solidFill>
                  <a:srgbClr val="000000">
                    <a:alpha val="100000"/>
                  </a:srgbClr>
                </a:solidFill>
                <a:latin typeface="SimSun"/>
                <a:ea typeface="SimSun"/>
                <a:cs typeface="SimSun"/>
              </a:rPr>
              <a:t>绝热材料及相关术语</a:t>
            </a:r>
            <a:endParaRPr lang="SimSun" altLang="SimSun" sz="1000"/>
          </a:p>
          <a:p>
            <a:pPr marL="291465" algn="l" rtl="0" eaLnBrk="0">
              <a:lnSpc>
                <a:spcPct val="99000"/>
              </a:lnSpc>
              <a:spcBef>
                <a:spcPts val="362"/>
              </a:spcBef>
            </a:pPr>
            <a:r>
              <a:rPr sz="1000" kern="0" spc="0">
                <a:solidFill>
                  <a:srgbClr val="000000">
                    <a:alpha val="100000"/>
                  </a:srgbClr>
                </a:solidFill>
                <a:latin typeface="SimSun"/>
                <a:ea typeface="SimSun"/>
                <a:cs typeface="SimSun"/>
              </a:rPr>
              <a:t>GB</a:t>
            </a:r>
            <a:r>
              <a:rPr sz="1000" kern="0" spc="33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8624—2012</a:t>
            </a:r>
            <a:r>
              <a:rPr sz="1000" kern="0" spc="49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建筑材料及制品燃烧性能分级</a:t>
            </a:r>
            <a:endParaRPr lang="SimSun" altLang="SimSun" sz="1000"/>
          </a:p>
          <a:p>
            <a:pPr marL="291465" algn="l" rtl="0" eaLnBrk="0">
              <a:lnSpc>
                <a:spcPct val="87000"/>
              </a:lnSpc>
              <a:spcBef>
                <a:spcPts val="422"/>
              </a:spcBef>
            </a:pPr>
            <a:r>
              <a:rPr sz="1000" kern="0" spc="0">
                <a:solidFill>
                  <a:srgbClr val="000000">
                    <a:alpha val="100000"/>
                  </a:srgbClr>
                </a:solidFill>
                <a:latin typeface="SimSun"/>
                <a:ea typeface="SimSun"/>
                <a:cs typeface="SimSun"/>
              </a:rPr>
              <a:t>GB</a:t>
            </a:r>
            <a:r>
              <a:rPr sz="1000" kern="0" spc="20">
                <a:solidFill>
                  <a:srgbClr val="000000">
                    <a:alpha val="100000"/>
                  </a:srgbClr>
                </a:solidFill>
                <a:latin typeface="SimSun"/>
                <a:ea typeface="SimSun"/>
                <a:cs typeface="SimSun"/>
              </a:rPr>
              <a:t>/T  10004—2008  包装用塑料复合膜、袋 干法复合、挤出复合</a:t>
            </a:r>
            <a:endParaRPr lang="SimSun" altLang="SimSun" sz="1000"/>
          </a:p>
          <a:p>
            <a:pPr marL="291465" algn="l" rtl="0" eaLnBrk="0">
              <a:lnSpc>
                <a:spcPts val="1599"/>
              </a:lnSpc>
            </a:pPr>
            <a:r>
              <a:rPr sz="1000" kern="0" spc="0">
                <a:solidFill>
                  <a:srgbClr val="000000">
                    <a:alpha val="100000"/>
                  </a:srgbClr>
                </a:solidFill>
                <a:latin typeface="SimSun"/>
                <a:ea typeface="SimSun"/>
                <a:cs typeface="SimSun"/>
              </a:rPr>
              <a:t>GB</a:t>
            </a:r>
            <a:r>
              <a:rPr sz="1000" kern="0" spc="40">
                <a:solidFill>
                  <a:srgbClr val="000000">
                    <a:alpha val="100000"/>
                  </a:srgbClr>
                </a:solidFill>
                <a:latin typeface="SimSun"/>
                <a:ea typeface="SimSun"/>
                <a:cs typeface="SimSun"/>
              </a:rPr>
              <a:t>/T10294</a:t>
            </a:r>
            <a:r>
              <a:rPr sz="1000" kern="0" spc="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绝热材料稳态热阻及有关特性的测</a:t>
            </a:r>
            <a:r>
              <a:rPr sz="1000" kern="0" spc="30">
                <a:solidFill>
                  <a:srgbClr val="000000">
                    <a:alpha val="100000"/>
                  </a:srgbClr>
                </a:solidFill>
                <a:latin typeface="SimSun"/>
                <a:ea typeface="SimSun"/>
                <a:cs typeface="SimSun"/>
              </a:rPr>
              <a:t>定  防护热板法</a:t>
            </a:r>
            <a:endParaRPr lang="SimSun" altLang="SimSun" sz="1000"/>
          </a:p>
          <a:p>
            <a:pPr marL="291465" algn="l" rtl="0" eaLnBrk="0">
              <a:lnSpc>
                <a:spcPts val="1600"/>
              </a:lnSpc>
            </a:pPr>
            <a:r>
              <a:rPr sz="1000" kern="0" spc="0">
                <a:solidFill>
                  <a:srgbClr val="000000">
                    <a:alpha val="100000"/>
                  </a:srgbClr>
                </a:solidFill>
                <a:latin typeface="SimSun"/>
                <a:ea typeface="SimSun"/>
                <a:cs typeface="SimSun"/>
              </a:rPr>
              <a:t>GB</a:t>
            </a:r>
            <a:r>
              <a:rPr sz="1000" kern="0" spc="40">
                <a:solidFill>
                  <a:srgbClr val="000000">
                    <a:alpha val="100000"/>
                  </a:srgbClr>
                </a:solidFill>
                <a:latin typeface="SimSun"/>
                <a:ea typeface="SimSun"/>
                <a:cs typeface="SimSun"/>
              </a:rPr>
              <a:t>/T  10295</a:t>
            </a:r>
            <a:r>
              <a:rPr sz="1000" kern="0" spc="43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绝热材料稳态热阻及有关特性的测定  热流计法</a:t>
            </a:r>
            <a:endParaRPr lang="SimSun" altLang="SimSun" sz="1000"/>
          </a:p>
          <a:p>
            <a:pPr marL="291465" algn="l" rtl="0" eaLnBrk="0">
              <a:lnSpc>
                <a:spcPct val="99000"/>
              </a:lnSpc>
              <a:spcBef>
                <a:spcPts val="554"/>
              </a:spcBef>
            </a:pPr>
            <a:r>
              <a:rPr sz="1000" kern="0" spc="0">
                <a:solidFill>
                  <a:srgbClr val="000000">
                    <a:alpha val="100000"/>
                  </a:srgbClr>
                </a:solidFill>
                <a:latin typeface="SimSun"/>
                <a:ea typeface="SimSun"/>
                <a:cs typeface="SimSun"/>
              </a:rPr>
              <a:t>GB</a:t>
            </a:r>
            <a:r>
              <a:rPr sz="1000" kern="0" spc="40">
                <a:solidFill>
                  <a:srgbClr val="000000">
                    <a:alpha val="100000"/>
                  </a:srgbClr>
                </a:solidFill>
                <a:latin typeface="SimSun"/>
                <a:ea typeface="SimSun"/>
                <a:cs typeface="SimSun"/>
              </a:rPr>
              <a:t>/T</a:t>
            </a:r>
            <a:r>
              <a:rPr sz="1000" kern="0" spc="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30804</a:t>
            </a:r>
            <a:r>
              <a:rPr sz="1000" kern="0" spc="1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建筑用绝热制品  垂直</a:t>
            </a:r>
            <a:r>
              <a:rPr sz="1000" kern="0" spc="30">
                <a:solidFill>
                  <a:srgbClr val="000000">
                    <a:alpha val="100000"/>
                  </a:srgbClr>
                </a:solidFill>
                <a:latin typeface="SimSun"/>
                <a:ea typeface="SimSun"/>
                <a:cs typeface="SimSun"/>
              </a:rPr>
              <a:t>于表面抗拉强度的测定</a:t>
            </a:r>
            <a:endParaRPr lang="SimSun" altLang="SimSun" sz="1000"/>
          </a:p>
          <a:p>
            <a:pPr algn="l" rtl="0" eaLnBrk="0">
              <a:lnSpc>
                <a:spcPct val="146000"/>
              </a:lnSpc>
            </a:pPr>
            <a:endParaRPr lang="Arial" altLang="Arial" sz="1000"/>
          </a:p>
          <a:p>
            <a:pPr marL="14604" algn="l" rtl="0" eaLnBrk="0">
              <a:lnSpc>
                <a:spcPct val="100000"/>
              </a:lnSpc>
              <a:spcBef>
                <a:spcPts val="300"/>
              </a:spcBef>
            </a:pPr>
            <a:r>
              <a:rPr sz="1000" b="1" kern="0" spc="-20">
                <a:solidFill>
                  <a:srgbClr val="000000">
                    <a:alpha val="100000"/>
                  </a:srgbClr>
                </a:solidFill>
                <a:latin typeface="SimHei"/>
                <a:ea typeface="SimHei"/>
                <a:cs typeface="SimHei"/>
              </a:rPr>
              <a:t>3</a:t>
            </a:r>
            <a:r>
              <a:rPr sz="1000" kern="0" spc="120">
                <a:solidFill>
                  <a:srgbClr val="000000">
                    <a:alpha val="100000"/>
                  </a:srgbClr>
                </a:solidFill>
                <a:latin typeface="SimHei"/>
                <a:ea typeface="SimHei"/>
                <a:cs typeface="SimHei"/>
              </a:rPr>
              <a:t>  </a:t>
            </a:r>
            <a:r>
              <a:rPr sz="1000" b="1" kern="0" spc="-20">
                <a:solidFill>
                  <a:srgbClr val="000000">
                    <a:alpha val="100000"/>
                  </a:srgbClr>
                </a:solidFill>
                <a:latin typeface="SimHei"/>
                <a:ea typeface="SimHei"/>
                <a:cs typeface="SimHei"/>
              </a:rPr>
              <a:t>术语和定义</a:t>
            </a:r>
            <a:endParaRPr lang="SimHei" altLang="SimHei" sz="1000"/>
          </a:p>
          <a:p>
            <a:pPr algn="l" rtl="0" eaLnBrk="0">
              <a:lnSpc>
                <a:spcPct val="138000"/>
              </a:lnSpc>
            </a:pPr>
            <a:endParaRPr lang="Arial" altLang="Arial" sz="1000"/>
          </a:p>
          <a:p>
            <a:pPr marL="291465" algn="l" rtl="0" eaLnBrk="0">
              <a:lnSpc>
                <a:spcPct val="87000"/>
              </a:lnSpc>
              <a:spcBef>
                <a:spcPts val="307"/>
              </a:spcBef>
            </a:pPr>
            <a:r>
              <a:rPr sz="1000" kern="0" spc="0">
                <a:solidFill>
                  <a:srgbClr val="000000">
                    <a:alpha val="100000"/>
                  </a:srgbClr>
                </a:solidFill>
                <a:latin typeface="SimSun"/>
                <a:ea typeface="SimSun"/>
                <a:cs typeface="SimSun"/>
              </a:rPr>
              <a:t>GB</a:t>
            </a:r>
            <a:r>
              <a:rPr sz="1000" kern="0" spc="10">
                <a:solidFill>
                  <a:srgbClr val="000000">
                    <a:alpha val="100000"/>
                  </a:srgbClr>
                </a:solidFill>
                <a:latin typeface="SimSun"/>
                <a:ea typeface="SimSun"/>
                <a:cs typeface="SimSun"/>
              </a:rPr>
              <a:t>/T</a:t>
            </a:r>
            <a:r>
              <a:rPr sz="1000" kern="0" spc="45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4132</a:t>
            </a:r>
            <a:r>
              <a:rPr sz="1000" kern="0" spc="-11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界定的以及下列术语和定义适用于本文件。</a:t>
            </a:r>
            <a:endParaRPr lang="SimSun" altLang="SimSun" sz="1000"/>
          </a:p>
          <a:p>
            <a:pPr marL="12700" algn="l" rtl="0" eaLnBrk="0">
              <a:lnSpc>
                <a:spcPts val="1507"/>
              </a:lnSpc>
            </a:pPr>
            <a:r>
              <a:rPr sz="1000" kern="0" spc="0">
                <a:solidFill>
                  <a:srgbClr val="000000">
                    <a:alpha val="100000"/>
                  </a:srgbClr>
                </a:solidFill>
                <a:latin typeface="SimSun"/>
                <a:ea typeface="SimSun"/>
                <a:cs typeface="SimSun"/>
              </a:rPr>
              <a:t>3.1</a:t>
            </a:r>
            <a:endParaRPr lang="SimSun" altLang="SimSun" sz="1000"/>
          </a:p>
          <a:p>
            <a:pPr marL="293370" algn="l" rtl="0" eaLnBrk="0">
              <a:lnSpc>
                <a:spcPct val="96000"/>
              </a:lnSpc>
              <a:spcBef>
                <a:spcPts val="628"/>
              </a:spcBef>
            </a:pPr>
            <a:r>
              <a:rPr sz="1000" b="1" kern="0" spc="60">
                <a:solidFill>
                  <a:srgbClr val="000000">
                    <a:alpha val="100000"/>
                  </a:srgbClr>
                </a:solidFill>
                <a:latin typeface="SimHei"/>
                <a:ea typeface="SimHei"/>
                <a:cs typeface="SimHei"/>
              </a:rPr>
              <a:t>真空绝热板</a:t>
            </a:r>
            <a:r>
              <a:rPr sz="1000" kern="0" spc="460">
                <a:solidFill>
                  <a:srgbClr val="000000">
                    <a:alpha val="100000"/>
                  </a:srgbClr>
                </a:solidFill>
                <a:latin typeface="SimHei"/>
                <a:ea typeface="SimHei"/>
                <a:cs typeface="SimHei"/>
              </a:rPr>
              <a:t> </a:t>
            </a:r>
            <a:r>
              <a:rPr sz="1000" b="1" kern="0" spc="0">
                <a:solidFill>
                  <a:srgbClr val="000000">
                    <a:alpha val="100000"/>
                  </a:srgbClr>
                </a:solidFill>
                <a:latin typeface="Times New Roman"/>
                <a:ea typeface="Times New Roman"/>
                <a:cs typeface="Times New Roman"/>
              </a:rPr>
              <a:t>vacuum</a:t>
            </a:r>
            <a:r>
              <a:rPr sz="1000" b="1" kern="0" spc="60">
                <a:solidFill>
                  <a:srgbClr val="000000">
                    <a:alpha val="100000"/>
                  </a:srgbClr>
                </a:solidFill>
                <a:latin typeface="Times New Roman"/>
                <a:ea typeface="Times New Roman"/>
                <a:cs typeface="Times New Roman"/>
              </a:rPr>
              <a:t> </a:t>
            </a:r>
            <a:r>
              <a:rPr sz="1000" b="1" kern="0" spc="0">
                <a:solidFill>
                  <a:srgbClr val="000000">
                    <a:alpha val="100000"/>
                  </a:srgbClr>
                </a:solidFill>
                <a:latin typeface="Times New Roman"/>
                <a:ea typeface="Times New Roman"/>
                <a:cs typeface="Times New Roman"/>
              </a:rPr>
              <a:t>insulation</a:t>
            </a:r>
            <a:r>
              <a:rPr sz="1000" b="1" kern="0" spc="60">
                <a:solidFill>
                  <a:srgbClr val="000000">
                    <a:alpha val="100000"/>
                  </a:srgbClr>
                </a:solidFill>
                <a:latin typeface="Times New Roman"/>
                <a:ea typeface="Times New Roman"/>
                <a:cs typeface="Times New Roman"/>
              </a:rPr>
              <a:t> </a:t>
            </a:r>
            <a:r>
              <a:rPr sz="1000" b="1" kern="0" spc="0">
                <a:solidFill>
                  <a:srgbClr val="000000">
                    <a:alpha val="100000"/>
                  </a:srgbClr>
                </a:solidFill>
                <a:latin typeface="Times New Roman"/>
                <a:ea typeface="Times New Roman"/>
                <a:cs typeface="Times New Roman"/>
              </a:rPr>
              <a:t>panels</a:t>
            </a:r>
            <a:r>
              <a:rPr sz="1000" b="1" kern="0" spc="60">
                <a:solidFill>
                  <a:srgbClr val="000000">
                    <a:alpha val="100000"/>
                  </a:srgbClr>
                </a:solidFill>
                <a:latin typeface="Times New Roman"/>
                <a:ea typeface="Times New Roman"/>
                <a:cs typeface="Times New Roman"/>
              </a:rPr>
              <a:t>;</a:t>
            </a:r>
            <a:r>
              <a:rPr sz="1000" b="1" kern="0" spc="0">
                <a:solidFill>
                  <a:srgbClr val="000000">
                    <a:alpha val="100000"/>
                  </a:srgbClr>
                </a:solidFill>
                <a:latin typeface="Times New Roman"/>
                <a:ea typeface="Times New Roman"/>
                <a:cs typeface="Times New Roman"/>
              </a:rPr>
              <a:t>VIP</a:t>
            </a:r>
            <a:endParaRPr lang="Times New Roman" altLang="Times New Roman" sz="1000"/>
          </a:p>
          <a:p>
            <a:pPr marL="291465" algn="l" rtl="0" eaLnBrk="0">
              <a:lnSpc>
                <a:spcPct val="87000"/>
              </a:lnSpc>
              <a:spcBef>
                <a:spcPts val="518"/>
              </a:spcBef>
            </a:pPr>
            <a:r>
              <a:rPr sz="1000" kern="0" spc="10">
                <a:solidFill>
                  <a:srgbClr val="000000">
                    <a:alpha val="100000"/>
                  </a:srgbClr>
                </a:solidFill>
                <a:latin typeface="SimSun"/>
                <a:ea typeface="SimSun"/>
                <a:cs typeface="SimSun"/>
              </a:rPr>
              <a:t>在真空状态下将芯材用阻气隔膜封装的绝热制品。</a:t>
            </a:r>
            <a:endParaRPr lang="SimSun" altLang="SimSun" sz="1000"/>
          </a:p>
          <a:p>
            <a:pPr marL="272415" algn="l" rtl="0" eaLnBrk="0">
              <a:lnSpc>
                <a:spcPts val="1549"/>
              </a:lnSpc>
            </a:pPr>
            <a:r>
              <a:rPr sz="900" kern="0" spc="-40">
                <a:solidFill>
                  <a:srgbClr val="000000">
                    <a:alpha val="100000"/>
                  </a:srgbClr>
                </a:solidFill>
                <a:latin typeface="SimSun"/>
                <a:ea typeface="SimSun"/>
                <a:cs typeface="SimSun"/>
              </a:rPr>
              <a:t>注：为保持制品内部的真空度，可加入吸气剂和/或干燥剂。</a:t>
            </a:r>
            <a:endParaRPr lang="SimSun" altLang="SimSun" sz="900"/>
          </a:p>
          <a:p>
            <a:pPr marL="12700" algn="l" rtl="0" eaLnBrk="0">
              <a:lnSpc>
                <a:spcPct val="81000"/>
              </a:lnSpc>
              <a:spcBef>
                <a:spcPts val="880"/>
              </a:spcBef>
            </a:pPr>
            <a:r>
              <a:rPr sz="1000" kern="0" spc="0">
                <a:solidFill>
                  <a:srgbClr val="000000">
                    <a:alpha val="100000"/>
                  </a:srgbClr>
                </a:solidFill>
                <a:latin typeface="SimSun"/>
                <a:ea typeface="SimSun"/>
                <a:cs typeface="SimSun"/>
              </a:rPr>
              <a:t>3.2</a:t>
            </a:r>
            <a:endParaRPr lang="SimSun" altLang="SimSun" sz="1000"/>
          </a:p>
          <a:p>
            <a:pPr marL="291465" algn="l" rtl="0" eaLnBrk="0">
              <a:lnSpc>
                <a:spcPct val="94000"/>
              </a:lnSpc>
              <a:spcBef>
                <a:spcPts val="333"/>
              </a:spcBef>
            </a:pPr>
            <a:r>
              <a:rPr sz="1000" kern="0" spc="50">
                <a:solidFill>
                  <a:srgbClr val="000000">
                    <a:alpha val="100000"/>
                  </a:srgbClr>
                </a:solidFill>
                <a:latin typeface="SimHei"/>
                <a:ea typeface="SimHei"/>
                <a:cs typeface="SimHei"/>
              </a:rPr>
              <a:t>中心区域导热系数  </a:t>
            </a:r>
            <a:r>
              <a:rPr sz="1000" kern="0" spc="0">
                <a:solidFill>
                  <a:srgbClr val="000000">
                    <a:alpha val="100000"/>
                  </a:srgbClr>
                </a:solidFill>
                <a:latin typeface="Times New Roman"/>
                <a:ea typeface="Times New Roman"/>
                <a:cs typeface="Times New Roman"/>
              </a:rPr>
              <a:t>center</a:t>
            </a:r>
            <a:r>
              <a:rPr sz="1000" kern="0" spc="5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of</a:t>
            </a:r>
            <a:r>
              <a:rPr sz="1000" kern="0" spc="5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panel</a:t>
            </a:r>
            <a:r>
              <a:rPr sz="1000" kern="0" spc="5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thermal</a:t>
            </a:r>
            <a:r>
              <a:rPr sz="1000" kern="0" spc="5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conductivity</a:t>
            </a:r>
            <a:endParaRPr lang="Times New Roman" altLang="Times New Roman" sz="1000"/>
          </a:p>
          <a:p>
            <a:pPr marL="291465" algn="l" rtl="0" eaLnBrk="0">
              <a:lnSpc>
                <a:spcPts val="1638"/>
              </a:lnSpc>
            </a:pPr>
            <a:r>
              <a:rPr sz="1000" kern="0" spc="20">
                <a:solidFill>
                  <a:srgbClr val="000000">
                    <a:alpha val="100000"/>
                  </a:srgbClr>
                </a:solidFill>
                <a:latin typeface="SimSun"/>
                <a:ea typeface="SimSun"/>
                <a:cs typeface="SimSun"/>
              </a:rPr>
              <a:t>不考虑阻气隔膜边缘影响的中心区域的表观导热</a:t>
            </a:r>
            <a:r>
              <a:rPr sz="1000" kern="0" spc="10">
                <a:solidFill>
                  <a:srgbClr val="000000">
                    <a:alpha val="100000"/>
                  </a:srgbClr>
                </a:solidFill>
                <a:latin typeface="SimSun"/>
                <a:ea typeface="SimSun"/>
                <a:cs typeface="SimSun"/>
              </a:rPr>
              <a:t>系数。</a:t>
            </a:r>
            <a:endParaRPr lang="SimSun" altLang="SimSun" sz="1000"/>
          </a:p>
          <a:p>
            <a:pPr marL="12700" algn="l" rtl="0" eaLnBrk="0">
              <a:lnSpc>
                <a:spcPct val="81000"/>
              </a:lnSpc>
              <a:spcBef>
                <a:spcPts val="830"/>
              </a:spcBef>
            </a:pPr>
            <a:r>
              <a:rPr sz="1000" kern="0" spc="0">
                <a:solidFill>
                  <a:srgbClr val="000000">
                    <a:alpha val="100000"/>
                  </a:srgbClr>
                </a:solidFill>
                <a:latin typeface="SimSun"/>
                <a:ea typeface="SimSun"/>
                <a:cs typeface="SimSun"/>
              </a:rPr>
              <a:t>3.3</a:t>
            </a:r>
            <a:endParaRPr lang="SimSun" altLang="SimSun" sz="1000"/>
          </a:p>
          <a:p>
            <a:pPr marL="293370" algn="l" rtl="0" eaLnBrk="0">
              <a:lnSpc>
                <a:spcPts val="1208"/>
              </a:lnSpc>
              <a:spcBef>
                <a:spcPts val="341"/>
              </a:spcBef>
            </a:pPr>
            <a:r>
              <a:rPr sz="1000" b="1" kern="0" spc="10">
                <a:solidFill>
                  <a:srgbClr val="000000">
                    <a:alpha val="100000"/>
                  </a:srgbClr>
                </a:solidFill>
                <a:latin typeface="SimHei"/>
                <a:ea typeface="SimHei"/>
                <a:cs typeface="SimHei"/>
              </a:rPr>
              <a:t>芯材</a:t>
            </a:r>
            <a:r>
              <a:rPr sz="1000" kern="0" spc="450">
                <a:solidFill>
                  <a:srgbClr val="000000">
                    <a:alpha val="100000"/>
                  </a:srgbClr>
                </a:solidFill>
                <a:latin typeface="SimHei"/>
                <a:ea typeface="SimHei"/>
                <a:cs typeface="SimHei"/>
              </a:rPr>
              <a:t> </a:t>
            </a:r>
            <a:r>
              <a:rPr sz="1000" b="1" kern="0" spc="0">
                <a:solidFill>
                  <a:srgbClr val="000000">
                    <a:alpha val="100000"/>
                  </a:srgbClr>
                </a:solidFill>
                <a:latin typeface="Times New Roman"/>
                <a:ea typeface="Times New Roman"/>
                <a:cs typeface="Times New Roman"/>
              </a:rPr>
              <a:t>core</a:t>
            </a:r>
            <a:r>
              <a:rPr sz="1000" b="1" kern="0" spc="10">
                <a:solidFill>
                  <a:srgbClr val="000000">
                    <a:alpha val="100000"/>
                  </a:srgbClr>
                </a:solidFill>
                <a:latin typeface="Times New Roman"/>
                <a:ea typeface="Times New Roman"/>
                <a:cs typeface="Times New Roman"/>
              </a:rPr>
              <a:t> </a:t>
            </a:r>
            <a:r>
              <a:rPr sz="1000" b="1" kern="0" spc="0">
                <a:solidFill>
                  <a:srgbClr val="000000">
                    <a:alpha val="100000"/>
                  </a:srgbClr>
                </a:solidFill>
                <a:latin typeface="Times New Roman"/>
                <a:ea typeface="Times New Roman"/>
                <a:cs typeface="Times New Roman"/>
              </a:rPr>
              <a:t>material</a:t>
            </a:r>
            <a:endParaRPr lang="Times New Roman" altLang="Times New Roman" sz="1000"/>
          </a:p>
          <a:p>
            <a:pPr marL="12700" indent="278765" algn="l" rtl="0" eaLnBrk="0">
              <a:lnSpc>
                <a:spcPct val="120000"/>
              </a:lnSpc>
              <a:spcBef>
                <a:spcPts val="353"/>
              </a:spcBef>
            </a:pPr>
            <a:r>
              <a:rPr sz="1000" kern="0" spc="0">
                <a:solidFill>
                  <a:srgbClr val="000000">
                    <a:alpha val="100000"/>
                  </a:srgbClr>
                </a:solidFill>
                <a:latin typeface="SimSun"/>
                <a:ea typeface="SimSun"/>
                <a:cs typeface="SimSun"/>
              </a:rPr>
              <a:t>用于真空绝热板内，由纤维、粉末、泡沫材料等一种或者多种材料混</a:t>
            </a:r>
            <a:r>
              <a:rPr sz="1000" kern="0" spc="-10">
                <a:solidFill>
                  <a:srgbClr val="000000">
                    <a:alpha val="100000"/>
                  </a:srgbClr>
                </a:solidFill>
                <a:latin typeface="SimSun"/>
                <a:ea typeface="SimSun"/>
                <a:cs typeface="SimSun"/>
              </a:rPr>
              <a:t>合而成，有一定支撑和保温作用 </a:t>
            </a:r>
            <a:r>
              <a:rPr sz="1000" kern="0" spc="20">
                <a:solidFill>
                  <a:srgbClr val="000000">
                    <a:alpha val="100000"/>
                  </a:srgbClr>
                </a:solidFill>
                <a:latin typeface="SimSun"/>
                <a:ea typeface="SimSun"/>
                <a:cs typeface="SimSun"/>
              </a:rPr>
              <a:t>的材料。</a:t>
            </a:r>
            <a:endParaRPr lang="SimSun" altLang="SimSun" sz="1000"/>
          </a:p>
          <a:p>
            <a:pPr marL="13970" algn="l" rtl="0" eaLnBrk="0">
              <a:lnSpc>
                <a:spcPct val="81000"/>
              </a:lnSpc>
              <a:spcBef>
                <a:spcPts val="785"/>
              </a:spcBef>
            </a:pPr>
            <a:r>
              <a:rPr sz="1000" b="1" kern="0" spc="-30">
                <a:solidFill>
                  <a:srgbClr val="000000">
                    <a:alpha val="100000"/>
                  </a:srgbClr>
                </a:solidFill>
                <a:latin typeface="SimSun"/>
                <a:ea typeface="SimSun"/>
                <a:cs typeface="SimSun"/>
              </a:rPr>
              <a:t>3.4</a:t>
            </a:r>
            <a:endParaRPr lang="SimSun" altLang="SimSun" sz="1000"/>
          </a:p>
          <a:p>
            <a:pPr marL="293370" algn="l" rtl="0" eaLnBrk="0">
              <a:lnSpc>
                <a:spcPct val="100000"/>
              </a:lnSpc>
              <a:spcBef>
                <a:spcPts val="337"/>
              </a:spcBef>
            </a:pPr>
            <a:r>
              <a:rPr sz="1000" b="1" kern="0" spc="50">
                <a:solidFill>
                  <a:srgbClr val="000000">
                    <a:alpha val="100000"/>
                  </a:srgbClr>
                </a:solidFill>
                <a:latin typeface="SimHei"/>
                <a:ea typeface="SimHei"/>
                <a:cs typeface="SimHei"/>
              </a:rPr>
              <a:t>阻气隔膜</a:t>
            </a:r>
            <a:r>
              <a:rPr sz="1000" kern="0" spc="390">
                <a:solidFill>
                  <a:srgbClr val="000000">
                    <a:alpha val="100000"/>
                  </a:srgbClr>
                </a:solidFill>
                <a:latin typeface="SimHei"/>
                <a:ea typeface="SimHei"/>
                <a:cs typeface="SimHei"/>
              </a:rPr>
              <a:t> </a:t>
            </a:r>
            <a:r>
              <a:rPr sz="1000" b="1" kern="0" spc="0">
                <a:solidFill>
                  <a:srgbClr val="000000">
                    <a:alpha val="100000"/>
                  </a:srgbClr>
                </a:solidFill>
                <a:latin typeface="Times New Roman"/>
                <a:ea typeface="Times New Roman"/>
                <a:cs typeface="Times New Roman"/>
              </a:rPr>
              <a:t>barrier</a:t>
            </a:r>
            <a:r>
              <a:rPr sz="1000" b="1" kern="0" spc="160">
                <a:solidFill>
                  <a:srgbClr val="000000">
                    <a:alpha val="100000"/>
                  </a:srgbClr>
                </a:solidFill>
                <a:latin typeface="Times New Roman"/>
                <a:ea typeface="Times New Roman"/>
                <a:cs typeface="Times New Roman"/>
              </a:rPr>
              <a:t> </a:t>
            </a:r>
            <a:r>
              <a:rPr sz="1000" b="1" kern="0" spc="0">
                <a:solidFill>
                  <a:srgbClr val="000000">
                    <a:alpha val="100000"/>
                  </a:srgbClr>
                </a:solidFill>
                <a:latin typeface="Times New Roman"/>
                <a:ea typeface="Times New Roman"/>
                <a:cs typeface="Times New Roman"/>
              </a:rPr>
              <a:t>film</a:t>
            </a:r>
            <a:endParaRPr lang="Times New Roman" altLang="Times New Roman" sz="1000"/>
          </a:p>
          <a:p>
            <a:pPr marL="12700" indent="278765" algn="l" rtl="0" eaLnBrk="0">
              <a:lnSpc>
                <a:spcPct val="118000"/>
              </a:lnSpc>
              <a:spcBef>
                <a:spcPts val="274"/>
              </a:spcBef>
            </a:pPr>
            <a:r>
              <a:rPr sz="1000" kern="0" spc="30">
                <a:solidFill>
                  <a:srgbClr val="000000">
                    <a:alpha val="100000"/>
                  </a:srgbClr>
                </a:solidFill>
                <a:latin typeface="SimSun"/>
                <a:ea typeface="SimSun"/>
                <a:cs typeface="SimSun"/>
              </a:rPr>
              <a:t>由多层高分子聚合物和/或金属薄膜复合而成，能够阻隔周围环境中的气体或水</a:t>
            </a:r>
            <a:r>
              <a:rPr sz="1000" kern="0" spc="20">
                <a:solidFill>
                  <a:srgbClr val="000000">
                    <a:alpha val="100000"/>
                  </a:srgbClr>
                </a:solidFill>
                <a:latin typeface="SimSun"/>
                <a:ea typeface="SimSun"/>
                <a:cs typeface="SimSun"/>
              </a:rPr>
              <a:t>汽渗透、扩散进入 </a:t>
            </a:r>
            <a:r>
              <a:rPr sz="1000" kern="0" spc="30">
                <a:solidFill>
                  <a:srgbClr val="000000">
                    <a:alpha val="100000"/>
                  </a:srgbClr>
                </a:solidFill>
                <a:latin typeface="SimSun"/>
                <a:ea typeface="SimSun"/>
                <a:cs typeface="SimSun"/>
              </a:rPr>
              <a:t>真空绝热板内部，维持真空绝热板内部长期处于预期</a:t>
            </a:r>
            <a:r>
              <a:rPr sz="1000" kern="0" spc="20">
                <a:solidFill>
                  <a:srgbClr val="000000">
                    <a:alpha val="100000"/>
                  </a:srgbClr>
                </a:solidFill>
                <a:latin typeface="SimSun"/>
                <a:ea typeface="SimSun"/>
                <a:cs typeface="SimSun"/>
              </a:rPr>
              <a:t>真空状态并提供机械防护的薄膜材料。</a:t>
            </a:r>
            <a:endParaRPr lang="SimSun" altLang="SimSun" sz="1000"/>
          </a:p>
          <a:p>
            <a:pPr algn="l" rtl="0" eaLnBrk="0">
              <a:lnSpc>
                <a:spcPct val="129000"/>
              </a:lnSpc>
            </a:pPr>
            <a:endParaRPr lang="Arial" altLang="Arial" sz="300"/>
          </a:p>
          <a:p>
            <a:pPr marL="272415" algn="l" rtl="0" eaLnBrk="0">
              <a:lnSpc>
                <a:spcPts val="1170"/>
              </a:lnSpc>
              <a:spcBef>
                <a:spcPts val="3"/>
              </a:spcBef>
            </a:pPr>
            <a:r>
              <a:rPr sz="900" kern="0" spc="-20">
                <a:solidFill>
                  <a:srgbClr val="000000">
                    <a:alpha val="100000"/>
                  </a:srgbClr>
                </a:solidFill>
                <a:latin typeface="SimSun"/>
                <a:ea typeface="SimSun"/>
                <a:cs typeface="SimSun"/>
              </a:rPr>
              <a:t>注：用阻气隔膜做成的用于</a:t>
            </a:r>
            <a:r>
              <a:rPr sz="900" kern="0" spc="-30">
                <a:solidFill>
                  <a:srgbClr val="000000">
                    <a:alpha val="100000"/>
                  </a:srgbClr>
                </a:solidFill>
                <a:latin typeface="SimSun"/>
                <a:ea typeface="SimSun"/>
                <a:cs typeface="SimSun"/>
              </a:rPr>
              <a:t>封装芯材的袋子称为阻气隔膜袋。</a:t>
            </a:r>
            <a:endParaRPr lang="SimSun" altLang="SimSun" sz="900"/>
          </a:p>
        </p:txBody>
      </p:sp>
      <p:sp>
        <p:nvSpPr>
          <p:cNvPr id="32" name="textbox 32"/>
          <p:cNvSpPr/>
          <p:nvPr/>
        </p:nvSpPr>
        <p:spPr>
          <a:xfrm>
            <a:off x="6438908" y="9754441"/>
            <a:ext cx="60325" cy="1098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11"/>
              </a:lnSpc>
            </a:pPr>
            <a:endParaRPr lang="Arial" altLang="Arial" sz="100"/>
          </a:p>
          <a:p>
            <a:pPr marL="12700" algn="l" rtl="0" eaLnBrk="0">
              <a:lnSpc>
                <a:spcPct val="79000"/>
              </a:lnSpc>
            </a:pPr>
            <a:r>
              <a:rPr sz="700" kern="0" spc="-10">
                <a:solidFill>
                  <a:srgbClr val="000000">
                    <a:alpha val="100000"/>
                  </a:srgbClr>
                </a:solidFill>
                <a:latin typeface="SimSun"/>
                <a:ea typeface="SimSun"/>
                <a:cs typeface="SimSun"/>
              </a:rPr>
              <a:t>1</a:t>
            </a:r>
            <a:endParaRPr lang="SimSun" altLang="SimSun" sz="7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textbox 34"/>
          <p:cNvSpPr/>
          <p:nvPr/>
        </p:nvSpPr>
        <p:spPr>
          <a:xfrm>
            <a:off x="825491" y="788159"/>
            <a:ext cx="5872479" cy="59639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4604" algn="l" rtl="0" eaLnBrk="0">
              <a:lnSpc>
                <a:spcPts val="1214"/>
              </a:lnSpc>
            </a:pPr>
            <a:r>
              <a:rPr sz="1000" b="1" kern="0" spc="0">
                <a:solidFill>
                  <a:srgbClr val="000000">
                    <a:alpha val="100000"/>
                  </a:srgbClr>
                </a:solidFill>
                <a:latin typeface="SimSun"/>
                <a:ea typeface="SimSun"/>
                <a:cs typeface="SimSun"/>
              </a:rPr>
              <a:t>GB</a:t>
            </a:r>
            <a:r>
              <a:rPr sz="1000" b="1" kern="0" spc="10">
                <a:solidFill>
                  <a:srgbClr val="000000">
                    <a:alpha val="100000"/>
                  </a:srgbClr>
                </a:solidFill>
                <a:latin typeface="SimSun"/>
                <a:ea typeface="SimSun"/>
                <a:cs typeface="SimSun"/>
              </a:rPr>
              <a:t>/T</a:t>
            </a:r>
            <a:r>
              <a:rPr sz="1000" kern="0" spc="57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37608—2019</a:t>
            </a:r>
            <a:endParaRPr lang="SimSun" altLang="SimSun" sz="1000"/>
          </a:p>
          <a:p>
            <a:pPr algn="l" rtl="0" eaLnBrk="0">
              <a:lnSpc>
                <a:spcPct val="115000"/>
              </a:lnSpc>
            </a:pPr>
            <a:endParaRPr lang="Arial" altLang="Arial" sz="1000"/>
          </a:p>
          <a:p>
            <a:pPr marL="14604" algn="l" rtl="0" eaLnBrk="0">
              <a:lnSpc>
                <a:spcPct val="81000"/>
              </a:lnSpc>
              <a:spcBef>
                <a:spcPts val="306"/>
              </a:spcBef>
            </a:pPr>
            <a:r>
              <a:rPr sz="1000" b="1" kern="0" spc="-10">
                <a:solidFill>
                  <a:srgbClr val="000000">
                    <a:alpha val="100000"/>
                  </a:srgbClr>
                </a:solidFill>
                <a:latin typeface="SimSun"/>
                <a:ea typeface="SimSun"/>
                <a:cs typeface="SimSun"/>
              </a:rPr>
              <a:t>3.5</a:t>
            </a:r>
            <a:endParaRPr lang="SimSun" altLang="SimSun" sz="1000"/>
          </a:p>
          <a:p>
            <a:pPr marL="274320" algn="l" rtl="0" eaLnBrk="0">
              <a:lnSpc>
                <a:spcPct val="96000"/>
              </a:lnSpc>
              <a:spcBef>
                <a:spcPts val="294"/>
              </a:spcBef>
            </a:pPr>
            <a:r>
              <a:rPr sz="1000" b="1" kern="0" spc="20">
                <a:solidFill>
                  <a:srgbClr val="000000">
                    <a:alpha val="100000"/>
                  </a:srgbClr>
                </a:solidFill>
                <a:latin typeface="SimHei"/>
                <a:ea typeface="SimHei"/>
                <a:cs typeface="SimHei"/>
              </a:rPr>
              <a:t>吸气剂</a:t>
            </a:r>
            <a:r>
              <a:rPr sz="1000" kern="0" spc="490">
                <a:solidFill>
                  <a:srgbClr val="000000">
                    <a:alpha val="100000"/>
                  </a:srgbClr>
                </a:solidFill>
                <a:latin typeface="SimHei"/>
                <a:ea typeface="SimHei"/>
                <a:cs typeface="SimHei"/>
              </a:rPr>
              <a:t> </a:t>
            </a:r>
            <a:r>
              <a:rPr sz="1000" b="1" kern="0" spc="0">
                <a:solidFill>
                  <a:srgbClr val="000000">
                    <a:alpha val="100000"/>
                  </a:srgbClr>
                </a:solidFill>
                <a:latin typeface="Times New Roman"/>
                <a:ea typeface="Times New Roman"/>
                <a:cs typeface="Times New Roman"/>
              </a:rPr>
              <a:t>getter</a:t>
            </a:r>
            <a:endParaRPr lang="Times New Roman" altLang="Times New Roman" sz="1000"/>
          </a:p>
          <a:p>
            <a:pPr marL="12700" indent="259715" algn="l" rtl="0" eaLnBrk="0">
              <a:lnSpc>
                <a:spcPct val="114000"/>
              </a:lnSpc>
              <a:spcBef>
                <a:spcPts val="512"/>
              </a:spcBef>
            </a:pPr>
            <a:r>
              <a:rPr sz="1000" kern="0" spc="20">
                <a:solidFill>
                  <a:srgbClr val="000000">
                    <a:alpha val="100000"/>
                  </a:srgbClr>
                </a:solidFill>
                <a:latin typeface="SimSun"/>
                <a:ea typeface="SimSun"/>
                <a:cs typeface="SimSun"/>
              </a:rPr>
              <a:t>在一定条件下，采用物理或化学的方法有效地吸着某一种或多种气体，以维持使用寿命期间</a:t>
            </a:r>
            <a:r>
              <a:rPr sz="1000" kern="0" spc="10">
                <a:solidFill>
                  <a:srgbClr val="000000">
                    <a:alpha val="100000"/>
                  </a:srgbClr>
                </a:solidFill>
                <a:latin typeface="SimSun"/>
                <a:ea typeface="SimSun"/>
                <a:cs typeface="SimSun"/>
              </a:rPr>
              <a:t>真空绝</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热板内真空度的材料。</a:t>
            </a:r>
            <a:endParaRPr lang="SimSun" altLang="SimSun" sz="1000"/>
          </a:p>
          <a:p>
            <a:pPr marL="12700" algn="l" rtl="0" eaLnBrk="0">
              <a:lnSpc>
                <a:spcPct val="81000"/>
              </a:lnSpc>
              <a:spcBef>
                <a:spcPts val="596"/>
              </a:spcBef>
            </a:pPr>
            <a:r>
              <a:rPr sz="1000" kern="0" spc="0">
                <a:solidFill>
                  <a:srgbClr val="000000">
                    <a:alpha val="100000"/>
                  </a:srgbClr>
                </a:solidFill>
                <a:latin typeface="SimSun"/>
                <a:ea typeface="SimSun"/>
                <a:cs typeface="SimSun"/>
              </a:rPr>
              <a:t>3.6</a:t>
            </a:r>
            <a:endParaRPr lang="SimSun" altLang="SimSun" sz="1000"/>
          </a:p>
          <a:p>
            <a:pPr marL="272415" algn="l" rtl="0" eaLnBrk="0">
              <a:lnSpc>
                <a:spcPct val="96000"/>
              </a:lnSpc>
              <a:spcBef>
                <a:spcPts val="182"/>
              </a:spcBef>
            </a:pPr>
            <a:r>
              <a:rPr sz="1000" kern="0" spc="90">
                <a:solidFill>
                  <a:srgbClr val="000000">
                    <a:alpha val="100000"/>
                  </a:srgbClr>
                </a:solidFill>
                <a:latin typeface="SimHei"/>
                <a:ea typeface="SimHei"/>
                <a:cs typeface="SimHei"/>
              </a:rPr>
              <a:t>有效导热系数  </a:t>
            </a:r>
            <a:r>
              <a:rPr sz="1000" kern="0" spc="0">
                <a:solidFill>
                  <a:srgbClr val="000000">
                    <a:alpha val="100000"/>
                  </a:srgbClr>
                </a:solidFill>
                <a:latin typeface="Times New Roman"/>
                <a:ea typeface="Times New Roman"/>
                <a:cs typeface="Times New Roman"/>
              </a:rPr>
              <a:t>effective</a:t>
            </a:r>
            <a:r>
              <a:rPr sz="1000" kern="0" spc="13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thermal</a:t>
            </a:r>
            <a:r>
              <a:rPr sz="1000" kern="0" spc="15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conductivity</a:t>
            </a:r>
            <a:endParaRPr lang="Times New Roman" altLang="Times New Roman" sz="1000"/>
          </a:p>
          <a:p>
            <a:pPr marL="272415" algn="l" rtl="0" eaLnBrk="0">
              <a:lnSpc>
                <a:spcPct val="87000"/>
              </a:lnSpc>
              <a:spcBef>
                <a:spcPts val="570"/>
              </a:spcBef>
            </a:pPr>
            <a:r>
              <a:rPr sz="1000" kern="0" spc="20">
                <a:solidFill>
                  <a:srgbClr val="000000">
                    <a:alpha val="100000"/>
                  </a:srgbClr>
                </a:solidFill>
                <a:latin typeface="SimSun"/>
                <a:ea typeface="SimSun"/>
                <a:cs typeface="SimSun"/>
              </a:rPr>
              <a:t>考虑了阻气隔膜边缘影响的整块真空绝热板的表观</a:t>
            </a:r>
            <a:r>
              <a:rPr sz="1000" kern="0" spc="10">
                <a:solidFill>
                  <a:srgbClr val="000000">
                    <a:alpha val="100000"/>
                  </a:srgbClr>
                </a:solidFill>
                <a:latin typeface="SimSun"/>
                <a:ea typeface="SimSun"/>
                <a:cs typeface="SimSun"/>
              </a:rPr>
              <a:t>导热系数。</a:t>
            </a:r>
            <a:endParaRPr lang="SimSun" altLang="SimSun" sz="1000"/>
          </a:p>
          <a:p>
            <a:pPr marL="12700" algn="l" rtl="0" eaLnBrk="0">
              <a:lnSpc>
                <a:spcPts val="1357"/>
              </a:lnSpc>
            </a:pPr>
            <a:r>
              <a:rPr sz="1000" kern="0" spc="0">
                <a:solidFill>
                  <a:srgbClr val="000000">
                    <a:alpha val="100000"/>
                  </a:srgbClr>
                </a:solidFill>
                <a:latin typeface="SimSun"/>
                <a:ea typeface="SimSun"/>
                <a:cs typeface="SimSun"/>
              </a:rPr>
              <a:t>3.7</a:t>
            </a:r>
            <a:endParaRPr lang="SimSun" altLang="SimSun" sz="1000"/>
          </a:p>
          <a:p>
            <a:pPr marL="272415" algn="l" rtl="0" eaLnBrk="0">
              <a:lnSpc>
                <a:spcPts val="1186"/>
              </a:lnSpc>
              <a:spcBef>
                <a:spcPts val="493"/>
              </a:spcBef>
            </a:pPr>
            <a:r>
              <a:rPr sz="900" kern="0" spc="20">
                <a:solidFill>
                  <a:srgbClr val="000000">
                    <a:alpha val="100000"/>
                  </a:srgbClr>
                </a:solidFill>
                <a:latin typeface="SimHei"/>
                <a:ea typeface="SimHei"/>
                <a:cs typeface="SimHei"/>
              </a:rPr>
              <a:t>使用寿命  </a:t>
            </a:r>
            <a:r>
              <a:rPr sz="900" kern="0" spc="0">
                <a:solidFill>
                  <a:srgbClr val="000000">
                    <a:alpha val="100000"/>
                  </a:srgbClr>
                </a:solidFill>
                <a:latin typeface="SimSun"/>
                <a:ea typeface="SimSun"/>
                <a:cs typeface="SimSun"/>
              </a:rPr>
              <a:t>service</a:t>
            </a:r>
            <a:r>
              <a:rPr sz="900" kern="0" spc="20">
                <a:solidFill>
                  <a:srgbClr val="000000">
                    <a:alpha val="100000"/>
                  </a:srgbClr>
                </a:solidFill>
                <a:latin typeface="SimSun"/>
                <a:ea typeface="SimSun"/>
                <a:cs typeface="SimSun"/>
              </a:rPr>
              <a:t> </a:t>
            </a:r>
            <a:r>
              <a:rPr sz="900" kern="0" spc="0">
                <a:solidFill>
                  <a:srgbClr val="000000">
                    <a:alpha val="100000"/>
                  </a:srgbClr>
                </a:solidFill>
                <a:latin typeface="SimSun"/>
                <a:ea typeface="SimSun"/>
                <a:cs typeface="SimSun"/>
              </a:rPr>
              <a:t>life</a:t>
            </a:r>
            <a:endParaRPr lang="SimSun" altLang="SimSun" sz="900"/>
          </a:p>
          <a:p>
            <a:pPr marL="272415" algn="l" rtl="0" eaLnBrk="0">
              <a:lnSpc>
                <a:spcPct val="99000"/>
              </a:lnSpc>
              <a:spcBef>
                <a:spcPts val="509"/>
              </a:spcBef>
            </a:pPr>
            <a:r>
              <a:rPr sz="1000" kern="0" spc="30">
                <a:solidFill>
                  <a:srgbClr val="000000">
                    <a:alpha val="100000"/>
                  </a:srgbClr>
                </a:solidFill>
                <a:latin typeface="SimSun"/>
                <a:ea typeface="SimSun"/>
                <a:cs typeface="SimSun"/>
              </a:rPr>
              <a:t>真空绝热板从生产之日起到其中心区域导热系数衰减至某一规定的失效值时所持续的时间。</a:t>
            </a:r>
            <a:endParaRPr lang="SimSun" altLang="SimSun" sz="1000"/>
          </a:p>
          <a:p>
            <a:pPr algn="l" rtl="0" eaLnBrk="0">
              <a:lnSpc>
                <a:spcPct val="116000"/>
              </a:lnSpc>
            </a:pPr>
            <a:endParaRPr lang="Arial" altLang="Arial" sz="1000"/>
          </a:p>
          <a:p>
            <a:pPr marL="14604" algn="l" rtl="0" eaLnBrk="0">
              <a:lnSpc>
                <a:spcPct val="100000"/>
              </a:lnSpc>
              <a:spcBef>
                <a:spcPts val="302"/>
              </a:spcBef>
            </a:pPr>
            <a:r>
              <a:rPr sz="1000" b="1" kern="0" spc="20">
                <a:solidFill>
                  <a:srgbClr val="000000">
                    <a:alpha val="100000"/>
                  </a:srgbClr>
                </a:solidFill>
                <a:latin typeface="SimHei"/>
                <a:ea typeface="SimHei"/>
                <a:cs typeface="SimHei"/>
              </a:rPr>
              <a:t>4</a:t>
            </a:r>
            <a:r>
              <a:rPr sz="1000" kern="0" spc="510">
                <a:solidFill>
                  <a:srgbClr val="000000">
                    <a:alpha val="100000"/>
                  </a:srgbClr>
                </a:solidFill>
                <a:latin typeface="SimHei"/>
                <a:ea typeface="SimHei"/>
                <a:cs typeface="SimHei"/>
              </a:rPr>
              <a:t> </a:t>
            </a:r>
            <a:r>
              <a:rPr sz="1000" b="1" kern="0" spc="20">
                <a:solidFill>
                  <a:srgbClr val="000000">
                    <a:alpha val="100000"/>
                  </a:srgbClr>
                </a:solidFill>
                <a:latin typeface="SimHei"/>
                <a:ea typeface="SimHei"/>
                <a:cs typeface="SimHei"/>
              </a:rPr>
              <a:t>分类和标记</a:t>
            </a:r>
            <a:endParaRPr lang="SimHei" altLang="SimHei" sz="1000"/>
          </a:p>
          <a:p>
            <a:pPr algn="l" rtl="0" eaLnBrk="0">
              <a:lnSpc>
                <a:spcPct val="112000"/>
              </a:lnSpc>
            </a:pPr>
            <a:endParaRPr lang="Arial" altLang="Arial" sz="1000"/>
          </a:p>
          <a:p>
            <a:pPr marL="13970" algn="l" rtl="0" eaLnBrk="0">
              <a:lnSpc>
                <a:spcPct val="100000"/>
              </a:lnSpc>
              <a:spcBef>
                <a:spcPts val="306"/>
              </a:spcBef>
            </a:pPr>
            <a:r>
              <a:rPr sz="1000" b="1" kern="0" spc="10">
                <a:solidFill>
                  <a:srgbClr val="000000">
                    <a:alpha val="100000"/>
                  </a:srgbClr>
                </a:solidFill>
                <a:latin typeface="SimHei"/>
                <a:ea typeface="SimHei"/>
                <a:cs typeface="SimHei"/>
              </a:rPr>
              <a:t>4.1</a:t>
            </a:r>
            <a:r>
              <a:rPr sz="1000" kern="0" spc="43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分类</a:t>
            </a:r>
            <a:endParaRPr lang="SimHei" altLang="SimHei" sz="1000"/>
          </a:p>
          <a:p>
            <a:pPr marL="272415" algn="l" rtl="0" eaLnBrk="0">
              <a:lnSpc>
                <a:spcPct val="96000"/>
              </a:lnSpc>
              <a:spcBef>
                <a:spcPts val="1159"/>
              </a:spcBef>
            </a:pPr>
            <a:r>
              <a:rPr sz="1000" kern="0" spc="0">
                <a:solidFill>
                  <a:srgbClr val="000000">
                    <a:alpha val="100000"/>
                  </a:srgbClr>
                </a:solidFill>
                <a:latin typeface="SimSun"/>
                <a:ea typeface="SimSun"/>
                <a:cs typeface="SimSun"/>
              </a:rPr>
              <a:t>按用途分为：建筑用</a:t>
            </a:r>
            <a:r>
              <a:rPr sz="1000" kern="0" spc="0">
                <a:solidFill>
                  <a:srgbClr val="000000">
                    <a:alpha val="100000"/>
                  </a:srgbClr>
                </a:solidFill>
                <a:latin typeface="Times New Roman"/>
                <a:ea typeface="Times New Roman"/>
                <a:cs typeface="Times New Roman"/>
              </a:rPr>
              <a:t>(B </a:t>
            </a:r>
            <a:r>
              <a:rPr sz="1000" kern="0" spc="-10">
                <a:solidFill>
                  <a:srgbClr val="000000">
                    <a:alpha val="100000"/>
                  </a:srgbClr>
                </a:solidFill>
                <a:latin typeface="SimSun"/>
                <a:ea typeface="SimSun"/>
                <a:cs typeface="SimSun"/>
              </a:rPr>
              <a:t>类)和工业用(1类)。</a:t>
            </a:r>
            <a:endParaRPr lang="SimSun" altLang="SimSun" sz="1000"/>
          </a:p>
          <a:p>
            <a:pPr marL="272415" algn="l" rtl="0" eaLnBrk="0">
              <a:lnSpc>
                <a:spcPct val="99000"/>
              </a:lnSpc>
              <a:spcBef>
                <a:spcPts val="415"/>
              </a:spcBef>
            </a:pPr>
            <a:r>
              <a:rPr sz="1000" kern="0" spc="-40">
                <a:solidFill>
                  <a:srgbClr val="000000">
                    <a:alpha val="100000"/>
                  </a:srgbClr>
                </a:solidFill>
                <a:latin typeface="SimSun"/>
                <a:ea typeface="SimSun"/>
                <a:cs typeface="SimSun"/>
              </a:rPr>
              <a:t>按中心区域导热系数分为：</a:t>
            </a:r>
            <a:r>
              <a:rPr sz="1000" kern="0" spc="-200">
                <a:solidFill>
                  <a:srgbClr val="000000">
                    <a:alpha val="100000"/>
                  </a:srgbClr>
                </a:solidFill>
                <a:latin typeface="SimSun"/>
                <a:ea typeface="SimSun"/>
                <a:cs typeface="SimSun"/>
              </a:rPr>
              <a:t> </a:t>
            </a:r>
            <a:r>
              <a:rPr sz="1000" kern="0" spc="-40">
                <a:solidFill>
                  <a:srgbClr val="000000">
                    <a:alpha val="100000"/>
                  </a:srgbClr>
                </a:solidFill>
                <a:latin typeface="Times New Roman"/>
                <a:ea typeface="Times New Roman"/>
                <a:cs typeface="Times New Roman"/>
              </a:rPr>
              <a:t>I</a:t>
            </a:r>
            <a:r>
              <a:rPr sz="1000" kern="0" spc="230">
                <a:solidFill>
                  <a:srgbClr val="000000">
                    <a:alpha val="100000"/>
                  </a:srgbClr>
                </a:solidFill>
                <a:latin typeface="Times New Roman"/>
                <a:ea typeface="Times New Roman"/>
                <a:cs typeface="Times New Roman"/>
              </a:rPr>
              <a:t> </a:t>
            </a:r>
            <a:r>
              <a:rPr sz="1000" kern="0" spc="-40">
                <a:solidFill>
                  <a:srgbClr val="000000">
                    <a:alpha val="100000"/>
                  </a:srgbClr>
                </a:solidFill>
                <a:latin typeface="SimSun"/>
                <a:ea typeface="SimSun"/>
                <a:cs typeface="SimSun"/>
              </a:rPr>
              <a:t>型、Ⅱ型、Ⅲ型和</a:t>
            </a:r>
            <a:r>
              <a:rPr sz="1000" kern="0" spc="-50">
                <a:solidFill>
                  <a:srgbClr val="000000">
                    <a:alpha val="100000"/>
                  </a:srgbClr>
                </a:solidFill>
                <a:latin typeface="Times New Roman"/>
                <a:ea typeface="Times New Roman"/>
                <a:cs typeface="Times New Roman"/>
              </a:rPr>
              <a:t>IV</a:t>
            </a:r>
            <a:r>
              <a:rPr sz="1000" kern="0" spc="-50">
                <a:solidFill>
                  <a:srgbClr val="000000">
                    <a:alpha val="100000"/>
                  </a:srgbClr>
                </a:solidFill>
                <a:latin typeface="SimSun"/>
                <a:ea typeface="SimSun"/>
                <a:cs typeface="SimSun"/>
              </a:rPr>
              <a:t>型。</a:t>
            </a:r>
            <a:endParaRPr lang="SimSun" altLang="SimSun" sz="1000"/>
          </a:p>
          <a:p>
            <a:pPr marL="13970" algn="l" rtl="0" eaLnBrk="0">
              <a:lnSpc>
                <a:spcPts val="1215"/>
              </a:lnSpc>
              <a:spcBef>
                <a:spcPts val="1061"/>
              </a:spcBef>
            </a:pPr>
            <a:r>
              <a:rPr sz="1000" b="1" kern="0" spc="-20">
                <a:solidFill>
                  <a:srgbClr val="000000">
                    <a:alpha val="100000"/>
                  </a:srgbClr>
                </a:solidFill>
                <a:latin typeface="SimHei"/>
                <a:ea typeface="SimHei"/>
                <a:cs typeface="SimHei"/>
              </a:rPr>
              <a:t>4.2</a:t>
            </a:r>
            <a:r>
              <a:rPr sz="1000" kern="0" spc="490">
                <a:solidFill>
                  <a:srgbClr val="000000">
                    <a:alpha val="100000"/>
                  </a:srgbClr>
                </a:solidFill>
                <a:latin typeface="SimHei"/>
                <a:ea typeface="SimHei"/>
                <a:cs typeface="SimHei"/>
              </a:rPr>
              <a:t> </a:t>
            </a:r>
            <a:r>
              <a:rPr sz="1000" b="1" kern="0" spc="-20">
                <a:solidFill>
                  <a:srgbClr val="000000">
                    <a:alpha val="100000"/>
                  </a:srgbClr>
                </a:solidFill>
                <a:latin typeface="SimHei"/>
                <a:ea typeface="SimHei"/>
                <a:cs typeface="SimHei"/>
              </a:rPr>
              <a:t>标记</a:t>
            </a:r>
            <a:endParaRPr lang="SimHei" altLang="SimHei" sz="1000"/>
          </a:p>
          <a:p>
            <a:pPr marL="272415" algn="l" rtl="0" eaLnBrk="0">
              <a:lnSpc>
                <a:spcPct val="94000"/>
              </a:lnSpc>
              <a:spcBef>
                <a:spcPts val="1067"/>
              </a:spcBef>
            </a:pPr>
            <a:r>
              <a:rPr sz="1000" kern="0" spc="20">
                <a:solidFill>
                  <a:srgbClr val="000000">
                    <a:alpha val="100000"/>
                  </a:srgbClr>
                </a:solidFill>
                <a:latin typeface="SimSun"/>
                <a:ea typeface="SimSun"/>
                <a:cs typeface="SimSun"/>
              </a:rPr>
              <a:t>产品标记由产品名称(真空绝热板或</a:t>
            </a:r>
            <a:r>
              <a:rPr sz="1000" kern="0" spc="-16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VIP</a:t>
            </a:r>
            <a:r>
              <a:rPr sz="1000" kern="0" spc="2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和产品技术特征两部分组成。</a:t>
            </a:r>
            <a:endParaRPr lang="SimSun" altLang="SimSun" sz="1000"/>
          </a:p>
          <a:p>
            <a:pPr marL="272415" algn="l" rtl="0" eaLnBrk="0">
              <a:lnSpc>
                <a:spcPts val="1590"/>
              </a:lnSpc>
            </a:pPr>
            <a:r>
              <a:rPr sz="1000" kern="0" spc="-30">
                <a:solidFill>
                  <a:srgbClr val="000000">
                    <a:alpha val="100000"/>
                  </a:srgbClr>
                </a:solidFill>
                <a:latin typeface="SimSun"/>
                <a:ea typeface="SimSun"/>
                <a:cs typeface="SimSun"/>
              </a:rPr>
              <a:t>产品技术特征包括：</a:t>
            </a:r>
            <a:endParaRPr lang="SimSun" altLang="SimSun" sz="1000"/>
          </a:p>
          <a:p>
            <a:pPr marL="272415" algn="l" rtl="0" eaLnBrk="0">
              <a:lnSpc>
                <a:spcPts val="1125"/>
              </a:lnSpc>
              <a:spcBef>
                <a:spcPts val="334"/>
              </a:spcBef>
            </a:pPr>
            <a:r>
              <a:rPr sz="900" kern="0" spc="0">
                <a:solidFill>
                  <a:srgbClr val="000000">
                    <a:alpha val="100000"/>
                  </a:srgbClr>
                </a:solidFill>
                <a:latin typeface="Times New Roman"/>
                <a:ea typeface="Times New Roman"/>
                <a:cs typeface="Times New Roman"/>
              </a:rPr>
              <a:t>a)</a:t>
            </a:r>
            <a:r>
              <a:rPr sz="900" kern="0" spc="10">
                <a:solidFill>
                  <a:srgbClr val="000000">
                    <a:alpha val="100000"/>
                  </a:srgbClr>
                </a:solidFill>
                <a:latin typeface="Times New Roman"/>
                <a:ea typeface="Times New Roman"/>
                <a:cs typeface="Times New Roman"/>
              </a:rPr>
              <a:t>     </a:t>
            </a:r>
            <a:r>
              <a:rPr sz="900" kern="0" spc="0">
                <a:solidFill>
                  <a:srgbClr val="000000">
                    <a:alpha val="100000"/>
                  </a:srgbClr>
                </a:solidFill>
                <a:latin typeface="SimSun"/>
                <a:ea typeface="SimSun"/>
                <a:cs typeface="SimSun"/>
              </a:rPr>
              <a:t>用途：</a:t>
            </a:r>
            <a:endParaRPr lang="SimSun" altLang="SimSun" sz="900"/>
          </a:p>
          <a:p>
            <a:pPr marL="272415" algn="l" rtl="0" eaLnBrk="0">
              <a:lnSpc>
                <a:spcPct val="94000"/>
              </a:lnSpc>
              <a:spcBef>
                <a:spcPts val="471"/>
              </a:spcBef>
            </a:pPr>
            <a:r>
              <a:rPr sz="1000" kern="0" spc="0">
                <a:solidFill>
                  <a:srgbClr val="000000">
                    <a:alpha val="100000"/>
                  </a:srgbClr>
                </a:solidFill>
                <a:latin typeface="Times New Roman"/>
                <a:ea typeface="Times New Roman"/>
                <a:cs typeface="Times New Roman"/>
              </a:rPr>
              <a:t>b)    </a:t>
            </a:r>
            <a:r>
              <a:rPr sz="1000" kern="0" spc="0">
                <a:solidFill>
                  <a:srgbClr val="000000">
                    <a:alpha val="100000"/>
                  </a:srgbClr>
                </a:solidFill>
                <a:latin typeface="SimSun"/>
                <a:ea typeface="SimSun"/>
                <a:cs typeface="SimSun"/>
              </a:rPr>
              <a:t>中心区域导热系</a:t>
            </a:r>
            <a:r>
              <a:rPr sz="1000" kern="0" spc="-10">
                <a:solidFill>
                  <a:srgbClr val="000000">
                    <a:alpha val="100000"/>
                  </a:srgbClr>
                </a:solidFill>
                <a:latin typeface="SimSun"/>
                <a:ea typeface="SimSun"/>
                <a:cs typeface="SimSun"/>
              </a:rPr>
              <a:t>数类型；</a:t>
            </a:r>
            <a:endParaRPr lang="SimSun" altLang="SimSun" sz="1000"/>
          </a:p>
          <a:p>
            <a:pPr marL="272415" algn="l" rtl="0" eaLnBrk="0">
              <a:lnSpc>
                <a:spcPts val="1550"/>
              </a:lnSpc>
            </a:pPr>
            <a:r>
              <a:rPr sz="1000" kern="0" spc="20">
                <a:solidFill>
                  <a:srgbClr val="000000">
                    <a:alpha val="100000"/>
                  </a:srgbClr>
                </a:solidFill>
                <a:latin typeface="Times New Roman"/>
                <a:ea typeface="Times New Roman"/>
                <a:cs typeface="Times New Roman"/>
              </a:rPr>
              <a:t>c)</a:t>
            </a:r>
            <a:r>
              <a:rPr sz="1000" kern="0" spc="5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芯材，常用芯材见表1;</a:t>
            </a:r>
            <a:endParaRPr lang="SimSun" altLang="SimSun" sz="1000"/>
          </a:p>
          <a:p>
            <a:pPr marL="272415" algn="l" rtl="0" eaLnBrk="0">
              <a:lnSpc>
                <a:spcPct val="96000"/>
              </a:lnSpc>
              <a:spcBef>
                <a:spcPts val="374"/>
              </a:spcBef>
            </a:pPr>
            <a:r>
              <a:rPr sz="1000" kern="0" spc="30">
                <a:solidFill>
                  <a:srgbClr val="000000">
                    <a:alpha val="100000"/>
                  </a:srgbClr>
                </a:solidFill>
                <a:latin typeface="Times New Roman"/>
                <a:ea typeface="Times New Roman"/>
                <a:cs typeface="Times New Roman"/>
              </a:rPr>
              <a:t>d)</a:t>
            </a:r>
            <a:r>
              <a:rPr sz="1000" kern="0" spc="5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阻气隔膜袋，常用阻气隔膜袋见表1</a:t>
            </a:r>
            <a:r>
              <a:rPr sz="1000" kern="0" spc="20">
                <a:solidFill>
                  <a:srgbClr val="000000">
                    <a:alpha val="100000"/>
                  </a:srgbClr>
                </a:solidFill>
                <a:latin typeface="SimSun"/>
                <a:ea typeface="SimSun"/>
                <a:cs typeface="SimSun"/>
              </a:rPr>
              <a:t>;</a:t>
            </a:r>
            <a:endParaRPr lang="SimSun" altLang="SimSun" sz="1000"/>
          </a:p>
          <a:p>
            <a:pPr marL="539115" indent="-266700" algn="l" rtl="0" eaLnBrk="0">
              <a:lnSpc>
                <a:spcPct val="117000"/>
              </a:lnSpc>
              <a:spcBef>
                <a:spcPts val="396"/>
              </a:spcBef>
            </a:pPr>
            <a:r>
              <a:rPr sz="1000" kern="0" spc="20">
                <a:solidFill>
                  <a:srgbClr val="000000">
                    <a:alpha val="100000"/>
                  </a:srgbClr>
                </a:solidFill>
                <a:latin typeface="Times New Roman"/>
                <a:ea typeface="Times New Roman"/>
                <a:cs typeface="Times New Roman"/>
              </a:rPr>
              <a:t>e)     </a:t>
            </a:r>
            <a:r>
              <a:rPr sz="1000" kern="0" spc="20">
                <a:solidFill>
                  <a:srgbClr val="000000">
                    <a:alpha val="100000"/>
                  </a:srgbClr>
                </a:solidFill>
                <a:latin typeface="SimSun"/>
                <a:ea typeface="SimSun"/>
                <a:cs typeface="SimSun"/>
              </a:rPr>
              <a:t>尺寸，</a:t>
            </a:r>
            <a:r>
              <a:rPr sz="1000" kern="0" spc="20">
                <a:solidFill>
                  <a:srgbClr val="000000">
                    <a:alpha val="100000"/>
                  </a:srgbClr>
                </a:solidFill>
                <a:latin typeface="Times New Roman"/>
                <a:ea typeface="Times New Roman"/>
                <a:cs typeface="Times New Roman"/>
              </a:rPr>
              <a:t>L</a:t>
            </a:r>
            <a:r>
              <a:rPr sz="1000" kern="0" spc="20">
                <a:solidFill>
                  <a:srgbClr val="000000">
                    <a:alpha val="100000"/>
                  </a:srgbClr>
                </a:solidFill>
                <a:latin typeface="SimSun"/>
                <a:ea typeface="SimSun"/>
                <a:cs typeface="SimSun"/>
              </a:rPr>
              <a:t>(长度)×</a:t>
            </a:r>
            <a:r>
              <a:rPr sz="1000" kern="0" spc="20">
                <a:solidFill>
                  <a:srgbClr val="000000">
                    <a:alpha val="100000"/>
                  </a:srgbClr>
                </a:solidFill>
                <a:latin typeface="Times New Roman"/>
                <a:ea typeface="Times New Roman"/>
                <a:cs typeface="Times New Roman"/>
              </a:rPr>
              <a:t>W</a:t>
            </a:r>
            <a:r>
              <a:rPr sz="1000" kern="0" spc="20">
                <a:solidFill>
                  <a:srgbClr val="000000">
                    <a:alpha val="100000"/>
                  </a:srgbClr>
                </a:solidFill>
                <a:latin typeface="SimSun"/>
                <a:ea typeface="SimSun"/>
                <a:cs typeface="SimSun"/>
              </a:rPr>
              <a:t>(宽度)×</a:t>
            </a:r>
            <a:r>
              <a:rPr sz="1000" kern="0" spc="20">
                <a:solidFill>
                  <a:srgbClr val="000000">
                    <a:alpha val="100000"/>
                  </a:srgbClr>
                </a:solidFill>
                <a:latin typeface="Times New Roman"/>
                <a:ea typeface="Times New Roman"/>
                <a:cs typeface="Times New Roman"/>
              </a:rPr>
              <a:t>T</a:t>
            </a:r>
            <a:r>
              <a:rPr sz="1000" kern="0" spc="20">
                <a:solidFill>
                  <a:srgbClr val="000000">
                    <a:alpha val="100000"/>
                  </a:srgbClr>
                </a:solidFill>
                <a:latin typeface="SimSun"/>
                <a:ea typeface="SimSun"/>
                <a:cs typeface="SimSun"/>
              </a:rPr>
              <a:t>(厚度),单位为</a:t>
            </a:r>
            <a:r>
              <a:rPr sz="1000" kern="0" spc="0">
                <a:solidFill>
                  <a:srgbClr val="000000">
                    <a:alpha val="100000"/>
                  </a:srgbClr>
                </a:solidFill>
                <a:latin typeface="Times New Roman"/>
                <a:ea typeface="Times New Roman"/>
                <a:cs typeface="Times New Roman"/>
              </a:rPr>
              <a:t>mm</a:t>
            </a:r>
            <a:r>
              <a:rPr sz="1000" kern="0" spc="20">
                <a:solidFill>
                  <a:srgbClr val="000000">
                    <a:alpha val="100000"/>
                  </a:srgbClr>
                </a:solidFill>
                <a:latin typeface="Times New Roman"/>
                <a:ea typeface="Times New Roman"/>
                <a:cs typeface="Times New Roman"/>
              </a:rPr>
              <a:t>;</a:t>
            </a:r>
            <a:r>
              <a:rPr sz="1000" kern="0" spc="15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对于异型件，长度和宽度可不标明，但应标</a:t>
            </a:r>
            <a:r>
              <a:rPr sz="1000" kern="0" spc="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明厚度；</a:t>
            </a:r>
            <a:endParaRPr lang="SimSun" altLang="SimSun" sz="1000"/>
          </a:p>
          <a:p>
            <a:pPr marL="272415" algn="l" rtl="0" eaLnBrk="0">
              <a:lnSpc>
                <a:spcPct val="96000"/>
              </a:lnSpc>
              <a:spcBef>
                <a:spcPts val="295"/>
              </a:spcBef>
            </a:pPr>
            <a:r>
              <a:rPr sz="1000" kern="0" spc="-30">
                <a:solidFill>
                  <a:srgbClr val="000000">
                    <a:alpha val="100000"/>
                  </a:srgbClr>
                </a:solidFill>
                <a:latin typeface="Times New Roman"/>
                <a:ea typeface="Times New Roman"/>
                <a:cs typeface="Times New Roman"/>
              </a:rPr>
              <a:t>f)     </a:t>
            </a:r>
            <a:r>
              <a:rPr sz="1000" kern="0" spc="-30">
                <a:solidFill>
                  <a:srgbClr val="000000">
                    <a:alpha val="100000"/>
                  </a:srgbClr>
                </a:solidFill>
                <a:latin typeface="SimSun"/>
                <a:ea typeface="SimSun"/>
                <a:cs typeface="SimSun"/>
              </a:rPr>
              <a:t>其他标记，如商业代号等。</a:t>
            </a:r>
            <a:endParaRPr lang="SimSun" altLang="SimSun" sz="1000"/>
          </a:p>
          <a:p>
            <a:pPr algn="l" rtl="0" eaLnBrk="0">
              <a:lnSpc>
                <a:spcPct val="103000"/>
              </a:lnSpc>
            </a:pPr>
            <a:endParaRPr lang="Arial" altLang="Arial" sz="1000"/>
          </a:p>
          <a:p>
            <a:pPr marL="1976120" algn="l" rtl="0" eaLnBrk="0">
              <a:lnSpc>
                <a:spcPct val="100000"/>
              </a:lnSpc>
              <a:spcBef>
                <a:spcPts val="4"/>
              </a:spcBef>
            </a:pPr>
            <a:r>
              <a:rPr sz="1000" b="1" kern="0" spc="50">
                <a:solidFill>
                  <a:srgbClr val="000000">
                    <a:alpha val="100000"/>
                  </a:srgbClr>
                </a:solidFill>
                <a:latin typeface="SimHei"/>
                <a:ea typeface="SimHei"/>
                <a:cs typeface="SimHei"/>
              </a:rPr>
              <a:t>表1</a:t>
            </a:r>
            <a:r>
              <a:rPr sz="1000" kern="0" spc="460">
                <a:solidFill>
                  <a:srgbClr val="000000">
                    <a:alpha val="100000"/>
                  </a:srgbClr>
                </a:solidFill>
                <a:latin typeface="SimHei"/>
                <a:ea typeface="SimHei"/>
                <a:cs typeface="SimHei"/>
              </a:rPr>
              <a:t> </a:t>
            </a:r>
            <a:r>
              <a:rPr sz="1000" b="1" kern="0" spc="50">
                <a:solidFill>
                  <a:srgbClr val="000000">
                    <a:alpha val="100000"/>
                  </a:srgbClr>
                </a:solidFill>
                <a:latin typeface="SimHei"/>
                <a:ea typeface="SimHei"/>
                <a:cs typeface="SimHei"/>
              </a:rPr>
              <a:t>常用芯材和阻气隔膜</a:t>
            </a:r>
            <a:r>
              <a:rPr sz="1000" b="1" kern="0" spc="40">
                <a:solidFill>
                  <a:srgbClr val="000000">
                    <a:alpha val="100000"/>
                  </a:srgbClr>
                </a:solidFill>
                <a:latin typeface="SimHei"/>
                <a:ea typeface="SimHei"/>
                <a:cs typeface="SimHei"/>
              </a:rPr>
              <a:t>袋种类</a:t>
            </a:r>
            <a:endParaRPr lang="SimHei" altLang="SimHei" sz="1000"/>
          </a:p>
        </p:txBody>
      </p:sp>
      <p:grpSp>
        <p:nvGrpSpPr>
          <p:cNvPr id="2" name="group 2"/>
          <p:cNvGrpSpPr/>
          <p:nvPr/>
        </p:nvGrpSpPr>
        <p:grpSpPr>
          <a:xfrm rot="21600000">
            <a:off x="1098528" y="7915229"/>
            <a:ext cx="4787898" cy="1749445"/>
            <a:chExt cx="4787898" cy="1749445"/>
          </a:xfrm>
        </p:grpSpPr>
        <p:pic>
          <p:nvPicPr>
            <p:cNvPr id="36" name="picture 36"/>
            <p:cNvPicPr>
              <a:picLocks noChangeAspect="1"/>
            </p:cNvPicPr>
            <p:nvPr/>
          </p:nvPicPr>
          <p:blipFill>
            <a:blip r:embed="rId2"/>
            <a:stretch>
              <a:fillRect/>
            </a:stretch>
          </p:blipFill>
          <p:spPr>
            <a:xfrm rot="21600000">
              <a:off x="622288" y="155646"/>
              <a:ext cx="4165610" cy="1593799"/>
            </a:xfrm>
            <a:prstGeom prst="rect">
              <a:avLst/>
            </a:prstGeom>
          </p:spPr>
        </p:pic>
        <p:sp>
          <p:nvSpPr>
            <p:cNvPr id="38" name="textbox 38"/>
            <p:cNvSpPr/>
            <p:nvPr/>
          </p:nvSpPr>
          <p:spPr>
            <a:xfrm>
              <a:off x="-12700" y="-12700"/>
              <a:ext cx="4812665" cy="17792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190"/>
                </a:lnSpc>
              </a:pPr>
              <a:endParaRPr lang="Arial" altLang="Arial" sz="100"/>
            </a:p>
            <a:p>
              <a:pPr marL="12700" algn="l" rtl="0" eaLnBrk="0">
                <a:lnSpc>
                  <a:spcPct val="96000"/>
                </a:lnSpc>
              </a:pPr>
              <a:r>
                <a:rPr sz="1000" kern="0" spc="20">
                  <a:solidFill>
                    <a:srgbClr val="000000">
                      <a:alpha val="100000"/>
                    </a:srgbClr>
                  </a:solidFill>
                  <a:latin typeface="SimSun"/>
                  <a:ea typeface="SimSun"/>
                  <a:cs typeface="SimSun"/>
                </a:rPr>
                <a:t>真空绝热板(或</a:t>
              </a:r>
              <a:r>
                <a:rPr sz="1000" kern="0" spc="-20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VIP</a:t>
              </a:r>
              <a:r>
                <a:rPr sz="1000" kern="0" spc="20">
                  <a:solidFill>
                    <a:srgbClr val="000000">
                      <a:alpha val="100000"/>
                    </a:srgbClr>
                  </a:solidFill>
                  <a:latin typeface="Times New Roman"/>
                  <a:ea typeface="Times New Roman"/>
                  <a:cs typeface="Times New Roman"/>
                </a:rPr>
                <a:t>)</a:t>
              </a:r>
              <a:endParaRPr lang="Times New Roman" altLang="Times New Roman" sz="1000"/>
            </a:p>
            <a:p>
              <a:pPr algn="l" rtl="0" eaLnBrk="0">
                <a:lnSpc>
                  <a:spcPct val="143000"/>
                </a:lnSpc>
              </a:pPr>
              <a:endParaRPr lang="Arial" altLang="Arial" sz="1000"/>
            </a:p>
            <a:p>
              <a:pPr marL="2197100" algn="l" rtl="0" eaLnBrk="0">
                <a:lnSpc>
                  <a:spcPct val="87000"/>
                </a:lnSpc>
                <a:spcBef>
                  <a:spcPts val="309"/>
                </a:spcBef>
              </a:pPr>
              <a:r>
                <a:rPr sz="1000" kern="0" spc="10">
                  <a:solidFill>
                    <a:srgbClr val="000000">
                      <a:alpha val="100000"/>
                    </a:srgbClr>
                  </a:solidFill>
                  <a:latin typeface="SimSun"/>
                  <a:ea typeface="SimSun"/>
                  <a:cs typeface="SimSun"/>
                </a:rPr>
                <a:t>→厚度</a:t>
              </a:r>
              <a:endParaRPr lang="SimSun" altLang="SimSun" sz="1000"/>
            </a:p>
            <a:p>
              <a:pPr marL="2247900" algn="l" rtl="0" eaLnBrk="0">
                <a:lnSpc>
                  <a:spcPts val="1599"/>
                </a:lnSpc>
              </a:pPr>
              <a:r>
                <a:rPr sz="1000" kern="0" spc="-50">
                  <a:solidFill>
                    <a:srgbClr val="000000">
                      <a:alpha val="100000"/>
                    </a:srgbClr>
                  </a:solidFill>
                  <a:latin typeface="SimSun"/>
                  <a:ea typeface="SimSun"/>
                  <a:cs typeface="SimSun"/>
                </a:rPr>
                <a:t>→宽度</a:t>
              </a:r>
              <a:endParaRPr lang="SimSun" altLang="SimSun" sz="1000"/>
            </a:p>
            <a:p>
              <a:pPr marL="2197100" algn="l" rtl="0" eaLnBrk="0">
                <a:lnSpc>
                  <a:spcPts val="1550"/>
                </a:lnSpc>
              </a:pPr>
              <a:r>
                <a:rPr sz="1000" kern="0" spc="10">
                  <a:solidFill>
                    <a:srgbClr val="000000">
                      <a:alpha val="100000"/>
                    </a:srgbClr>
                  </a:solidFill>
                  <a:latin typeface="SimSun"/>
                  <a:ea typeface="SimSun"/>
                  <a:cs typeface="SimSun"/>
                </a:rPr>
                <a:t>→长度</a:t>
              </a:r>
              <a:endParaRPr lang="SimSun" altLang="SimSun" sz="1000"/>
            </a:p>
            <a:p>
              <a:pPr marL="2197100" algn="l" rtl="0" eaLnBrk="0">
                <a:lnSpc>
                  <a:spcPct val="116000"/>
                </a:lnSpc>
                <a:spcBef>
                  <a:spcPts val="543"/>
                </a:spcBef>
              </a:pPr>
              <a:r>
                <a:rPr sz="1000" kern="0" spc="20">
                  <a:solidFill>
                    <a:srgbClr val="000000">
                      <a:alpha val="100000"/>
                    </a:srgbClr>
                  </a:solidFill>
                  <a:latin typeface="SimSun"/>
                  <a:ea typeface="SimSun"/>
                  <a:cs typeface="SimSun"/>
                </a:rPr>
                <a:t>→阻气隔膜袋代号，其他类型也可用中文表述</a:t>
              </a:r>
              <a:r>
                <a:rPr sz="1000" kern="0" spc="7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→芯材代号，其他芯材也可用中文表述</a:t>
              </a:r>
              <a:endParaRPr lang="SimSun" altLang="SimSun" sz="1000"/>
            </a:p>
            <a:p>
              <a:pPr algn="l" rtl="0" eaLnBrk="0">
                <a:lnSpc>
                  <a:spcPct val="103000"/>
                </a:lnSpc>
              </a:pPr>
              <a:endParaRPr lang="Arial" altLang="Arial" sz="300"/>
            </a:p>
            <a:p>
              <a:pPr marL="2279014" indent="-81914" algn="l" rtl="0" eaLnBrk="0">
                <a:lnSpc>
                  <a:spcPct val="114000"/>
                </a:lnSpc>
                <a:spcBef>
                  <a:spcPts val="1"/>
                </a:spcBef>
              </a:pPr>
              <a:r>
                <a:rPr sz="1000" kern="0" spc="20">
                  <a:solidFill>
                    <a:srgbClr val="000000">
                      <a:alpha val="100000"/>
                    </a:srgbClr>
                  </a:solidFill>
                  <a:latin typeface="SimSun"/>
                  <a:ea typeface="SimSun"/>
                  <a:cs typeface="SimSun"/>
                </a:rPr>
                <a:t>→</a:t>
              </a:r>
              <a:r>
                <a:rPr sz="1000" kern="0" spc="-37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中心区域导热系数类型代号              </a:t>
              </a:r>
              <a:r>
                <a:rPr sz="1000" kern="0" spc="-70">
                  <a:solidFill>
                    <a:srgbClr val="000000">
                      <a:alpha val="100000"/>
                    </a:srgbClr>
                  </a:solidFill>
                  <a:latin typeface="SimSun"/>
                  <a:ea typeface="SimSun"/>
                  <a:cs typeface="SimSun"/>
                </a:rPr>
                <a:t>→用途代号</a:t>
              </a:r>
              <a:endParaRPr lang="SimSun" altLang="SimSun" sz="1000"/>
            </a:p>
          </p:txBody>
        </p:sp>
      </p:grpSp>
      <p:graphicFrame>
        <p:nvGraphicFramePr>
          <p:cNvPr id="40" name="table 40"/>
          <p:cNvGraphicFramePr>
            <a:graphicFrameLocks noGrp="1"/>
          </p:cNvGraphicFramePr>
          <p:nvPr/>
        </p:nvGraphicFramePr>
        <p:xfrm>
          <a:off x="841353" y="6867550"/>
          <a:ext cx="5847715" cy="1009650"/>
        </p:xfrm>
        <a:graphic>
          <a:graphicData uri="http://schemas.openxmlformats.org/drawingml/2006/table">
            <a:tbl>
              <a:tblPr/>
              <a:tblGrid>
                <a:gridCol w="1489075"/>
                <a:gridCol w="1485900"/>
                <a:gridCol w="1821814"/>
                <a:gridCol w="1050925"/>
              </a:tblGrid>
              <a:tr h="206375">
                <a:tc>
                  <a:txBody>
                    <a:bodyPr vert="horz" wrap="square"/>
                    <a:lstStyle/>
                    <a:p>
                      <a:pPr algn="l" rtl="0" eaLnBrk="0">
                        <a:lnSpc>
                          <a:spcPct val="111000"/>
                        </a:lnSpc>
                      </a:pPr>
                      <a:endParaRPr lang="Arial" altLang="Arial" sz="300"/>
                    </a:p>
                    <a:p>
                      <a:pPr marL="638175" algn="l" rtl="0" eaLnBrk="0">
                        <a:lnSpc>
                          <a:spcPct val="100000"/>
                        </a:lnSpc>
                        <a:spcBef>
                          <a:spcPts val="3"/>
                        </a:spcBef>
                      </a:pPr>
                      <a:r>
                        <a:rPr sz="800" kern="0" spc="10">
                          <a:solidFill>
                            <a:srgbClr val="000000">
                              <a:alpha val="100000"/>
                            </a:srgbClr>
                          </a:solidFill>
                          <a:latin typeface="SimSun"/>
                          <a:ea typeface="SimSun"/>
                          <a:cs typeface="SimSun"/>
                        </a:rPr>
                        <a:t>芯材</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3000"/>
                        </a:lnSpc>
                      </a:pPr>
                      <a:endParaRPr lang="Arial" altLang="Arial" sz="300"/>
                    </a:p>
                    <a:p>
                      <a:pPr marL="635000" algn="l" rtl="0" eaLnBrk="0">
                        <a:lnSpc>
                          <a:spcPct val="100000"/>
                        </a:lnSpc>
                        <a:spcBef>
                          <a:spcPts val="2"/>
                        </a:spcBef>
                      </a:pPr>
                      <a:r>
                        <a:rPr sz="800" kern="0" spc="30">
                          <a:solidFill>
                            <a:srgbClr val="000000">
                              <a:alpha val="100000"/>
                            </a:srgbClr>
                          </a:solidFill>
                          <a:latin typeface="SimSun"/>
                          <a:ea typeface="SimSun"/>
                          <a:cs typeface="SimSun"/>
                        </a:rPr>
                        <a:t>代号</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5000"/>
                        </a:lnSpc>
                      </a:pPr>
                      <a:endParaRPr lang="Arial" altLang="Arial" sz="300"/>
                    </a:p>
                    <a:p>
                      <a:pPr marL="641350" algn="l" rtl="0" eaLnBrk="0">
                        <a:lnSpc>
                          <a:spcPct val="100000"/>
                        </a:lnSpc>
                        <a:spcBef>
                          <a:spcPts val="1"/>
                        </a:spcBef>
                      </a:pPr>
                      <a:r>
                        <a:rPr sz="800" kern="0" spc="50">
                          <a:solidFill>
                            <a:srgbClr val="000000">
                              <a:alpha val="100000"/>
                            </a:srgbClr>
                          </a:solidFill>
                          <a:latin typeface="SimSun"/>
                          <a:ea typeface="SimSun"/>
                          <a:cs typeface="SimSun"/>
                        </a:rPr>
                        <a:t>阻气隔膜袋</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3000"/>
                        </a:lnSpc>
                      </a:pPr>
                      <a:endParaRPr lang="Arial" altLang="Arial" sz="300"/>
                    </a:p>
                    <a:p>
                      <a:pPr marL="413384" algn="l" rtl="0" eaLnBrk="0">
                        <a:lnSpc>
                          <a:spcPct val="100000"/>
                        </a:lnSpc>
                        <a:spcBef>
                          <a:spcPts val="2"/>
                        </a:spcBef>
                      </a:pPr>
                      <a:r>
                        <a:rPr sz="800" kern="0" spc="30">
                          <a:solidFill>
                            <a:srgbClr val="000000">
                              <a:alpha val="100000"/>
                            </a:srgbClr>
                          </a:solidFill>
                          <a:latin typeface="SimSun"/>
                          <a:ea typeface="SimSun"/>
                          <a:cs typeface="SimSun"/>
                        </a:rPr>
                        <a:t>代号</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6850">
                <a:tc>
                  <a:txBody>
                    <a:bodyPr vert="horz" wrap="square"/>
                    <a:lstStyle/>
                    <a:p>
                      <a:pPr algn="l" rtl="0" eaLnBrk="0">
                        <a:lnSpc>
                          <a:spcPct val="106000"/>
                        </a:lnSpc>
                      </a:pPr>
                      <a:endParaRPr lang="Arial" altLang="Arial" sz="300"/>
                    </a:p>
                    <a:p>
                      <a:pPr marL="365125" algn="l" rtl="0" eaLnBrk="0">
                        <a:lnSpc>
                          <a:spcPct val="100000"/>
                        </a:lnSpc>
                        <a:spcBef>
                          <a:spcPts val="2"/>
                        </a:spcBef>
                      </a:pPr>
                      <a:r>
                        <a:rPr sz="800" kern="0" spc="60">
                          <a:solidFill>
                            <a:srgbClr val="000000">
                              <a:alpha val="100000"/>
                            </a:srgbClr>
                          </a:solidFill>
                          <a:latin typeface="SimSun"/>
                          <a:ea typeface="SimSun"/>
                          <a:cs typeface="SimSun"/>
                        </a:rPr>
                        <a:t>玻璃纤维(玻纤)</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Arial" altLang="Arial" sz="500"/>
                    </a:p>
                    <a:p>
                      <a:pPr marL="685800" algn="l" rtl="0" eaLnBrk="0">
                        <a:lnSpc>
                          <a:spcPct val="82000"/>
                        </a:lnSpc>
                        <a:spcBef>
                          <a:spcPts val="4"/>
                        </a:spcBef>
                      </a:pPr>
                      <a:r>
                        <a:rPr sz="800" kern="0" spc="0">
                          <a:solidFill>
                            <a:srgbClr val="000000">
                              <a:alpha val="100000"/>
                            </a:srgbClr>
                          </a:solidFill>
                          <a:latin typeface="SimSun"/>
                          <a:ea typeface="SimSun"/>
                          <a:cs typeface="SimSun"/>
                        </a:rPr>
                        <a:t>GF</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6000"/>
                        </a:lnSpc>
                      </a:pPr>
                      <a:endParaRPr lang="Arial" altLang="Arial" sz="300"/>
                    </a:p>
                    <a:p>
                      <a:pPr marL="641350" algn="l" rtl="0" eaLnBrk="0">
                        <a:lnSpc>
                          <a:spcPct val="100000"/>
                        </a:lnSpc>
                        <a:spcBef>
                          <a:spcPts val="2"/>
                        </a:spcBef>
                      </a:pPr>
                      <a:r>
                        <a:rPr sz="800" kern="0" spc="40">
                          <a:solidFill>
                            <a:srgbClr val="000000">
                              <a:alpha val="100000"/>
                            </a:srgbClr>
                          </a:solidFill>
                          <a:latin typeface="SimSun"/>
                          <a:ea typeface="SimSun"/>
                          <a:cs typeface="SimSun"/>
                        </a:rPr>
                        <a:t>双面铝箔膜</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3000"/>
                        </a:lnSpc>
                      </a:pPr>
                      <a:endParaRPr lang="Arial" altLang="Arial" sz="400"/>
                    </a:p>
                    <a:p>
                      <a:pPr marL="469900" algn="l" rtl="0" eaLnBrk="0">
                        <a:lnSpc>
                          <a:spcPct val="83000"/>
                        </a:lnSpc>
                        <a:spcBef>
                          <a:spcPts val="4"/>
                        </a:spcBef>
                      </a:pPr>
                      <a:r>
                        <a:rPr sz="800" kern="0" spc="10">
                          <a:solidFill>
                            <a:srgbClr val="000000">
                              <a:alpha val="100000"/>
                            </a:srgbClr>
                          </a:solidFill>
                          <a:latin typeface="SimSun"/>
                          <a:ea typeface="SimSun"/>
                          <a:cs typeface="SimSun"/>
                        </a:rPr>
                        <a:t>AF</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3200">
                <a:tc>
                  <a:txBody>
                    <a:bodyPr vert="horz" wrap="square"/>
                    <a:lstStyle/>
                    <a:p>
                      <a:pPr algn="l" rtl="0" eaLnBrk="0">
                        <a:lnSpc>
                          <a:spcPct val="104000"/>
                        </a:lnSpc>
                      </a:pPr>
                      <a:endParaRPr lang="Arial" altLang="Arial" sz="300"/>
                    </a:p>
                    <a:p>
                      <a:pPr marL="256540" algn="l" rtl="0" eaLnBrk="0">
                        <a:lnSpc>
                          <a:spcPct val="100000"/>
                        </a:lnSpc>
                        <a:spcBef>
                          <a:spcPts val="3"/>
                        </a:spcBef>
                      </a:pPr>
                      <a:r>
                        <a:rPr sz="800" kern="0" spc="60">
                          <a:solidFill>
                            <a:srgbClr val="000000">
                              <a:alpha val="100000"/>
                            </a:srgbClr>
                          </a:solidFill>
                          <a:latin typeface="SimSun"/>
                          <a:ea typeface="SimSun"/>
                          <a:cs typeface="SimSun"/>
                        </a:rPr>
                        <a:t>气相二氧化硅(气硅)</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7000"/>
                        </a:lnSpc>
                      </a:pPr>
                      <a:endParaRPr lang="Arial" altLang="Arial" sz="400"/>
                    </a:p>
                    <a:p>
                      <a:pPr marL="577850" algn="l" rtl="0" eaLnBrk="0">
                        <a:lnSpc>
                          <a:spcPct val="83000"/>
                        </a:lnSpc>
                        <a:spcBef>
                          <a:spcPts val="2"/>
                        </a:spcBef>
                      </a:pPr>
                      <a:r>
                        <a:rPr sz="800" kern="0" spc="10">
                          <a:solidFill>
                            <a:srgbClr val="000000">
                              <a:alpha val="100000"/>
                            </a:srgbClr>
                          </a:solidFill>
                          <a:latin typeface="SimSun"/>
                          <a:ea typeface="SimSun"/>
                          <a:cs typeface="SimSun"/>
                        </a:rPr>
                        <a:t>FSiO</a:t>
                      </a:r>
                      <a:r>
                        <a:rPr sz="800" kern="0" spc="10">
                          <a:solidFill>
                            <a:srgbClr val="000000">
                              <a:alpha val="100000"/>
                            </a:srgbClr>
                          </a:solidFill>
                          <a:latin typeface="Calibri"/>
                          <a:ea typeface="Calibri"/>
                          <a:cs typeface="Calibri"/>
                        </a:rPr>
                        <a:t>₂</a:t>
                      </a:r>
                      <a:endParaRPr lang="Calibri" altLang="Calibri"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4000"/>
                        </a:lnSpc>
                      </a:pPr>
                      <a:endParaRPr lang="Arial" altLang="Arial" sz="300"/>
                    </a:p>
                    <a:p>
                      <a:pPr marL="641350" algn="l" rtl="0" eaLnBrk="0">
                        <a:lnSpc>
                          <a:spcPct val="100000"/>
                        </a:lnSpc>
                        <a:spcBef>
                          <a:spcPts val="3"/>
                        </a:spcBef>
                      </a:pPr>
                      <a:r>
                        <a:rPr sz="800" kern="0" spc="40">
                          <a:solidFill>
                            <a:srgbClr val="000000">
                              <a:alpha val="100000"/>
                            </a:srgbClr>
                          </a:solidFill>
                          <a:latin typeface="SimSun"/>
                          <a:ea typeface="SimSun"/>
                          <a:cs typeface="SimSun"/>
                        </a:rPr>
                        <a:t>双面镀铝膜</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Arial" altLang="Arial" sz="500"/>
                    </a:p>
                    <a:p>
                      <a:pPr marL="469900" algn="l" rtl="0" eaLnBrk="0">
                        <a:lnSpc>
                          <a:spcPct val="81000"/>
                        </a:lnSpc>
                        <a:spcBef>
                          <a:spcPts val="1"/>
                        </a:spcBef>
                      </a:pPr>
                      <a:r>
                        <a:rPr sz="800" kern="0" spc="10">
                          <a:solidFill>
                            <a:srgbClr val="000000">
                              <a:alpha val="100000"/>
                            </a:srgbClr>
                          </a:solidFill>
                          <a:latin typeface="SimSun"/>
                          <a:ea typeface="SimSun"/>
                          <a:cs typeface="SimSun"/>
                        </a:rPr>
                        <a:t>MF</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03225">
                <a:tc>
                  <a:txBody>
                    <a:bodyPr vert="horz" wrap="square"/>
                    <a:lstStyle/>
                    <a:p>
                      <a:pPr algn="l" rtl="0" eaLnBrk="0">
                        <a:lnSpc>
                          <a:spcPct val="109000"/>
                        </a:lnSpc>
                      </a:pPr>
                      <a:endParaRPr lang="Arial" altLang="Arial" sz="900"/>
                    </a:p>
                    <a:p>
                      <a:pPr marL="530225" algn="l" rtl="0" eaLnBrk="0">
                        <a:lnSpc>
                          <a:spcPct val="100000"/>
                        </a:lnSpc>
                        <a:spcBef>
                          <a:spcPts val="6"/>
                        </a:spcBef>
                      </a:pPr>
                      <a:r>
                        <a:rPr sz="800" kern="0" spc="40">
                          <a:solidFill>
                            <a:srgbClr val="000000">
                              <a:alpha val="100000"/>
                            </a:srgbClr>
                          </a:solidFill>
                          <a:latin typeface="SimSun"/>
                          <a:ea typeface="SimSun"/>
                          <a:cs typeface="SimSun"/>
                        </a:rPr>
                        <a:t>普通硅粉</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9000"/>
                        </a:lnSpc>
                      </a:pPr>
                      <a:endParaRPr lang="Arial" altLang="Arial" sz="1000"/>
                    </a:p>
                    <a:p>
                      <a:pPr algn="l" rtl="0" eaLnBrk="0">
                        <a:lnSpc>
                          <a:spcPct val="6562"/>
                        </a:lnSpc>
                      </a:pPr>
                      <a:endParaRPr lang="Arial" altLang="Arial" sz="100"/>
                    </a:p>
                    <a:p>
                      <a:pPr marL="603250" algn="l" rtl="0" eaLnBrk="0">
                        <a:lnSpc>
                          <a:spcPct val="83000"/>
                        </a:lnSpc>
                      </a:pPr>
                      <a:r>
                        <a:rPr sz="800" kern="0" spc="0">
                          <a:solidFill>
                            <a:srgbClr val="000000">
                              <a:alpha val="100000"/>
                            </a:srgbClr>
                          </a:solidFill>
                          <a:latin typeface="SimSun"/>
                          <a:ea typeface="SimSun"/>
                          <a:cs typeface="SimSun"/>
                        </a:rPr>
                        <a:t>SiO</a:t>
                      </a:r>
                      <a:r>
                        <a:rPr sz="800" kern="0" spc="30">
                          <a:solidFill>
                            <a:srgbClr val="000000">
                              <a:alpha val="100000"/>
                            </a:srgbClr>
                          </a:solidFill>
                          <a:latin typeface="Calibri"/>
                          <a:ea typeface="Calibri"/>
                          <a:cs typeface="Calibri"/>
                        </a:rPr>
                        <a:t>₂</a:t>
                      </a:r>
                      <a:endParaRPr lang="Calibri" altLang="Calibri"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Arial" altLang="Arial" sz="400"/>
                    </a:p>
                    <a:p>
                      <a:pPr marL="749300" algn="l" rtl="0" eaLnBrk="0">
                        <a:lnSpc>
                          <a:spcPct val="100000"/>
                        </a:lnSpc>
                        <a:spcBef>
                          <a:spcPts val="1"/>
                        </a:spcBef>
                      </a:pPr>
                      <a:r>
                        <a:rPr sz="800" kern="0" spc="50">
                          <a:solidFill>
                            <a:srgbClr val="000000">
                              <a:alpha val="100000"/>
                            </a:srgbClr>
                          </a:solidFill>
                          <a:latin typeface="SimSun"/>
                          <a:ea typeface="SimSun"/>
                          <a:cs typeface="SimSun"/>
                        </a:rPr>
                        <a:t>阴阳膜</a:t>
                      </a:r>
                      <a:endParaRPr lang="SimSun" altLang="SimSun" sz="800"/>
                    </a:p>
                    <a:p>
                      <a:pPr algn="l" rtl="0" eaLnBrk="0">
                        <a:lnSpc>
                          <a:spcPct val="132000"/>
                        </a:lnSpc>
                      </a:pPr>
                      <a:endParaRPr lang="Arial" altLang="Arial" sz="300"/>
                    </a:p>
                    <a:p>
                      <a:pPr marL="259715" algn="l" rtl="0" eaLnBrk="0">
                        <a:lnSpc>
                          <a:spcPct val="100000"/>
                        </a:lnSpc>
                        <a:spcBef>
                          <a:spcPts val="3"/>
                        </a:spcBef>
                      </a:pPr>
                      <a:r>
                        <a:rPr sz="800" kern="0" spc="0">
                          <a:solidFill>
                            <a:srgbClr val="000000">
                              <a:alpha val="100000"/>
                            </a:srgbClr>
                          </a:solidFill>
                          <a:latin typeface="SimSun"/>
                          <a:ea typeface="SimSun"/>
                          <a:cs typeface="SimSun"/>
                        </a:rPr>
                        <a:t>(一面铝箔膜，</a:t>
                      </a:r>
                      <a:r>
                        <a:rPr sz="800" kern="0" spc="37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一面镀铝膜)</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6000"/>
                        </a:lnSpc>
                      </a:pPr>
                      <a:endParaRPr lang="Arial" altLang="Arial" sz="1000"/>
                    </a:p>
                    <a:p>
                      <a:pPr marL="469900" algn="l" rtl="0" eaLnBrk="0">
                        <a:lnSpc>
                          <a:spcPct val="83000"/>
                        </a:lnSpc>
                        <a:spcBef>
                          <a:spcPts val="2"/>
                        </a:spcBef>
                      </a:pPr>
                      <a:r>
                        <a:rPr sz="800" kern="0" spc="10">
                          <a:solidFill>
                            <a:srgbClr val="000000">
                              <a:alpha val="100000"/>
                            </a:srgbClr>
                          </a:solidFill>
                          <a:latin typeface="SimSun"/>
                          <a:ea typeface="SimSun"/>
                          <a:cs typeface="SimSun"/>
                        </a:rPr>
                        <a:t>MA</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42" name="textbox 42"/>
          <p:cNvSpPr/>
          <p:nvPr/>
        </p:nvSpPr>
        <p:spPr>
          <a:xfrm>
            <a:off x="990625" y="9754796"/>
            <a:ext cx="65405" cy="109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78"/>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2</a:t>
            </a:r>
            <a:endParaRPr lang="SimSun" altLang="SimSun" sz="7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 name="textbox 44"/>
          <p:cNvSpPr/>
          <p:nvPr/>
        </p:nvSpPr>
        <p:spPr>
          <a:xfrm>
            <a:off x="819154" y="794168"/>
            <a:ext cx="5937250" cy="40220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70"/>
              </a:lnSpc>
            </a:pPr>
            <a:endParaRPr lang="Arial" altLang="Arial" sz="100"/>
          </a:p>
          <a:p>
            <a:pPr marL="4757420" algn="l" rtl="0" eaLnBrk="0">
              <a:lnSpc>
                <a:spcPct val="97000"/>
              </a:lnSpc>
            </a:pPr>
            <a:r>
              <a:rPr sz="1000" b="1" kern="0" spc="-10">
                <a:solidFill>
                  <a:srgbClr val="000000">
                    <a:alpha val="100000"/>
                  </a:srgbClr>
                </a:solidFill>
                <a:latin typeface="SimSun"/>
                <a:ea typeface="SimSun"/>
                <a:cs typeface="SimSun"/>
              </a:rPr>
              <a:t>GB/T</a:t>
            </a:r>
            <a:r>
              <a:rPr sz="1000" kern="0" spc="15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37608—2</a:t>
            </a:r>
            <a:r>
              <a:rPr sz="1000" b="1" kern="0" spc="-20">
                <a:solidFill>
                  <a:srgbClr val="000000">
                    <a:alpha val="100000"/>
                  </a:srgbClr>
                </a:solidFill>
                <a:latin typeface="SimSun"/>
                <a:ea typeface="SimSun"/>
                <a:cs typeface="SimSun"/>
              </a:rPr>
              <a:t>019</a:t>
            </a:r>
            <a:endParaRPr lang="SimSun" altLang="SimSun" sz="1000"/>
          </a:p>
          <a:p>
            <a:pPr marL="12700" indent="247650" algn="l" rtl="0" eaLnBrk="0">
              <a:lnSpc>
                <a:spcPct val="121000"/>
              </a:lnSpc>
              <a:spcBef>
                <a:spcPts val="1425"/>
              </a:spcBef>
            </a:pPr>
            <a:r>
              <a:rPr sz="900" kern="0" spc="-40">
                <a:solidFill>
                  <a:srgbClr val="000000">
                    <a:alpha val="100000"/>
                  </a:srgbClr>
                </a:solidFill>
                <a:latin typeface="SimSun"/>
                <a:ea typeface="SimSun"/>
                <a:cs typeface="SimSun"/>
              </a:rPr>
              <a:t>示例1:中心区域导热系数为Ⅱ型，芯材为气硅，阻气隔膜袋为双面铝箔膜，长度、宽度和厚度分别为6</a:t>
            </a:r>
            <a:r>
              <a:rPr sz="900" kern="0" spc="-50">
                <a:solidFill>
                  <a:srgbClr val="000000">
                    <a:alpha val="100000"/>
                  </a:srgbClr>
                </a:solidFill>
                <a:latin typeface="SimSun"/>
                <a:ea typeface="SimSun"/>
                <a:cs typeface="SimSun"/>
              </a:rPr>
              <a:t>00</a:t>
            </a:r>
            <a:r>
              <a:rPr sz="900" kern="0" spc="-50">
                <a:solidFill>
                  <a:srgbClr val="000000">
                    <a:alpha val="100000"/>
                  </a:srgbClr>
                </a:solidFill>
                <a:latin typeface="Times New Roman"/>
                <a:ea typeface="Times New Roman"/>
                <a:cs typeface="Times New Roman"/>
              </a:rPr>
              <a:t>mm</a:t>
            </a:r>
            <a:r>
              <a:rPr sz="900" kern="0" spc="-50">
                <a:solidFill>
                  <a:srgbClr val="000000">
                    <a:alpha val="100000"/>
                  </a:srgbClr>
                </a:solidFill>
                <a:latin typeface="SimSun"/>
                <a:ea typeface="SimSun"/>
                <a:cs typeface="SimSun"/>
              </a:rPr>
              <a:t>、</a:t>
            </a:r>
            <a:r>
              <a:rPr sz="900" kern="0" spc="-50">
                <a:solidFill>
                  <a:srgbClr val="000000">
                    <a:alpha val="100000"/>
                  </a:srgbClr>
                </a:solidFill>
                <a:latin typeface="Times New Roman"/>
                <a:ea typeface="Times New Roman"/>
                <a:cs typeface="Times New Roman"/>
              </a:rPr>
              <a:t>400 mm</a:t>
            </a:r>
            <a:r>
              <a:rPr sz="900" kern="0" spc="-50">
                <a:solidFill>
                  <a:srgbClr val="000000">
                    <a:alpha val="100000"/>
                  </a:srgbClr>
                </a:solidFill>
                <a:latin typeface="SimSun"/>
                <a:ea typeface="SimSun"/>
                <a:cs typeface="SimSun"/>
              </a:rPr>
              <a:t>、</a:t>
            </a:r>
            <a:r>
              <a:rPr sz="900" kern="0" spc="-10">
                <a:solidFill>
                  <a:srgbClr val="000000">
                    <a:alpha val="100000"/>
                  </a:srgbClr>
                </a:solidFill>
                <a:latin typeface="SimSun"/>
                <a:ea typeface="SimSun"/>
                <a:cs typeface="SimSun"/>
              </a:rPr>
              <a:t> </a:t>
            </a:r>
            <a:r>
              <a:rPr sz="900" kern="0" spc="0">
                <a:solidFill>
                  <a:srgbClr val="000000">
                    <a:alpha val="100000"/>
                  </a:srgbClr>
                </a:solidFill>
                <a:latin typeface="SimSun"/>
                <a:ea typeface="SimSun"/>
                <a:cs typeface="SimSun"/>
              </a:rPr>
              <a:t>20</a:t>
            </a:r>
            <a:r>
              <a:rPr sz="900" kern="0" spc="290">
                <a:solidFill>
                  <a:srgbClr val="000000">
                    <a:alpha val="100000"/>
                  </a:srgbClr>
                </a:solidFill>
                <a:latin typeface="SimSun"/>
                <a:ea typeface="SimSun"/>
                <a:cs typeface="SimSun"/>
              </a:rPr>
              <a:t> </a:t>
            </a:r>
            <a:r>
              <a:rPr sz="900" kern="0" spc="0">
                <a:solidFill>
                  <a:srgbClr val="000000">
                    <a:alpha val="100000"/>
                  </a:srgbClr>
                </a:solidFill>
                <a:latin typeface="SimSun"/>
                <a:ea typeface="SimSun"/>
                <a:cs typeface="SimSun"/>
              </a:rPr>
              <a:t>mm的建筑用真空绝热板标记为：</a:t>
            </a:r>
            <a:endParaRPr lang="SimSun" altLang="SimSun" sz="900"/>
          </a:p>
          <a:p>
            <a:pPr marL="2063114" algn="l" rtl="0" eaLnBrk="0">
              <a:lnSpc>
                <a:spcPct val="79000"/>
              </a:lnSpc>
              <a:spcBef>
                <a:spcPts val="671"/>
              </a:spcBef>
            </a:pPr>
            <a:r>
              <a:rPr sz="1000" kern="0" spc="0">
                <a:solidFill>
                  <a:srgbClr val="000000">
                    <a:alpha val="100000"/>
                  </a:srgbClr>
                </a:solidFill>
                <a:latin typeface="Times New Roman"/>
                <a:ea typeface="Times New Roman"/>
                <a:cs typeface="Times New Roman"/>
              </a:rPr>
              <a:t>VIP-B-II-FSiOz-AF 600×</a:t>
            </a:r>
            <a:r>
              <a:rPr sz="1000" kern="0" spc="-10">
                <a:solidFill>
                  <a:srgbClr val="000000">
                    <a:alpha val="100000"/>
                  </a:srgbClr>
                </a:solidFill>
                <a:latin typeface="Times New Roman"/>
                <a:ea typeface="Times New Roman"/>
                <a:cs typeface="Times New Roman"/>
              </a:rPr>
              <a:t>400×20</a:t>
            </a:r>
            <a:r>
              <a:rPr sz="1000" kern="0" spc="-10">
                <a:solidFill>
                  <a:srgbClr val="000000">
                    <a:alpha val="100000"/>
                  </a:srgbClr>
                </a:solidFill>
                <a:latin typeface="SimSun"/>
                <a:ea typeface="SimSun"/>
                <a:cs typeface="SimSun"/>
              </a:rPr>
              <a:t>。</a:t>
            </a:r>
            <a:endParaRPr lang="SimSun" altLang="SimSun" sz="1000"/>
          </a:p>
          <a:p>
            <a:pPr marL="12700" indent="247650" algn="l" rtl="0" eaLnBrk="0">
              <a:lnSpc>
                <a:spcPct val="114000"/>
              </a:lnSpc>
              <a:spcBef>
                <a:spcPts val="312"/>
              </a:spcBef>
            </a:pPr>
            <a:r>
              <a:rPr sz="900" kern="0" spc="-20">
                <a:solidFill>
                  <a:srgbClr val="000000">
                    <a:alpha val="100000"/>
                  </a:srgbClr>
                </a:solidFill>
                <a:latin typeface="SimSun"/>
                <a:ea typeface="SimSun"/>
                <a:cs typeface="SimSun"/>
              </a:rPr>
              <a:t>示例2:中心区域导热系数为Ⅱ型，芯材为聚氨酯，阻气隔膜袋为阴阳膜，厚度为10 </a:t>
            </a:r>
            <a:r>
              <a:rPr sz="900" kern="0" spc="-20">
                <a:solidFill>
                  <a:srgbClr val="000000">
                    <a:alpha val="100000"/>
                  </a:srgbClr>
                </a:solidFill>
                <a:latin typeface="Times New Roman"/>
                <a:ea typeface="Times New Roman"/>
                <a:cs typeface="Times New Roman"/>
              </a:rPr>
              <a:t>mm</a:t>
            </a:r>
            <a:r>
              <a:rPr sz="900" kern="0" spc="-100">
                <a:solidFill>
                  <a:srgbClr val="000000">
                    <a:alpha val="100000"/>
                  </a:srgbClr>
                </a:solidFill>
                <a:latin typeface="Times New Roman"/>
                <a:ea typeface="Times New Roman"/>
                <a:cs typeface="Times New Roman"/>
              </a:rPr>
              <a:t> </a:t>
            </a:r>
            <a:r>
              <a:rPr sz="900" kern="0" spc="-20">
                <a:solidFill>
                  <a:srgbClr val="000000">
                    <a:alpha val="100000"/>
                  </a:srgbClr>
                </a:solidFill>
                <a:latin typeface="SimSun"/>
                <a:ea typeface="SimSun"/>
                <a:cs typeface="SimSun"/>
              </a:rPr>
              <a:t>的工业用真空绝热板异型件</a:t>
            </a:r>
            <a:r>
              <a:rPr sz="900" kern="0" spc="0">
                <a:solidFill>
                  <a:srgbClr val="000000">
                    <a:alpha val="100000"/>
                  </a:srgbClr>
                </a:solidFill>
                <a:latin typeface="SimSun"/>
                <a:ea typeface="SimSun"/>
                <a:cs typeface="SimSun"/>
              </a:rPr>
              <a:t>  </a:t>
            </a:r>
            <a:r>
              <a:rPr sz="1000" kern="0" spc="-80">
                <a:solidFill>
                  <a:srgbClr val="000000">
                    <a:alpha val="100000"/>
                  </a:srgbClr>
                </a:solidFill>
                <a:latin typeface="SimSun"/>
                <a:ea typeface="SimSun"/>
                <a:cs typeface="SimSun"/>
              </a:rPr>
              <a:t>标记为：</a:t>
            </a:r>
            <a:endParaRPr lang="SimSun" altLang="SimSun" sz="1000"/>
          </a:p>
          <a:p>
            <a:pPr marL="2324100" algn="l" rtl="0" eaLnBrk="0">
              <a:lnSpc>
                <a:spcPct val="96000"/>
              </a:lnSpc>
              <a:spcBef>
                <a:spcPts val="399"/>
              </a:spcBef>
            </a:pPr>
            <a:r>
              <a:rPr sz="1000" kern="0" spc="-50">
                <a:solidFill>
                  <a:srgbClr val="000000">
                    <a:alpha val="100000"/>
                  </a:srgbClr>
                </a:solidFill>
                <a:latin typeface="Times New Roman"/>
                <a:ea typeface="Times New Roman"/>
                <a:cs typeface="Times New Roman"/>
              </a:rPr>
              <a:t>VIP</a:t>
            </a:r>
            <a:r>
              <a:rPr sz="1000" kern="0" spc="40">
                <a:solidFill>
                  <a:srgbClr val="000000">
                    <a:alpha val="100000"/>
                  </a:srgbClr>
                </a:solidFill>
                <a:latin typeface="Times New Roman"/>
                <a:ea typeface="Times New Roman"/>
                <a:cs typeface="Times New Roman"/>
              </a:rPr>
              <a:t> </a:t>
            </a:r>
            <a:r>
              <a:rPr sz="1000" kern="0" spc="-50">
                <a:solidFill>
                  <a:srgbClr val="000000">
                    <a:alpha val="100000"/>
                  </a:srgbClr>
                </a:solidFill>
                <a:latin typeface="Times New Roman"/>
                <a:ea typeface="Times New Roman"/>
                <a:cs typeface="Times New Roman"/>
              </a:rPr>
              <a:t>-I-Ⅱ-</a:t>
            </a:r>
            <a:r>
              <a:rPr sz="1000" kern="0" spc="-50">
                <a:solidFill>
                  <a:srgbClr val="000000">
                    <a:alpha val="100000"/>
                  </a:srgbClr>
                </a:solidFill>
                <a:latin typeface="FangSong"/>
                <a:ea typeface="FangSong"/>
                <a:cs typeface="FangSong"/>
              </a:rPr>
              <a:t>聚氨酯-</a:t>
            </a:r>
            <a:r>
              <a:rPr sz="1000" kern="0" spc="-50">
                <a:solidFill>
                  <a:srgbClr val="000000">
                    <a:alpha val="100000"/>
                  </a:srgbClr>
                </a:solidFill>
                <a:latin typeface="Times New Roman"/>
                <a:ea typeface="Times New Roman"/>
                <a:cs typeface="Times New Roman"/>
              </a:rPr>
              <a:t>MA</a:t>
            </a:r>
            <a:r>
              <a:rPr sz="1000" kern="0" spc="90">
                <a:solidFill>
                  <a:srgbClr val="000000">
                    <a:alpha val="100000"/>
                  </a:srgbClr>
                </a:solidFill>
                <a:latin typeface="Times New Roman"/>
                <a:ea typeface="Times New Roman"/>
                <a:cs typeface="Times New Roman"/>
              </a:rPr>
              <a:t> </a:t>
            </a:r>
            <a:r>
              <a:rPr sz="1000" kern="0" spc="-50">
                <a:solidFill>
                  <a:srgbClr val="000000">
                    <a:alpha val="100000"/>
                  </a:srgbClr>
                </a:solidFill>
                <a:latin typeface="Times New Roman"/>
                <a:ea typeface="Times New Roman"/>
                <a:cs typeface="Times New Roman"/>
              </a:rPr>
              <a:t>1</a:t>
            </a:r>
            <a:r>
              <a:rPr sz="1000" kern="0" spc="-60">
                <a:solidFill>
                  <a:srgbClr val="000000">
                    <a:alpha val="100000"/>
                  </a:srgbClr>
                </a:solidFill>
                <a:latin typeface="Times New Roman"/>
                <a:ea typeface="Times New Roman"/>
                <a:cs typeface="Times New Roman"/>
              </a:rPr>
              <a:t>0</a:t>
            </a:r>
            <a:r>
              <a:rPr sz="1000" kern="0" spc="-60">
                <a:solidFill>
                  <a:srgbClr val="000000">
                    <a:alpha val="100000"/>
                  </a:srgbClr>
                </a:solidFill>
                <a:latin typeface="SimSun"/>
                <a:ea typeface="SimSun"/>
                <a:cs typeface="SimSun"/>
              </a:rPr>
              <a:t>。</a:t>
            </a:r>
            <a:endParaRPr lang="SimSun" altLang="SimSun" sz="1000"/>
          </a:p>
          <a:p>
            <a:pPr algn="l" rtl="0" eaLnBrk="0">
              <a:lnSpc>
                <a:spcPct val="146000"/>
              </a:lnSpc>
            </a:pPr>
            <a:endParaRPr lang="Arial" altLang="Arial" sz="1000"/>
          </a:p>
          <a:p>
            <a:pPr marL="12700" algn="l" rtl="0" eaLnBrk="0">
              <a:lnSpc>
                <a:spcPct val="96000"/>
              </a:lnSpc>
              <a:spcBef>
                <a:spcPts val="303"/>
              </a:spcBef>
            </a:pPr>
            <a:r>
              <a:rPr sz="1000" kern="0" spc="20">
                <a:solidFill>
                  <a:srgbClr val="000000">
                    <a:alpha val="100000"/>
                  </a:srgbClr>
                </a:solidFill>
                <a:latin typeface="SimHei"/>
                <a:ea typeface="SimHei"/>
                <a:cs typeface="SimHei"/>
              </a:rPr>
              <a:t>5  技术要求</a:t>
            </a:r>
            <a:endParaRPr lang="SimHei" altLang="SimHei" sz="1000"/>
          </a:p>
          <a:p>
            <a:pPr algn="l" rtl="0" eaLnBrk="0">
              <a:lnSpc>
                <a:spcPct val="124000"/>
              </a:lnSpc>
            </a:pPr>
            <a:endParaRPr lang="Arial" altLang="Arial" sz="1000"/>
          </a:p>
          <a:p>
            <a:pPr marL="12700" algn="l" rtl="0" eaLnBrk="0">
              <a:lnSpc>
                <a:spcPct val="96000"/>
              </a:lnSpc>
              <a:spcBef>
                <a:spcPts val="310"/>
              </a:spcBef>
            </a:pPr>
            <a:r>
              <a:rPr sz="1000" kern="0" spc="-10">
                <a:solidFill>
                  <a:srgbClr val="000000">
                    <a:alpha val="100000"/>
                  </a:srgbClr>
                </a:solidFill>
                <a:latin typeface="SimHei"/>
                <a:ea typeface="SimHei"/>
                <a:cs typeface="SimHei"/>
              </a:rPr>
              <a:t>5.1</a:t>
            </a:r>
            <a:r>
              <a:rPr sz="1000" kern="0" spc="40">
                <a:solidFill>
                  <a:srgbClr val="000000">
                    <a:alpha val="100000"/>
                  </a:srgbClr>
                </a:solidFill>
                <a:latin typeface="SimHei"/>
                <a:ea typeface="SimHei"/>
                <a:cs typeface="SimHei"/>
              </a:rPr>
              <a:t>  </a:t>
            </a:r>
            <a:r>
              <a:rPr sz="1000" kern="0" spc="-10">
                <a:solidFill>
                  <a:srgbClr val="000000">
                    <a:alpha val="100000"/>
                  </a:srgbClr>
                </a:solidFill>
                <a:latin typeface="SimHei"/>
                <a:ea typeface="SimHei"/>
                <a:cs typeface="SimHei"/>
              </a:rPr>
              <a:t>通用要求</a:t>
            </a:r>
            <a:endParaRPr lang="SimHei" altLang="SimHei" sz="1000"/>
          </a:p>
          <a:p>
            <a:pPr marL="12700" algn="l" rtl="0" eaLnBrk="0">
              <a:lnSpc>
                <a:spcPct val="96000"/>
              </a:lnSpc>
              <a:spcBef>
                <a:spcPts val="1348"/>
              </a:spcBef>
            </a:pPr>
            <a:r>
              <a:rPr sz="1000" kern="0" spc="-10">
                <a:solidFill>
                  <a:srgbClr val="000000">
                    <a:alpha val="100000"/>
                  </a:srgbClr>
                </a:solidFill>
                <a:latin typeface="SimHei"/>
                <a:ea typeface="SimHei"/>
                <a:cs typeface="SimHei"/>
              </a:rPr>
              <a:t>5.1.1</a:t>
            </a:r>
            <a:r>
              <a:rPr sz="1000" kern="0" spc="440">
                <a:solidFill>
                  <a:srgbClr val="000000">
                    <a:alpha val="100000"/>
                  </a:srgbClr>
                </a:solidFill>
                <a:latin typeface="SimHei"/>
                <a:ea typeface="SimHei"/>
                <a:cs typeface="SimHei"/>
              </a:rPr>
              <a:t> </a:t>
            </a:r>
            <a:r>
              <a:rPr sz="1000" kern="0" spc="-10">
                <a:solidFill>
                  <a:srgbClr val="000000">
                    <a:alpha val="100000"/>
                  </a:srgbClr>
                </a:solidFill>
                <a:latin typeface="SimHei"/>
                <a:ea typeface="SimHei"/>
                <a:cs typeface="SimHei"/>
              </a:rPr>
              <a:t>外观</a:t>
            </a:r>
            <a:endParaRPr lang="SimHei" altLang="SimHei" sz="1000"/>
          </a:p>
          <a:p>
            <a:pPr marL="260350" algn="l" rtl="0" eaLnBrk="0">
              <a:lnSpc>
                <a:spcPct val="94000"/>
              </a:lnSpc>
              <a:spcBef>
                <a:spcPts val="1350"/>
              </a:spcBef>
            </a:pPr>
            <a:r>
              <a:rPr sz="1000" kern="0" spc="-20">
                <a:solidFill>
                  <a:srgbClr val="000000">
                    <a:alpha val="100000"/>
                  </a:srgbClr>
                </a:solidFill>
                <a:latin typeface="SimSun"/>
                <a:ea typeface="SimSun"/>
                <a:cs typeface="SimSun"/>
              </a:rPr>
              <a:t>除吸气剂或干燥剂区域外，真空绝热板其余表面应平整，无鼓胀、影响使用的划痕、损伤等。</a:t>
            </a:r>
            <a:endParaRPr lang="SimSun" altLang="SimSun" sz="1000"/>
          </a:p>
          <a:p>
            <a:pPr marL="13970" algn="l" rtl="0" eaLnBrk="0">
              <a:lnSpc>
                <a:spcPct val="95000"/>
              </a:lnSpc>
              <a:spcBef>
                <a:spcPts val="1254"/>
              </a:spcBef>
            </a:pPr>
            <a:r>
              <a:rPr sz="1000" b="1" kern="0" spc="-10">
                <a:solidFill>
                  <a:srgbClr val="000000">
                    <a:alpha val="100000"/>
                  </a:srgbClr>
                </a:solidFill>
                <a:latin typeface="SimHei"/>
                <a:ea typeface="SimHei"/>
                <a:cs typeface="SimHei"/>
              </a:rPr>
              <a:t>5.1.2</a:t>
            </a:r>
            <a:r>
              <a:rPr sz="1000" kern="0" spc="-1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尺寸允许偏差</a:t>
            </a:r>
            <a:endParaRPr lang="SimHei" altLang="SimHei" sz="1000"/>
          </a:p>
          <a:p>
            <a:pPr marL="12700" indent="247650" algn="l" rtl="0" eaLnBrk="0">
              <a:lnSpc>
                <a:spcPct val="118000"/>
              </a:lnSpc>
              <a:spcBef>
                <a:spcPts val="1331"/>
              </a:spcBef>
            </a:pPr>
            <a:r>
              <a:rPr sz="1000" kern="0" spc="40">
                <a:solidFill>
                  <a:srgbClr val="000000">
                    <a:alpha val="100000"/>
                  </a:srgbClr>
                </a:solidFill>
                <a:latin typeface="SimSun"/>
                <a:ea typeface="SimSun"/>
                <a:cs typeface="SimSun"/>
              </a:rPr>
              <a:t>矩形真空绝热板的尺寸允许偏差应</a:t>
            </a:r>
            <a:r>
              <a:rPr sz="1000" kern="0" spc="30">
                <a:solidFill>
                  <a:srgbClr val="000000">
                    <a:alpha val="100000"/>
                  </a:srgbClr>
                </a:solidFill>
                <a:latin typeface="SimSun"/>
                <a:ea typeface="SimSun"/>
                <a:cs typeface="SimSun"/>
              </a:rPr>
              <a:t>符合表2的要求。异型板的长度、宽度由供需双方协商，厚度偏</a:t>
            </a:r>
            <a:r>
              <a:rPr sz="1000" kern="0" spc="0">
                <a:solidFill>
                  <a:srgbClr val="000000">
                    <a:alpha val="100000"/>
                  </a:srgbClr>
                </a:solidFill>
                <a:latin typeface="SimSun"/>
                <a:ea typeface="SimSun"/>
                <a:cs typeface="SimSun"/>
              </a:rPr>
              <a:t>  </a:t>
            </a:r>
            <a:r>
              <a:rPr sz="1000" kern="0" spc="60">
                <a:solidFill>
                  <a:srgbClr val="000000">
                    <a:alpha val="100000"/>
                  </a:srgbClr>
                </a:solidFill>
                <a:latin typeface="SimSun"/>
                <a:ea typeface="SimSun"/>
                <a:cs typeface="SimSun"/>
              </a:rPr>
              <a:t>差应符合表2的要求。</a:t>
            </a:r>
            <a:endParaRPr lang="SimSun" altLang="SimSun" sz="1000"/>
          </a:p>
          <a:p>
            <a:pPr algn="l" rtl="0" eaLnBrk="0">
              <a:lnSpc>
                <a:spcPct val="107000"/>
              </a:lnSpc>
            </a:pPr>
            <a:endParaRPr lang="Arial" altLang="Arial" sz="1000"/>
          </a:p>
          <a:p>
            <a:pPr algn="l" rtl="0" eaLnBrk="0">
              <a:lnSpc>
                <a:spcPct val="6889"/>
              </a:lnSpc>
            </a:pPr>
            <a:endParaRPr lang="Arial" altLang="Arial" sz="100"/>
          </a:p>
          <a:p>
            <a:pPr marL="2382520" algn="l" rtl="0" eaLnBrk="0">
              <a:lnSpc>
                <a:spcPct val="100000"/>
              </a:lnSpc>
            </a:pPr>
            <a:r>
              <a:rPr sz="1000" b="1" kern="0" spc="-30">
                <a:solidFill>
                  <a:srgbClr val="000000">
                    <a:alpha val="100000"/>
                  </a:srgbClr>
                </a:solidFill>
                <a:latin typeface="SimHei"/>
                <a:ea typeface="SimHei"/>
                <a:cs typeface="SimHei"/>
              </a:rPr>
              <a:t>表</a:t>
            </a:r>
            <a:r>
              <a:rPr sz="1000" kern="0" spc="-110">
                <a:solidFill>
                  <a:srgbClr val="000000">
                    <a:alpha val="100000"/>
                  </a:srgbClr>
                </a:solidFill>
                <a:latin typeface="SimHei"/>
                <a:ea typeface="SimHei"/>
                <a:cs typeface="SimHei"/>
              </a:rPr>
              <a:t> </a:t>
            </a:r>
            <a:r>
              <a:rPr sz="1000" b="1" kern="0" spc="-30">
                <a:solidFill>
                  <a:srgbClr val="000000">
                    <a:alpha val="100000"/>
                  </a:srgbClr>
                </a:solidFill>
                <a:latin typeface="SimHei"/>
                <a:ea typeface="SimHei"/>
                <a:cs typeface="SimHei"/>
              </a:rPr>
              <a:t>2</a:t>
            </a:r>
            <a:r>
              <a:rPr sz="1000" kern="0" spc="470">
                <a:solidFill>
                  <a:srgbClr val="000000">
                    <a:alpha val="100000"/>
                  </a:srgbClr>
                </a:solidFill>
                <a:latin typeface="SimHei"/>
                <a:ea typeface="SimHei"/>
                <a:cs typeface="SimHei"/>
              </a:rPr>
              <a:t> </a:t>
            </a:r>
            <a:r>
              <a:rPr sz="1000" b="1" kern="0" spc="-30">
                <a:solidFill>
                  <a:srgbClr val="000000">
                    <a:alpha val="100000"/>
                  </a:srgbClr>
                </a:solidFill>
                <a:latin typeface="SimHei"/>
                <a:ea typeface="SimHei"/>
                <a:cs typeface="SimHei"/>
              </a:rPr>
              <a:t>尺寸允许偏差</a:t>
            </a:r>
            <a:r>
              <a:rPr sz="1000" kern="0" spc="0">
                <a:solidFill>
                  <a:srgbClr val="000000">
                    <a:alpha val="100000"/>
                  </a:srgbClr>
                </a:solidFill>
                <a:latin typeface="SimHei"/>
                <a:ea typeface="SimHei"/>
                <a:cs typeface="SimHei"/>
              </a:rPr>
              <a:t>                            </a:t>
            </a:r>
            <a:r>
              <a:rPr sz="1000" kern="0" spc="-30">
                <a:solidFill>
                  <a:srgbClr val="000000">
                    <a:alpha val="100000"/>
                  </a:srgbClr>
                </a:solidFill>
                <a:latin typeface="SimSun"/>
                <a:ea typeface="SimSun"/>
                <a:cs typeface="SimSun"/>
              </a:rPr>
              <a:t>单位为毫米</a:t>
            </a:r>
            <a:endParaRPr lang="SimSun" altLang="SimSun" sz="1000"/>
          </a:p>
        </p:txBody>
      </p:sp>
      <p:graphicFrame>
        <p:nvGraphicFramePr>
          <p:cNvPr id="46" name="table 46"/>
          <p:cNvGraphicFramePr>
            <a:graphicFrameLocks noGrp="1"/>
          </p:cNvGraphicFramePr>
          <p:nvPr/>
        </p:nvGraphicFramePr>
        <p:xfrm>
          <a:off x="841353" y="4962565"/>
          <a:ext cx="5842000" cy="3320415"/>
        </p:xfrm>
        <a:graphic>
          <a:graphicData uri="http://schemas.openxmlformats.org/drawingml/2006/table">
            <a:tbl>
              <a:tblPr/>
              <a:tblGrid>
                <a:gridCol w="1831975"/>
                <a:gridCol w="1828800"/>
                <a:gridCol w="2181225"/>
              </a:tblGrid>
              <a:tr h="231140">
                <a:tc>
                  <a:txBody>
                    <a:bodyPr vert="horz" wrap="square"/>
                    <a:lstStyle/>
                    <a:p>
                      <a:pPr algn="l" rtl="0" eaLnBrk="0">
                        <a:lnSpc>
                          <a:spcPct val="128000"/>
                        </a:lnSpc>
                      </a:pPr>
                      <a:endParaRPr lang="Arial" altLang="Arial" sz="300"/>
                    </a:p>
                    <a:p>
                      <a:pPr marL="796925" algn="l" rtl="0" eaLnBrk="0">
                        <a:lnSpc>
                          <a:spcPct val="100000"/>
                        </a:lnSpc>
                        <a:spcBef>
                          <a:spcPts val="3"/>
                        </a:spcBef>
                      </a:pPr>
                      <a:r>
                        <a:rPr sz="900" kern="0" spc="-10">
                          <a:solidFill>
                            <a:srgbClr val="000000">
                              <a:alpha val="100000"/>
                            </a:srgbClr>
                          </a:solidFill>
                          <a:latin typeface="SimSun"/>
                          <a:ea typeface="SimSun"/>
                          <a:cs typeface="SimSun"/>
                        </a:rPr>
                        <a:t>项 目</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9000"/>
                        </a:lnSpc>
                      </a:pPr>
                      <a:endParaRPr lang="Arial" altLang="Arial" sz="300"/>
                    </a:p>
                    <a:p>
                      <a:pPr marL="793750" algn="l" rtl="0" eaLnBrk="0">
                        <a:lnSpc>
                          <a:spcPct val="99000"/>
                        </a:lnSpc>
                        <a:spcBef>
                          <a:spcPts val="3"/>
                        </a:spcBef>
                      </a:pPr>
                      <a:r>
                        <a:rPr sz="900" kern="0" spc="20">
                          <a:solidFill>
                            <a:srgbClr val="000000">
                              <a:alpha val="100000"/>
                            </a:srgbClr>
                          </a:solidFill>
                          <a:latin typeface="SimSun"/>
                          <a:ea typeface="SimSun"/>
                          <a:cs typeface="SimSun"/>
                        </a:rPr>
                        <a:t>规格</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9000"/>
                        </a:lnSpc>
                      </a:pPr>
                      <a:endParaRPr lang="Arial" altLang="Arial" sz="300"/>
                    </a:p>
                    <a:p>
                      <a:pPr marL="843914" algn="l" rtl="0" eaLnBrk="0">
                        <a:lnSpc>
                          <a:spcPct val="99000"/>
                        </a:lnSpc>
                        <a:spcBef>
                          <a:spcPts val="3"/>
                        </a:spcBef>
                      </a:pPr>
                      <a:r>
                        <a:rPr sz="900" kern="0" spc="60">
                          <a:solidFill>
                            <a:srgbClr val="000000">
                              <a:alpha val="100000"/>
                            </a:srgbClr>
                          </a:solidFill>
                          <a:latin typeface="SimSun"/>
                          <a:ea typeface="SimSun"/>
                          <a:cs typeface="SimSun"/>
                        </a:rPr>
                        <a:t>允许偏差</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36550">
                <a:tc rowSpan="3">
                  <a:txBody>
                    <a:bodyPr vert="horz" wrap="square"/>
                    <a:lstStyle/>
                    <a:p>
                      <a:pPr algn="l" rtl="0" eaLnBrk="0">
                        <a:lnSpc>
                          <a:spcPct val="149000"/>
                        </a:lnSpc>
                      </a:pPr>
                      <a:endParaRPr lang="Arial" altLang="Arial" sz="1000"/>
                    </a:p>
                    <a:p>
                      <a:pPr algn="l" rtl="0" eaLnBrk="0">
                        <a:lnSpc>
                          <a:spcPct val="150000"/>
                        </a:lnSpc>
                      </a:pPr>
                      <a:endParaRPr lang="Arial" altLang="Arial" sz="1000"/>
                    </a:p>
                    <a:p>
                      <a:pPr marL="796925" algn="l" rtl="0" eaLnBrk="0">
                        <a:lnSpc>
                          <a:spcPct val="100000"/>
                        </a:lnSpc>
                        <a:spcBef>
                          <a:spcPts val="6"/>
                        </a:spcBef>
                      </a:pPr>
                      <a:r>
                        <a:rPr sz="900" kern="0" spc="20">
                          <a:solidFill>
                            <a:srgbClr val="000000">
                              <a:alpha val="100000"/>
                            </a:srgbClr>
                          </a:solidFill>
                          <a:latin typeface="SimSun"/>
                          <a:ea typeface="SimSun"/>
                          <a:cs typeface="SimSun"/>
                        </a:rPr>
                        <a:t>长度</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Arial" altLang="Arial" sz="800"/>
                    </a:p>
                    <a:p>
                      <a:pPr algn="l" rtl="0" eaLnBrk="0">
                        <a:lnSpc>
                          <a:spcPct val="6993"/>
                        </a:lnSpc>
                      </a:pPr>
                      <a:endParaRPr lang="Arial" altLang="Arial" sz="100"/>
                    </a:p>
                    <a:p>
                      <a:pPr marL="762000" algn="l" rtl="0" eaLnBrk="0">
                        <a:lnSpc>
                          <a:spcPts val="1154"/>
                        </a:lnSpc>
                      </a:pPr>
                      <a:r>
                        <a:rPr sz="900" kern="0" spc="0">
                          <a:solidFill>
                            <a:srgbClr val="000000">
                              <a:alpha val="100000"/>
                            </a:srgbClr>
                          </a:solidFill>
                          <a:latin typeface="SimSun"/>
                          <a:ea typeface="SimSun"/>
                          <a:cs typeface="SimSun"/>
                        </a:rPr>
                        <a:t>≤600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6000"/>
                        </a:lnSpc>
                      </a:pPr>
                      <a:endParaRPr lang="Arial" altLang="Arial" sz="500"/>
                    </a:p>
                    <a:p>
                      <a:pPr marL="1028064" algn="l" rtl="0" eaLnBrk="0">
                        <a:lnSpc>
                          <a:spcPts val="658"/>
                        </a:lnSpc>
                        <a:spcBef>
                          <a:spcPts val="3"/>
                        </a:spcBef>
                      </a:pPr>
                      <a:r>
                        <a:rPr sz="900" kern="0" spc="-10">
                          <a:solidFill>
                            <a:srgbClr val="000000">
                              <a:alpha val="100000"/>
                            </a:srgbClr>
                          </a:solidFill>
                          <a:latin typeface="SimSun"/>
                          <a:ea typeface="SimSun"/>
                          <a:cs typeface="SimSun"/>
                        </a:rPr>
                        <a:t>+3</a:t>
                      </a:r>
                      <a:endParaRPr lang="SimSun" altLang="SimSun" sz="900"/>
                    </a:p>
                    <a:p>
                      <a:pPr marL="1028064" algn="l" rtl="0" eaLnBrk="0">
                        <a:lnSpc>
                          <a:spcPts val="1223"/>
                        </a:lnSpc>
                      </a:pPr>
                      <a:r>
                        <a:rPr sz="900" kern="0" spc="0">
                          <a:solidFill>
                            <a:srgbClr val="000000">
                              <a:alpha val="100000"/>
                            </a:srgbClr>
                          </a:solidFill>
                          <a:latin typeface="SimSun"/>
                          <a:ea typeface="SimSun"/>
                          <a:cs typeface="SimSun"/>
                        </a:rPr>
                        <a:t>-3</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90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Arial" altLang="Arial" sz="800"/>
                    </a:p>
                    <a:p>
                      <a:pPr algn="l" rtl="0" eaLnBrk="0">
                        <a:lnSpc>
                          <a:spcPct val="7870"/>
                        </a:lnSpc>
                      </a:pPr>
                      <a:endParaRPr lang="Arial" altLang="Arial" sz="100"/>
                    </a:p>
                    <a:p>
                      <a:pPr marL="609600" algn="l" rtl="0" eaLnBrk="0">
                        <a:lnSpc>
                          <a:spcPts val="1172"/>
                        </a:lnSpc>
                      </a:pPr>
                      <a:r>
                        <a:rPr sz="900" kern="0" spc="10">
                          <a:solidFill>
                            <a:srgbClr val="000000">
                              <a:alpha val="100000"/>
                            </a:srgbClr>
                          </a:solidFill>
                          <a:latin typeface="SimSun"/>
                          <a:ea typeface="SimSun"/>
                          <a:cs typeface="SimSun"/>
                        </a:rPr>
                        <a:t>&gt;600～1500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3000"/>
                        </a:lnSpc>
                      </a:pPr>
                      <a:endParaRPr lang="Arial" altLang="Arial" sz="600"/>
                    </a:p>
                    <a:p>
                      <a:pPr marL="1028064" algn="l" rtl="0" eaLnBrk="0">
                        <a:lnSpc>
                          <a:spcPts val="651"/>
                        </a:lnSpc>
                        <a:spcBef>
                          <a:spcPts val="4"/>
                        </a:spcBef>
                      </a:pPr>
                      <a:r>
                        <a:rPr sz="900" kern="0" spc="-10">
                          <a:solidFill>
                            <a:srgbClr val="000000">
                              <a:alpha val="100000"/>
                            </a:srgbClr>
                          </a:solidFill>
                          <a:latin typeface="SimSun"/>
                          <a:ea typeface="SimSun"/>
                          <a:cs typeface="SimSun"/>
                        </a:rPr>
                        <a:t>+5</a:t>
                      </a:r>
                      <a:endParaRPr lang="SimSun" altLang="SimSun" sz="900"/>
                    </a:p>
                    <a:p>
                      <a:pPr marL="1028064" algn="l" rtl="0" eaLnBrk="0">
                        <a:lnSpc>
                          <a:spcPts val="1222"/>
                        </a:lnSpc>
                      </a:pPr>
                      <a:r>
                        <a:rPr sz="900" kern="0" spc="0">
                          <a:solidFill>
                            <a:srgbClr val="000000">
                              <a:alpha val="100000"/>
                            </a:srgbClr>
                          </a:solidFill>
                          <a:latin typeface="SimSun"/>
                          <a:ea typeface="SimSun"/>
                          <a:cs typeface="SimSun"/>
                        </a:rPr>
                        <a:t>-5</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925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800"/>
                    </a:p>
                    <a:p>
                      <a:pPr marL="762000" algn="l" rtl="0" eaLnBrk="0">
                        <a:lnSpc>
                          <a:spcPts val="1172"/>
                        </a:lnSpc>
                        <a:spcBef>
                          <a:spcPts val="2"/>
                        </a:spcBef>
                      </a:pPr>
                      <a:r>
                        <a:rPr sz="900" kern="0" spc="10">
                          <a:solidFill>
                            <a:srgbClr val="000000">
                              <a:alpha val="100000"/>
                            </a:srgbClr>
                          </a:solidFill>
                          <a:latin typeface="SimSun"/>
                          <a:ea typeface="SimSun"/>
                          <a:cs typeface="SimSun"/>
                        </a:rPr>
                        <a:t>&gt;1500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9000"/>
                        </a:lnSpc>
                      </a:pPr>
                      <a:endParaRPr lang="Arial" altLang="Arial" sz="600"/>
                    </a:p>
                    <a:p>
                      <a:pPr marL="1028064" algn="l" rtl="0" eaLnBrk="0">
                        <a:lnSpc>
                          <a:spcPts val="658"/>
                        </a:lnSpc>
                        <a:spcBef>
                          <a:spcPts val="4"/>
                        </a:spcBef>
                      </a:pPr>
                      <a:r>
                        <a:rPr sz="900" kern="0" spc="-10">
                          <a:solidFill>
                            <a:srgbClr val="000000">
                              <a:alpha val="100000"/>
                            </a:srgbClr>
                          </a:solidFill>
                          <a:latin typeface="SimSun"/>
                          <a:ea typeface="SimSun"/>
                          <a:cs typeface="SimSun"/>
                        </a:rPr>
                        <a:t>+8</a:t>
                      </a:r>
                      <a:endParaRPr lang="SimSun" altLang="SimSun" sz="900"/>
                    </a:p>
                    <a:p>
                      <a:pPr marL="1028064" algn="l" rtl="0" eaLnBrk="0">
                        <a:lnSpc>
                          <a:spcPts val="1222"/>
                        </a:lnSpc>
                      </a:pPr>
                      <a:r>
                        <a:rPr sz="900" kern="0" spc="0">
                          <a:solidFill>
                            <a:srgbClr val="000000">
                              <a:alpha val="100000"/>
                            </a:srgbClr>
                          </a:solidFill>
                          <a:latin typeface="SimSun"/>
                          <a:ea typeface="SimSun"/>
                          <a:cs typeface="SimSun"/>
                        </a:rPr>
                        <a:t>-8</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900">
                <a:tc rowSpan="3">
                  <a:txBody>
                    <a:bodyPr vert="horz" wrap="square"/>
                    <a:lstStyle/>
                    <a:p>
                      <a:pPr algn="l" rtl="0" eaLnBrk="0">
                        <a:lnSpc>
                          <a:spcPct val="149000"/>
                        </a:lnSpc>
                      </a:pPr>
                      <a:endParaRPr lang="Arial" altLang="Arial" sz="1000"/>
                    </a:p>
                    <a:p>
                      <a:pPr algn="l" rtl="0" eaLnBrk="0">
                        <a:lnSpc>
                          <a:spcPct val="150000"/>
                        </a:lnSpc>
                      </a:pPr>
                      <a:endParaRPr lang="Arial" altLang="Arial" sz="1000"/>
                    </a:p>
                    <a:p>
                      <a:pPr marL="796925" algn="l" rtl="0" eaLnBrk="0">
                        <a:lnSpc>
                          <a:spcPct val="100000"/>
                        </a:lnSpc>
                        <a:spcBef>
                          <a:spcPts val="6"/>
                        </a:spcBef>
                      </a:pPr>
                      <a:r>
                        <a:rPr sz="900" kern="0" spc="70">
                          <a:solidFill>
                            <a:srgbClr val="000000">
                              <a:alpha val="100000"/>
                            </a:srgbClr>
                          </a:solidFill>
                          <a:latin typeface="SimSun"/>
                          <a:ea typeface="SimSun"/>
                          <a:cs typeface="SimSun"/>
                        </a:rPr>
                        <a:t>宽度</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Arial" altLang="Arial" sz="800"/>
                    </a:p>
                    <a:p>
                      <a:pPr algn="l" rtl="0" eaLnBrk="0">
                        <a:lnSpc>
                          <a:spcPct val="7095"/>
                        </a:lnSpc>
                      </a:pPr>
                      <a:endParaRPr lang="Arial" altLang="Arial" sz="100"/>
                    </a:p>
                    <a:p>
                      <a:pPr marL="762000" algn="l" rtl="0" eaLnBrk="0">
                        <a:lnSpc>
                          <a:spcPts val="1154"/>
                        </a:lnSpc>
                      </a:pPr>
                      <a:r>
                        <a:rPr sz="900" kern="0" spc="0">
                          <a:solidFill>
                            <a:srgbClr val="000000">
                              <a:alpha val="100000"/>
                            </a:srgbClr>
                          </a:solidFill>
                          <a:latin typeface="SimSun"/>
                          <a:ea typeface="SimSun"/>
                          <a:cs typeface="SimSun"/>
                        </a:rPr>
                        <a:t>≤600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4000"/>
                        </a:lnSpc>
                      </a:pPr>
                      <a:endParaRPr lang="Arial" altLang="Arial" sz="500"/>
                    </a:p>
                    <a:p>
                      <a:pPr marL="1028064" algn="l" rtl="0" eaLnBrk="0">
                        <a:lnSpc>
                          <a:spcPts val="658"/>
                        </a:lnSpc>
                        <a:spcBef>
                          <a:spcPts val="4"/>
                        </a:spcBef>
                      </a:pPr>
                      <a:r>
                        <a:rPr sz="900" kern="0" spc="-10">
                          <a:solidFill>
                            <a:srgbClr val="000000">
                              <a:alpha val="100000"/>
                            </a:srgbClr>
                          </a:solidFill>
                          <a:latin typeface="SimSun"/>
                          <a:ea typeface="SimSun"/>
                          <a:cs typeface="SimSun"/>
                        </a:rPr>
                        <a:t>+3</a:t>
                      </a:r>
                      <a:endParaRPr lang="SimSun" altLang="SimSun" sz="900"/>
                    </a:p>
                    <a:p>
                      <a:pPr marL="1028064" algn="l" rtl="0" eaLnBrk="0">
                        <a:lnSpc>
                          <a:spcPts val="1223"/>
                        </a:lnSpc>
                      </a:pPr>
                      <a:r>
                        <a:rPr sz="900" kern="0" spc="0">
                          <a:solidFill>
                            <a:srgbClr val="000000">
                              <a:alpha val="100000"/>
                            </a:srgbClr>
                          </a:solidFill>
                          <a:latin typeface="SimSun"/>
                          <a:ea typeface="SimSun"/>
                          <a:cs typeface="SimSun"/>
                        </a:rPr>
                        <a:t>-3</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90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Arial" altLang="Arial" sz="800"/>
                    </a:p>
                    <a:p>
                      <a:pPr algn="l" rtl="0" eaLnBrk="0">
                        <a:lnSpc>
                          <a:spcPct val="7605"/>
                        </a:lnSpc>
                      </a:pPr>
                      <a:endParaRPr lang="Arial" altLang="Arial" sz="100"/>
                    </a:p>
                    <a:p>
                      <a:pPr marL="609600" algn="l" rtl="0" eaLnBrk="0">
                        <a:lnSpc>
                          <a:spcPts val="1172"/>
                        </a:lnSpc>
                      </a:pPr>
                      <a:r>
                        <a:rPr sz="900" kern="0" spc="10">
                          <a:solidFill>
                            <a:srgbClr val="000000">
                              <a:alpha val="100000"/>
                            </a:srgbClr>
                          </a:solidFill>
                          <a:latin typeface="SimSun"/>
                          <a:ea typeface="SimSun"/>
                          <a:cs typeface="SimSun"/>
                        </a:rPr>
                        <a:t>&gt;600～1500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7000"/>
                        </a:lnSpc>
                      </a:pPr>
                      <a:endParaRPr lang="Arial" altLang="Arial" sz="500"/>
                    </a:p>
                    <a:p>
                      <a:pPr marL="1028064" algn="l" rtl="0" eaLnBrk="0">
                        <a:lnSpc>
                          <a:spcPts val="651"/>
                        </a:lnSpc>
                        <a:spcBef>
                          <a:spcPts val="3"/>
                        </a:spcBef>
                      </a:pPr>
                      <a:r>
                        <a:rPr sz="900" kern="0" spc="-10">
                          <a:solidFill>
                            <a:srgbClr val="000000">
                              <a:alpha val="100000"/>
                            </a:srgbClr>
                          </a:solidFill>
                          <a:latin typeface="SimSun"/>
                          <a:ea typeface="SimSun"/>
                          <a:cs typeface="SimSun"/>
                        </a:rPr>
                        <a:t>+5</a:t>
                      </a:r>
                      <a:endParaRPr lang="SimSun" altLang="SimSun" sz="900"/>
                    </a:p>
                    <a:p>
                      <a:pPr marL="1028064" algn="l" rtl="0" eaLnBrk="0">
                        <a:lnSpc>
                          <a:spcPts val="1223"/>
                        </a:lnSpc>
                      </a:pPr>
                      <a:r>
                        <a:rPr sz="900" kern="0" spc="0">
                          <a:solidFill>
                            <a:srgbClr val="000000">
                              <a:alpha val="100000"/>
                            </a:srgbClr>
                          </a:solidFill>
                          <a:latin typeface="SimSun"/>
                          <a:ea typeface="SimSun"/>
                          <a:cs typeface="SimSun"/>
                        </a:rPr>
                        <a:t>-5</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90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3000"/>
                        </a:lnSpc>
                      </a:pPr>
                      <a:endParaRPr lang="Arial" altLang="Arial" sz="800"/>
                    </a:p>
                    <a:p>
                      <a:pPr marL="762000" algn="l" rtl="0" eaLnBrk="0">
                        <a:lnSpc>
                          <a:spcPts val="1172"/>
                        </a:lnSpc>
                      </a:pPr>
                      <a:r>
                        <a:rPr sz="900" kern="0" spc="10">
                          <a:solidFill>
                            <a:srgbClr val="000000">
                              <a:alpha val="100000"/>
                            </a:srgbClr>
                          </a:solidFill>
                          <a:latin typeface="SimSun"/>
                          <a:ea typeface="SimSun"/>
                          <a:cs typeface="SimSun"/>
                        </a:rPr>
                        <a:t>&gt;1500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4000"/>
                        </a:lnSpc>
                      </a:pPr>
                      <a:endParaRPr lang="Arial" altLang="Arial" sz="500"/>
                    </a:p>
                    <a:p>
                      <a:pPr marL="1028064" algn="l" rtl="0" eaLnBrk="0">
                        <a:lnSpc>
                          <a:spcPts val="658"/>
                        </a:lnSpc>
                        <a:spcBef>
                          <a:spcPts val="5"/>
                        </a:spcBef>
                      </a:pPr>
                      <a:r>
                        <a:rPr sz="900" kern="0" spc="-10">
                          <a:solidFill>
                            <a:srgbClr val="000000">
                              <a:alpha val="100000"/>
                            </a:srgbClr>
                          </a:solidFill>
                          <a:latin typeface="SimSun"/>
                          <a:ea typeface="SimSun"/>
                          <a:cs typeface="SimSun"/>
                        </a:rPr>
                        <a:t>+8</a:t>
                      </a:r>
                      <a:endParaRPr lang="SimSun" altLang="SimSun" sz="900"/>
                    </a:p>
                    <a:p>
                      <a:pPr marL="1028064" algn="l" rtl="0" eaLnBrk="0">
                        <a:lnSpc>
                          <a:spcPts val="1223"/>
                        </a:lnSpc>
                      </a:pPr>
                      <a:r>
                        <a:rPr sz="900" kern="0" spc="0">
                          <a:solidFill>
                            <a:srgbClr val="000000">
                              <a:alpha val="100000"/>
                            </a:srgbClr>
                          </a:solidFill>
                          <a:latin typeface="SimSun"/>
                          <a:ea typeface="SimSun"/>
                          <a:cs typeface="SimSun"/>
                        </a:rPr>
                        <a:t>-8</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36550">
                <a:tc rowSpan="3">
                  <a:txBody>
                    <a:bodyPr vert="horz" wrap="square"/>
                    <a:lstStyle/>
                    <a:p>
                      <a:pPr algn="l" rtl="0" eaLnBrk="0">
                        <a:lnSpc>
                          <a:spcPct val="149000"/>
                        </a:lnSpc>
                      </a:pPr>
                      <a:endParaRPr lang="Arial" altLang="Arial" sz="1000"/>
                    </a:p>
                    <a:p>
                      <a:pPr algn="l" rtl="0" eaLnBrk="0">
                        <a:lnSpc>
                          <a:spcPct val="150000"/>
                        </a:lnSpc>
                      </a:pPr>
                      <a:endParaRPr lang="Arial" altLang="Arial" sz="1000"/>
                    </a:p>
                    <a:p>
                      <a:pPr marL="796925" algn="l" rtl="0" eaLnBrk="0">
                        <a:lnSpc>
                          <a:spcPct val="100000"/>
                        </a:lnSpc>
                        <a:spcBef>
                          <a:spcPts val="6"/>
                        </a:spcBef>
                      </a:pPr>
                      <a:r>
                        <a:rPr sz="900" kern="0" spc="70">
                          <a:solidFill>
                            <a:srgbClr val="000000">
                              <a:alpha val="100000"/>
                            </a:srgbClr>
                          </a:solidFill>
                          <a:latin typeface="SimSun"/>
                          <a:ea typeface="SimSun"/>
                          <a:cs typeface="SimSun"/>
                        </a:rPr>
                        <a:t>厚度</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Arial" altLang="Arial" sz="800"/>
                    </a:p>
                    <a:p>
                      <a:pPr algn="l" rtl="0" eaLnBrk="0">
                        <a:lnSpc>
                          <a:spcPct val="7192"/>
                        </a:lnSpc>
                      </a:pPr>
                      <a:endParaRPr lang="Arial" altLang="Arial" sz="100"/>
                    </a:p>
                    <a:p>
                      <a:pPr marL="793750" algn="l" rtl="0" eaLnBrk="0">
                        <a:lnSpc>
                          <a:spcPts val="1154"/>
                        </a:lnSpc>
                      </a:pPr>
                      <a:r>
                        <a:rPr sz="900" kern="0" spc="-10">
                          <a:solidFill>
                            <a:srgbClr val="000000">
                              <a:alpha val="100000"/>
                            </a:srgbClr>
                          </a:solidFill>
                          <a:latin typeface="SimSun"/>
                          <a:ea typeface="SimSun"/>
                          <a:cs typeface="SimSun"/>
                        </a:rPr>
                        <a:t>≤10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4000"/>
                        </a:lnSpc>
                      </a:pPr>
                      <a:endParaRPr lang="Arial" altLang="Arial" sz="500"/>
                    </a:p>
                    <a:p>
                      <a:pPr marL="965200" algn="l" rtl="0" eaLnBrk="0">
                        <a:lnSpc>
                          <a:spcPts val="665"/>
                        </a:lnSpc>
                        <a:spcBef>
                          <a:spcPts val="1"/>
                        </a:spcBef>
                      </a:pPr>
                      <a:r>
                        <a:rPr sz="900" kern="0" spc="10">
                          <a:solidFill>
                            <a:srgbClr val="000000">
                              <a:alpha val="100000"/>
                            </a:srgbClr>
                          </a:solidFill>
                          <a:latin typeface="SimSun"/>
                          <a:ea typeface="SimSun"/>
                          <a:cs typeface="SimSun"/>
                        </a:rPr>
                        <a:t>+1.0</a:t>
                      </a:r>
                      <a:endParaRPr lang="SimSun" altLang="SimSun" sz="900"/>
                    </a:p>
                    <a:p>
                      <a:pPr marL="965200" algn="l" rtl="0" eaLnBrk="0">
                        <a:lnSpc>
                          <a:spcPts val="1219"/>
                        </a:lnSpc>
                      </a:pPr>
                      <a:r>
                        <a:rPr sz="900" kern="0" spc="10">
                          <a:solidFill>
                            <a:srgbClr val="000000">
                              <a:alpha val="100000"/>
                            </a:srgbClr>
                          </a:solidFill>
                          <a:latin typeface="SimSun"/>
                          <a:ea typeface="SimSun"/>
                          <a:cs typeface="SimSun"/>
                        </a:rPr>
                        <a:t>-0.5</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800"/>
                    </a:p>
                    <a:p>
                      <a:pPr marL="698500" algn="l" rtl="0" eaLnBrk="0">
                        <a:lnSpc>
                          <a:spcPts val="1172"/>
                        </a:lnSpc>
                        <a:spcBef>
                          <a:spcPts val="2"/>
                        </a:spcBef>
                      </a:pPr>
                      <a:r>
                        <a:rPr sz="900" kern="0" spc="10">
                          <a:solidFill>
                            <a:srgbClr val="000000">
                              <a:alpha val="100000"/>
                            </a:srgbClr>
                          </a:solidFill>
                          <a:latin typeface="SimSun"/>
                          <a:ea typeface="SimSun"/>
                          <a:cs typeface="SimSun"/>
                        </a:rPr>
                        <a:t>&gt;10～20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Arial" altLang="Arial" sz="600"/>
                    </a:p>
                    <a:p>
                      <a:pPr marL="965200" algn="l" rtl="0" eaLnBrk="0">
                        <a:lnSpc>
                          <a:spcPts val="662"/>
                        </a:lnSpc>
                        <a:spcBef>
                          <a:spcPts val="5"/>
                        </a:spcBef>
                      </a:pPr>
                      <a:r>
                        <a:rPr sz="900" kern="0" spc="10">
                          <a:solidFill>
                            <a:srgbClr val="000000">
                              <a:alpha val="100000"/>
                            </a:srgbClr>
                          </a:solidFill>
                          <a:latin typeface="SimSun"/>
                          <a:ea typeface="SimSun"/>
                          <a:cs typeface="SimSun"/>
                        </a:rPr>
                        <a:t>+2.0</a:t>
                      </a:r>
                      <a:endParaRPr lang="SimSun" altLang="SimSun" sz="900"/>
                    </a:p>
                    <a:p>
                      <a:pPr marL="933450" algn="l" rtl="0" eaLnBrk="0">
                        <a:lnSpc>
                          <a:spcPts val="1219"/>
                        </a:lnSpc>
                      </a:pPr>
                      <a:r>
                        <a:rPr sz="900" kern="0" spc="40">
                          <a:solidFill>
                            <a:srgbClr val="000000">
                              <a:alpha val="100000"/>
                            </a:srgbClr>
                          </a:solidFill>
                          <a:latin typeface="SimSun"/>
                          <a:ea typeface="SimSun"/>
                          <a:cs typeface="SimSun"/>
                        </a:rPr>
                        <a:t>一1.0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39725">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Arial" altLang="Arial" sz="800"/>
                    </a:p>
                    <a:p>
                      <a:pPr algn="l" rtl="0" eaLnBrk="0">
                        <a:lnSpc>
                          <a:spcPct val="7834"/>
                        </a:lnSpc>
                      </a:pPr>
                      <a:endParaRPr lang="Arial" altLang="Arial" sz="100"/>
                    </a:p>
                    <a:p>
                      <a:pPr marL="818514" algn="l" rtl="0" eaLnBrk="0">
                        <a:lnSpc>
                          <a:spcPts val="1172"/>
                        </a:lnSpc>
                      </a:pPr>
                      <a:r>
                        <a:rPr sz="900" kern="0" spc="0">
                          <a:solidFill>
                            <a:srgbClr val="000000">
                              <a:alpha val="100000"/>
                            </a:srgbClr>
                          </a:solidFill>
                          <a:latin typeface="SimSun"/>
                          <a:ea typeface="SimSun"/>
                          <a:cs typeface="SimSun"/>
                        </a:rPr>
                        <a:t>&gt;20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2000"/>
                        </a:lnSpc>
                      </a:pPr>
                      <a:endParaRPr lang="Arial" altLang="Arial" sz="400"/>
                    </a:p>
                    <a:p>
                      <a:pPr marL="965200" algn="l" rtl="0" eaLnBrk="0">
                        <a:lnSpc>
                          <a:spcPts val="662"/>
                        </a:lnSpc>
                        <a:spcBef>
                          <a:spcPts val="1"/>
                        </a:spcBef>
                      </a:pPr>
                      <a:r>
                        <a:rPr sz="900" kern="0" spc="10">
                          <a:solidFill>
                            <a:srgbClr val="000000">
                              <a:alpha val="100000"/>
                            </a:srgbClr>
                          </a:solidFill>
                          <a:latin typeface="SimSun"/>
                          <a:ea typeface="SimSun"/>
                          <a:cs typeface="SimSun"/>
                        </a:rPr>
                        <a:t>+3.0</a:t>
                      </a:r>
                      <a:endParaRPr lang="SimSun" altLang="SimSun" sz="900"/>
                    </a:p>
                    <a:p>
                      <a:pPr marL="965200" algn="l" rtl="0" eaLnBrk="0">
                        <a:lnSpc>
                          <a:spcPts val="1219"/>
                        </a:lnSpc>
                      </a:pPr>
                      <a:r>
                        <a:rPr sz="900" kern="0" spc="10">
                          <a:solidFill>
                            <a:srgbClr val="000000">
                              <a:alpha val="100000"/>
                            </a:srgbClr>
                          </a:solidFill>
                          <a:latin typeface="SimSun"/>
                          <a:ea typeface="SimSun"/>
                          <a:cs typeface="SimSun"/>
                        </a:rPr>
                        <a:t>-1.5</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48" name="textbox 48"/>
          <p:cNvSpPr/>
          <p:nvPr/>
        </p:nvSpPr>
        <p:spPr>
          <a:xfrm>
            <a:off x="820703" y="8554798"/>
            <a:ext cx="3465829" cy="4845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589"/>
              </a:lnSpc>
            </a:pPr>
            <a:endParaRPr lang="Arial" altLang="Arial" sz="100"/>
          </a:p>
          <a:p>
            <a:pPr marL="12700" algn="l" rtl="0" eaLnBrk="0">
              <a:lnSpc>
                <a:spcPct val="95000"/>
              </a:lnSpc>
            </a:pPr>
            <a:r>
              <a:rPr sz="1000" b="1" kern="0" spc="-10">
                <a:solidFill>
                  <a:srgbClr val="000000">
                    <a:alpha val="100000"/>
                  </a:srgbClr>
                </a:solidFill>
                <a:latin typeface="SimHei"/>
                <a:ea typeface="SimHei"/>
                <a:cs typeface="SimHei"/>
              </a:rPr>
              <a:t>5.1.3</a:t>
            </a:r>
            <a:r>
              <a:rPr sz="1000" kern="0" spc="-1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翘曲和对角线差</a:t>
            </a:r>
            <a:endParaRPr lang="SimHei" altLang="SimHei" sz="1000"/>
          </a:p>
          <a:p>
            <a:pPr algn="l" rtl="0" eaLnBrk="0">
              <a:lnSpc>
                <a:spcPct val="101000"/>
              </a:lnSpc>
            </a:pPr>
            <a:endParaRPr lang="Arial" altLang="Arial" sz="1100"/>
          </a:p>
          <a:p>
            <a:pPr algn="l" rtl="0" eaLnBrk="0">
              <a:lnSpc>
                <a:spcPct val="9444"/>
              </a:lnSpc>
            </a:pPr>
            <a:endParaRPr lang="Arial" altLang="Arial" sz="100"/>
          </a:p>
          <a:p>
            <a:pPr marL="290195" algn="l" rtl="0" eaLnBrk="0">
              <a:lnSpc>
                <a:spcPct val="94000"/>
              </a:lnSpc>
            </a:pPr>
            <a:r>
              <a:rPr sz="1000" kern="0" spc="40">
                <a:solidFill>
                  <a:srgbClr val="000000">
                    <a:alpha val="100000"/>
                  </a:srgbClr>
                </a:solidFill>
                <a:latin typeface="SimSun"/>
                <a:ea typeface="SimSun"/>
                <a:cs typeface="SimSun"/>
              </a:rPr>
              <a:t>矩形真空绝热板的翘曲和对角线差应符</a:t>
            </a:r>
            <a:r>
              <a:rPr sz="1000" kern="0" spc="30">
                <a:solidFill>
                  <a:srgbClr val="000000">
                    <a:alpha val="100000"/>
                  </a:srgbClr>
                </a:solidFill>
                <a:latin typeface="SimSun"/>
                <a:ea typeface="SimSun"/>
                <a:cs typeface="SimSun"/>
              </a:rPr>
              <a:t>合表3的要求。</a:t>
            </a:r>
            <a:endParaRPr lang="SimSun" altLang="SimSun" sz="1000"/>
          </a:p>
        </p:txBody>
      </p:sp>
      <p:sp>
        <p:nvSpPr>
          <p:cNvPr id="50" name="textbox 50"/>
          <p:cNvSpPr/>
          <p:nvPr/>
        </p:nvSpPr>
        <p:spPr>
          <a:xfrm>
            <a:off x="6432571" y="9754796"/>
            <a:ext cx="64769" cy="109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87"/>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3</a:t>
            </a:r>
            <a:endParaRPr lang="SimSun" altLang="SimSun" sz="7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2" name="table 52"/>
          <p:cNvGraphicFramePr>
            <a:graphicFrameLocks noGrp="1"/>
          </p:cNvGraphicFramePr>
          <p:nvPr/>
        </p:nvGraphicFramePr>
        <p:xfrm>
          <a:off x="841353" y="3863975"/>
          <a:ext cx="5842000" cy="4577715"/>
        </p:xfrm>
        <a:graphic>
          <a:graphicData uri="http://schemas.openxmlformats.org/drawingml/2006/table">
            <a:tbl>
              <a:tblPr/>
              <a:tblGrid>
                <a:gridCol w="911225"/>
                <a:gridCol w="1377950"/>
                <a:gridCol w="1136650"/>
                <a:gridCol w="1149350"/>
                <a:gridCol w="1266825"/>
              </a:tblGrid>
              <a:tr h="231775">
                <a:tc gridSpan="4">
                  <a:txBody>
                    <a:bodyPr vert="horz" wrap="square"/>
                    <a:lstStyle/>
                    <a:p>
                      <a:pPr algn="l" rtl="0" eaLnBrk="0">
                        <a:lnSpc>
                          <a:spcPct val="107000"/>
                        </a:lnSpc>
                      </a:pPr>
                      <a:endParaRPr lang="Arial" altLang="Arial" sz="400"/>
                    </a:p>
                    <a:p>
                      <a:pPr marL="2174875" algn="l" rtl="0" eaLnBrk="0">
                        <a:lnSpc>
                          <a:spcPct val="95000"/>
                        </a:lnSpc>
                        <a:spcBef>
                          <a:spcPts val="2"/>
                        </a:spcBef>
                      </a:pPr>
                      <a:r>
                        <a:rPr sz="900" kern="0" spc="-30">
                          <a:solidFill>
                            <a:srgbClr val="000000">
                              <a:alpha val="100000"/>
                            </a:srgbClr>
                          </a:solidFill>
                          <a:latin typeface="SimSun"/>
                          <a:ea typeface="SimSun"/>
                          <a:cs typeface="SimSun"/>
                        </a:rPr>
                        <a:t>项 目</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7000"/>
                        </a:lnSpc>
                      </a:pPr>
                      <a:endParaRPr lang="Arial" altLang="Arial" sz="400"/>
                    </a:p>
                    <a:p>
                      <a:pPr marL="514350" algn="l" rtl="0" eaLnBrk="0">
                        <a:lnSpc>
                          <a:spcPct val="95000"/>
                        </a:lnSpc>
                        <a:spcBef>
                          <a:spcPts val="2"/>
                        </a:spcBef>
                      </a:pPr>
                      <a:r>
                        <a:rPr sz="900" kern="0" spc="-20">
                          <a:solidFill>
                            <a:srgbClr val="000000">
                              <a:alpha val="100000"/>
                            </a:srgbClr>
                          </a:solidFill>
                          <a:latin typeface="SimSun"/>
                          <a:ea typeface="SimSun"/>
                          <a:cs typeface="SimSun"/>
                        </a:rPr>
                        <a:t>指标</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8600">
                <a:tc rowSpan="4" gridSpan="2">
                  <a:txBody>
                    <a:bodyPr vert="horz" wrap="square"/>
                    <a:lstStyle/>
                    <a:p>
                      <a:pPr algn="l" rtl="0" eaLnBrk="0">
                        <a:lnSpc>
                          <a:spcPct val="152000"/>
                        </a:lnSpc>
                      </a:pPr>
                      <a:endParaRPr lang="Arial" altLang="Arial" sz="1000"/>
                    </a:p>
                    <a:p>
                      <a:pPr algn="l" rtl="0" eaLnBrk="0">
                        <a:lnSpc>
                          <a:spcPct val="8189"/>
                        </a:lnSpc>
                      </a:pPr>
                      <a:endParaRPr lang="Arial" altLang="Arial" sz="100"/>
                    </a:p>
                    <a:p>
                      <a:pPr marL="688975" algn="l" rtl="0" eaLnBrk="0">
                        <a:lnSpc>
                          <a:spcPct val="95000"/>
                        </a:lnSpc>
                      </a:pPr>
                      <a:r>
                        <a:rPr sz="900" kern="0" spc="0">
                          <a:solidFill>
                            <a:srgbClr val="000000">
                              <a:alpha val="100000"/>
                            </a:srgbClr>
                          </a:solidFill>
                          <a:latin typeface="SimSun"/>
                          <a:ea typeface="SimSun"/>
                          <a:cs typeface="SimSun"/>
                        </a:rPr>
                        <a:t>中心区域导热系数</a:t>
                      </a:r>
                      <a:endParaRPr lang="SimSun" altLang="SimSun" sz="900"/>
                    </a:p>
                    <a:p>
                      <a:pPr marL="600075" algn="l" rtl="0" eaLnBrk="0">
                        <a:lnSpc>
                          <a:spcPct val="95000"/>
                        </a:lnSpc>
                        <a:spcBef>
                          <a:spcPts val="331"/>
                        </a:spcBef>
                      </a:pPr>
                      <a:r>
                        <a:rPr sz="900" kern="0" spc="10">
                          <a:solidFill>
                            <a:srgbClr val="000000">
                              <a:alpha val="100000"/>
                            </a:srgbClr>
                          </a:solidFill>
                          <a:latin typeface="SimSun"/>
                          <a:ea typeface="SimSun"/>
                          <a:cs typeface="SimSun"/>
                        </a:rPr>
                        <a:t>(平均温度25℃±2℃)</a:t>
                      </a:r>
                      <a:endParaRPr lang="SimSun" altLang="SimSun" sz="900"/>
                    </a:p>
                    <a:p>
                      <a:pPr algn="l" rtl="0" eaLnBrk="0">
                        <a:lnSpc>
                          <a:spcPct val="106000"/>
                        </a:lnSpc>
                      </a:pPr>
                      <a:endParaRPr lang="Arial" altLang="Arial" sz="300"/>
                    </a:p>
                    <a:p>
                      <a:pPr marL="916939" algn="l" rtl="0" eaLnBrk="0">
                        <a:lnSpc>
                          <a:spcPct val="96000"/>
                        </a:lnSpc>
                        <a:spcBef>
                          <a:spcPts val="3"/>
                        </a:spcBef>
                      </a:pPr>
                      <a:r>
                        <a:rPr sz="900" kern="0" spc="-10">
                          <a:solidFill>
                            <a:srgbClr val="000000">
                              <a:alpha val="100000"/>
                            </a:srgbClr>
                          </a:solidFill>
                          <a:latin typeface="SimSun"/>
                          <a:ea typeface="SimSun"/>
                          <a:cs typeface="SimSun"/>
                        </a:rPr>
                        <a:t>W/(m·K)</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4"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10000"/>
                        </a:lnSpc>
                      </a:pPr>
                      <a:endParaRPr lang="Arial" altLang="Arial" sz="400"/>
                    </a:p>
                    <a:p>
                      <a:pPr marL="1053464" algn="l" rtl="0" eaLnBrk="0">
                        <a:lnSpc>
                          <a:spcPct val="98000"/>
                        </a:lnSpc>
                        <a:spcBef>
                          <a:spcPts val="1"/>
                        </a:spcBef>
                      </a:pPr>
                      <a:r>
                        <a:rPr sz="900" kern="0" spc="20">
                          <a:solidFill>
                            <a:srgbClr val="000000">
                              <a:alpha val="100000"/>
                            </a:srgbClr>
                          </a:solidFill>
                          <a:latin typeface="SimSun"/>
                          <a:ea typeface="SimSun"/>
                          <a:cs typeface="SimSun"/>
                        </a:rPr>
                        <a:t>I型</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8000"/>
                        </a:lnSpc>
                      </a:pPr>
                      <a:endParaRPr lang="Arial" altLang="Arial" sz="400"/>
                    </a:p>
                    <a:p>
                      <a:pPr marL="399415" algn="l" rtl="0" eaLnBrk="0">
                        <a:lnSpc>
                          <a:spcPts val="1104"/>
                        </a:lnSpc>
                        <a:spcBef>
                          <a:spcPts val="1"/>
                        </a:spcBef>
                      </a:pPr>
                      <a:r>
                        <a:rPr sz="900" kern="0" spc="-20">
                          <a:solidFill>
                            <a:srgbClr val="000000">
                              <a:alpha val="100000"/>
                            </a:srgbClr>
                          </a:solidFill>
                          <a:latin typeface="SimSun"/>
                          <a:ea typeface="SimSun"/>
                          <a:cs typeface="SimSun"/>
                        </a:rPr>
                        <a:t>≤0.0025</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8600">
                <a:tc gridSpan="2"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v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09000"/>
                        </a:lnSpc>
                      </a:pPr>
                      <a:endParaRPr lang="Arial" altLang="Arial" sz="400"/>
                    </a:p>
                    <a:p>
                      <a:pPr marL="1028700" algn="l" rtl="0" eaLnBrk="0">
                        <a:lnSpc>
                          <a:spcPts val="1044"/>
                        </a:lnSpc>
                        <a:spcBef>
                          <a:spcPts val="2"/>
                        </a:spcBef>
                      </a:pPr>
                      <a:r>
                        <a:rPr sz="800" kern="0" spc="0">
                          <a:solidFill>
                            <a:srgbClr val="000000">
                              <a:alpha val="100000"/>
                            </a:srgbClr>
                          </a:solidFill>
                          <a:latin typeface="SimSun"/>
                          <a:ea typeface="SimSun"/>
                          <a:cs typeface="SimSun"/>
                        </a:rPr>
                        <a:t>Ⅱ</a:t>
                      </a:r>
                      <a:r>
                        <a:rPr sz="800" kern="0" spc="-10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型</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8000"/>
                        </a:lnSpc>
                      </a:pPr>
                      <a:endParaRPr lang="Arial" altLang="Arial" sz="400"/>
                    </a:p>
                    <a:p>
                      <a:pPr marL="399415" algn="l" rtl="0" eaLnBrk="0">
                        <a:lnSpc>
                          <a:spcPts val="1104"/>
                        </a:lnSpc>
                        <a:spcBef>
                          <a:spcPts val="1"/>
                        </a:spcBef>
                      </a:pPr>
                      <a:r>
                        <a:rPr sz="900" kern="0" spc="-20">
                          <a:solidFill>
                            <a:srgbClr val="000000">
                              <a:alpha val="100000"/>
                            </a:srgbClr>
                          </a:solidFill>
                          <a:latin typeface="SimSun"/>
                          <a:ea typeface="SimSun"/>
                          <a:cs typeface="SimSun"/>
                        </a:rPr>
                        <a:t>≤0.0050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2250">
                <a:tc gridSpan="2"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v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32000"/>
                        </a:lnSpc>
                      </a:pPr>
                      <a:endParaRPr lang="Arial" altLang="Arial" sz="300"/>
                    </a:p>
                    <a:p>
                      <a:pPr marL="1028700" algn="l" rtl="0" eaLnBrk="0">
                        <a:lnSpc>
                          <a:spcPct val="98000"/>
                        </a:lnSpc>
                        <a:spcBef>
                          <a:spcPts val="3"/>
                        </a:spcBef>
                      </a:pPr>
                      <a:r>
                        <a:rPr sz="900" kern="0" spc="-20">
                          <a:solidFill>
                            <a:srgbClr val="000000">
                              <a:alpha val="100000"/>
                            </a:srgbClr>
                          </a:solidFill>
                          <a:latin typeface="SimSun"/>
                          <a:ea typeface="SimSun"/>
                          <a:cs typeface="SimSun"/>
                        </a:rPr>
                        <a:t>Ⅲ型</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7000"/>
                        </a:lnSpc>
                      </a:pPr>
                      <a:endParaRPr lang="Arial" altLang="Arial" sz="400"/>
                    </a:p>
                    <a:p>
                      <a:pPr marL="399415" algn="l" rtl="0" eaLnBrk="0">
                        <a:lnSpc>
                          <a:spcPts val="1104"/>
                        </a:lnSpc>
                        <a:spcBef>
                          <a:spcPts val="3"/>
                        </a:spcBef>
                      </a:pPr>
                      <a:r>
                        <a:rPr sz="900" kern="0" spc="-20">
                          <a:solidFill>
                            <a:srgbClr val="000000">
                              <a:alpha val="100000"/>
                            </a:srgbClr>
                          </a:solidFill>
                          <a:latin typeface="SimSun"/>
                          <a:ea typeface="SimSun"/>
                          <a:cs typeface="SimSun"/>
                        </a:rPr>
                        <a:t>≤0.0080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4950">
                <a:tc gridSpan="2"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v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10000"/>
                        </a:lnSpc>
                      </a:pPr>
                      <a:endParaRPr lang="Arial" altLang="Arial" sz="400"/>
                    </a:p>
                    <a:p>
                      <a:pPr marL="1028700" algn="l" rtl="0" eaLnBrk="0">
                        <a:lnSpc>
                          <a:spcPct val="98000"/>
                        </a:lnSpc>
                        <a:spcBef>
                          <a:spcPts val="1"/>
                        </a:spcBef>
                      </a:pPr>
                      <a:r>
                        <a:rPr sz="900" kern="0" spc="0">
                          <a:solidFill>
                            <a:srgbClr val="000000">
                              <a:alpha val="100000"/>
                            </a:srgbClr>
                          </a:solidFill>
                          <a:latin typeface="SimSun"/>
                          <a:ea typeface="SimSun"/>
                          <a:cs typeface="SimSun"/>
                        </a:rPr>
                        <a:t>IN</a:t>
                      </a:r>
                      <a:r>
                        <a:rPr sz="900" kern="0" spc="40">
                          <a:solidFill>
                            <a:srgbClr val="000000">
                              <a:alpha val="100000"/>
                            </a:srgbClr>
                          </a:solidFill>
                          <a:latin typeface="SimSun"/>
                          <a:ea typeface="SimSun"/>
                          <a:cs typeface="SimSun"/>
                        </a:rPr>
                        <a:t>型</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8000"/>
                        </a:lnSpc>
                      </a:pPr>
                      <a:endParaRPr lang="Arial" altLang="Arial" sz="500"/>
                    </a:p>
                    <a:p>
                      <a:pPr marL="457200" algn="l" rtl="0" eaLnBrk="0">
                        <a:lnSpc>
                          <a:spcPct val="79000"/>
                        </a:lnSpc>
                        <a:spcBef>
                          <a:spcPts val="5"/>
                        </a:spcBef>
                      </a:pPr>
                      <a:r>
                        <a:rPr sz="900" kern="0" spc="-10">
                          <a:solidFill>
                            <a:srgbClr val="000000">
                              <a:alpha val="100000"/>
                            </a:srgbClr>
                          </a:solidFill>
                          <a:latin typeface="SimSun"/>
                          <a:ea typeface="SimSun"/>
                          <a:cs typeface="SimSun"/>
                        </a:rPr>
                        <a:t>0.0120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57200">
                <a:tc gridSpan="4">
                  <a:txBody>
                    <a:bodyPr vert="horz" wrap="square"/>
                    <a:lstStyle/>
                    <a:p>
                      <a:pPr algn="l" rtl="0" eaLnBrk="0">
                        <a:lnSpc>
                          <a:spcPct val="114000"/>
                        </a:lnSpc>
                      </a:pPr>
                      <a:endParaRPr lang="Arial" altLang="Arial" sz="500"/>
                    </a:p>
                    <a:p>
                      <a:pPr marL="2060575" algn="l" rtl="0" eaLnBrk="0">
                        <a:lnSpc>
                          <a:spcPct val="83000"/>
                        </a:lnSpc>
                        <a:spcBef>
                          <a:spcPts val="5"/>
                        </a:spcBef>
                      </a:pPr>
                      <a:r>
                        <a:rPr sz="900" kern="0" spc="10">
                          <a:solidFill>
                            <a:srgbClr val="000000">
                              <a:alpha val="100000"/>
                            </a:srgbClr>
                          </a:solidFill>
                          <a:latin typeface="SimSun"/>
                          <a:ea typeface="SimSun"/>
                          <a:cs typeface="SimSun"/>
                        </a:rPr>
                        <a:t>穿刺强度</a:t>
                      </a:r>
                      <a:endParaRPr lang="SimSun" altLang="SimSun" sz="900"/>
                    </a:p>
                    <a:p>
                      <a:pPr marL="2256789" algn="l" rtl="0" eaLnBrk="0">
                        <a:lnSpc>
                          <a:spcPts val="1449"/>
                        </a:lnSpc>
                      </a:pPr>
                      <a:r>
                        <a:rPr sz="900" kern="0" spc="-10">
                          <a:solidFill>
                            <a:srgbClr val="000000">
                              <a:alpha val="100000"/>
                            </a:srgbClr>
                          </a:solidFill>
                          <a:latin typeface="SimSun"/>
                          <a:ea typeface="SimSun"/>
                          <a:cs typeface="SimSun"/>
                        </a:rPr>
                        <a:t>N</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2000"/>
                        </a:lnSpc>
                      </a:pPr>
                      <a:endParaRPr lang="Arial" altLang="Arial" sz="1000"/>
                    </a:p>
                    <a:p>
                      <a:pPr algn="l" rtl="0" eaLnBrk="0">
                        <a:lnSpc>
                          <a:spcPct val="8719"/>
                        </a:lnSpc>
                      </a:pPr>
                      <a:endParaRPr lang="Arial" altLang="Arial" sz="100"/>
                    </a:p>
                    <a:p>
                      <a:pPr marL="514350" algn="l" rtl="0" eaLnBrk="0">
                        <a:lnSpc>
                          <a:spcPts val="1111"/>
                        </a:lnSpc>
                      </a:pPr>
                      <a:r>
                        <a:rPr sz="900" kern="0" spc="-40">
                          <a:solidFill>
                            <a:srgbClr val="000000">
                              <a:alpha val="100000"/>
                            </a:srgbClr>
                          </a:solidFill>
                          <a:latin typeface="SimSun"/>
                          <a:ea typeface="SimSun"/>
                          <a:cs typeface="SimSun"/>
                        </a:rPr>
                        <a:t>≥15</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57200">
                <a:tc gridSpan="4">
                  <a:txBody>
                    <a:bodyPr vert="horz" wrap="square"/>
                    <a:lstStyle/>
                    <a:p>
                      <a:pPr algn="l" rtl="0" eaLnBrk="0">
                        <a:lnSpc>
                          <a:spcPct val="113000"/>
                        </a:lnSpc>
                      </a:pPr>
                      <a:endParaRPr lang="Arial" altLang="Arial" sz="500"/>
                    </a:p>
                    <a:p>
                      <a:pPr marL="1317625" algn="l" rtl="0" eaLnBrk="0">
                        <a:lnSpc>
                          <a:spcPct val="95000"/>
                        </a:lnSpc>
                        <a:spcBef>
                          <a:spcPts val="6"/>
                        </a:spcBef>
                      </a:pPr>
                      <a:r>
                        <a:rPr sz="900" kern="0" spc="0">
                          <a:solidFill>
                            <a:srgbClr val="000000">
                              <a:alpha val="100000"/>
                            </a:srgbClr>
                          </a:solidFill>
                          <a:latin typeface="SimSun"/>
                          <a:ea typeface="SimSun"/>
                          <a:cs typeface="SimSun"/>
                        </a:rPr>
                        <a:t>穿刺后导热系数(平均温度25</a:t>
                      </a:r>
                      <a:r>
                        <a:rPr sz="900" kern="0" spc="180">
                          <a:solidFill>
                            <a:srgbClr val="000000">
                              <a:alpha val="100000"/>
                            </a:srgbClr>
                          </a:solidFill>
                          <a:latin typeface="SimSun"/>
                          <a:ea typeface="SimSun"/>
                          <a:cs typeface="SimSun"/>
                        </a:rPr>
                        <a:t> </a:t>
                      </a:r>
                      <a:r>
                        <a:rPr sz="900" kern="0" spc="0">
                          <a:solidFill>
                            <a:srgbClr val="000000">
                              <a:alpha val="100000"/>
                            </a:srgbClr>
                          </a:solidFill>
                          <a:latin typeface="SimSun"/>
                          <a:ea typeface="SimSun"/>
                          <a:cs typeface="SimSun"/>
                        </a:rPr>
                        <a:t>℃±2℃)</a:t>
                      </a:r>
                      <a:endParaRPr lang="SimSun" altLang="SimSun" sz="900"/>
                    </a:p>
                    <a:p>
                      <a:pPr algn="l" rtl="0" eaLnBrk="0">
                        <a:lnSpc>
                          <a:spcPct val="102000"/>
                        </a:lnSpc>
                      </a:pPr>
                      <a:endParaRPr lang="Arial" altLang="Arial" sz="400"/>
                    </a:p>
                    <a:p>
                      <a:pPr marL="2060575" algn="l" rtl="0" eaLnBrk="0">
                        <a:lnSpc>
                          <a:spcPct val="96000"/>
                        </a:lnSpc>
                        <a:spcBef>
                          <a:spcPts val="2"/>
                        </a:spcBef>
                      </a:pPr>
                      <a:r>
                        <a:rPr sz="900" kern="0" spc="-10">
                          <a:solidFill>
                            <a:srgbClr val="000000">
                              <a:alpha val="100000"/>
                            </a:srgbClr>
                          </a:solidFill>
                          <a:latin typeface="SimSun"/>
                          <a:ea typeface="SimSun"/>
                          <a:cs typeface="SimSun"/>
                        </a:rPr>
                        <a:t>W/(m·K)</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2000"/>
                        </a:lnSpc>
                      </a:pPr>
                      <a:endParaRPr lang="Arial" altLang="Arial" sz="1000"/>
                    </a:p>
                    <a:p>
                      <a:pPr marL="431800" algn="l" rtl="0" eaLnBrk="0">
                        <a:lnSpc>
                          <a:spcPts val="1104"/>
                        </a:lnSpc>
                        <a:spcBef>
                          <a:spcPts val="4"/>
                        </a:spcBef>
                      </a:pPr>
                      <a:r>
                        <a:rPr sz="900" kern="0" spc="-20">
                          <a:solidFill>
                            <a:srgbClr val="000000">
                              <a:alpha val="100000"/>
                            </a:srgbClr>
                          </a:solidFill>
                          <a:latin typeface="SimSun"/>
                          <a:ea typeface="SimSun"/>
                          <a:cs typeface="SimSun"/>
                        </a:rPr>
                        <a:t>≤0.035</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2250">
                <a:tc rowSpan="7">
                  <a:txBody>
                    <a:bodyPr vert="horz" wrap="square"/>
                    <a:lstStyle/>
                    <a:p>
                      <a:pPr algn="l" rtl="0" eaLnBrk="0">
                        <a:lnSpc>
                          <a:spcPct val="113000"/>
                        </a:lnSpc>
                      </a:pPr>
                      <a:endParaRPr lang="Arial" altLang="Arial" sz="1000"/>
                    </a:p>
                    <a:p>
                      <a:pPr algn="l" rtl="0" eaLnBrk="0">
                        <a:lnSpc>
                          <a:spcPct val="113000"/>
                        </a:lnSpc>
                      </a:pPr>
                      <a:endParaRPr lang="Arial" altLang="Arial" sz="1000"/>
                    </a:p>
                    <a:p>
                      <a:pPr algn="l" rtl="0" eaLnBrk="0">
                        <a:lnSpc>
                          <a:spcPct val="113000"/>
                        </a:lnSpc>
                      </a:pPr>
                      <a:endParaRPr lang="Arial" altLang="Arial" sz="1000"/>
                    </a:p>
                    <a:p>
                      <a:pPr algn="l" rtl="0" eaLnBrk="0">
                        <a:lnSpc>
                          <a:spcPct val="113000"/>
                        </a:lnSpc>
                      </a:pPr>
                      <a:endParaRPr lang="Arial" altLang="Arial" sz="1000"/>
                    </a:p>
                    <a:p>
                      <a:pPr algn="l" rtl="0" eaLnBrk="0">
                        <a:lnSpc>
                          <a:spcPct val="113000"/>
                        </a:lnSpc>
                      </a:pPr>
                      <a:endParaRPr lang="Arial" altLang="Arial" sz="1000"/>
                    </a:p>
                    <a:p>
                      <a:pPr algn="l" rtl="0" eaLnBrk="0">
                        <a:lnSpc>
                          <a:spcPct val="114000"/>
                        </a:lnSpc>
                      </a:pPr>
                      <a:endParaRPr lang="Arial" altLang="Arial" sz="1000"/>
                    </a:p>
                    <a:p>
                      <a:pPr marL="168275" algn="l" rtl="0" eaLnBrk="0">
                        <a:lnSpc>
                          <a:spcPct val="95000"/>
                        </a:lnSpc>
                        <a:spcBef>
                          <a:spcPts val="1"/>
                        </a:spcBef>
                      </a:pPr>
                      <a:r>
                        <a:rPr sz="900" kern="0" spc="-10">
                          <a:solidFill>
                            <a:srgbClr val="000000">
                              <a:alpha val="100000"/>
                            </a:srgbClr>
                          </a:solidFill>
                          <a:latin typeface="SimSun"/>
                          <a:ea typeface="SimSun"/>
                          <a:cs typeface="SimSun"/>
                        </a:rPr>
                        <a:t>湿热老化性</a:t>
                      </a:r>
                      <a:endParaRPr lang="SimSun" altLang="SimSun" sz="900"/>
                    </a:p>
                    <a:p>
                      <a:pPr marL="28575" algn="l" rtl="0" eaLnBrk="0">
                        <a:lnSpc>
                          <a:spcPct val="93000"/>
                        </a:lnSpc>
                        <a:spcBef>
                          <a:spcPts val="304"/>
                        </a:spcBef>
                      </a:pPr>
                      <a:r>
                        <a:rPr sz="900" kern="0" spc="-20">
                          <a:solidFill>
                            <a:srgbClr val="000000">
                              <a:alpha val="100000"/>
                            </a:srgbClr>
                          </a:solidFill>
                          <a:latin typeface="SimSun"/>
                          <a:ea typeface="SimSun"/>
                          <a:cs typeface="SimSun"/>
                        </a:rPr>
                        <a:t>(70</a:t>
                      </a:r>
                      <a:r>
                        <a:rPr sz="900" kern="0" spc="210">
                          <a:solidFill>
                            <a:srgbClr val="000000">
                              <a:alpha val="100000"/>
                            </a:srgbClr>
                          </a:solidFill>
                          <a:latin typeface="SimSun"/>
                          <a:ea typeface="SimSun"/>
                          <a:cs typeface="SimSun"/>
                        </a:rPr>
                        <a:t> </a:t>
                      </a:r>
                      <a:r>
                        <a:rPr sz="900" kern="0" spc="-20">
                          <a:solidFill>
                            <a:srgbClr val="000000">
                              <a:alpha val="100000"/>
                            </a:srgbClr>
                          </a:solidFill>
                          <a:latin typeface="SimSun"/>
                          <a:ea typeface="SimSun"/>
                          <a:cs typeface="SimSun"/>
                        </a:rPr>
                        <a:t>℃,相对湿度</a:t>
                      </a:r>
                      <a:endParaRPr lang="SimSun" altLang="SimSun" sz="900"/>
                    </a:p>
                    <a:p>
                      <a:pPr algn="l" rtl="0" eaLnBrk="0">
                        <a:lnSpc>
                          <a:spcPct val="103000"/>
                        </a:lnSpc>
                      </a:pPr>
                      <a:endParaRPr lang="Arial" altLang="Arial" sz="400"/>
                    </a:p>
                    <a:p>
                      <a:pPr marL="200025" algn="l" rtl="0" eaLnBrk="0">
                        <a:lnSpc>
                          <a:spcPct val="93000"/>
                        </a:lnSpc>
                        <a:spcBef>
                          <a:spcPts val="2"/>
                        </a:spcBef>
                      </a:pPr>
                      <a:r>
                        <a:rPr sz="900" kern="0" spc="-10">
                          <a:solidFill>
                            <a:srgbClr val="000000">
                              <a:alpha val="100000"/>
                            </a:srgbClr>
                          </a:solidFill>
                          <a:latin typeface="SimSun"/>
                          <a:ea typeface="SimSun"/>
                          <a:cs typeface="SimSun"/>
                        </a:rPr>
                        <a:t>90%,28</a:t>
                      </a:r>
                      <a:r>
                        <a:rPr sz="900" kern="0" spc="280">
                          <a:solidFill>
                            <a:srgbClr val="000000">
                              <a:alpha val="100000"/>
                            </a:srgbClr>
                          </a:solidFill>
                          <a:latin typeface="SimSun"/>
                          <a:ea typeface="SimSun"/>
                          <a:cs typeface="SimSun"/>
                        </a:rPr>
                        <a:t> </a:t>
                      </a:r>
                      <a:r>
                        <a:rPr sz="900" kern="0" spc="-10">
                          <a:solidFill>
                            <a:srgbClr val="000000">
                              <a:alpha val="100000"/>
                            </a:srgbClr>
                          </a:solidFill>
                          <a:latin typeface="SimSun"/>
                          <a:ea typeface="SimSun"/>
                          <a:cs typeface="SimSun"/>
                        </a:rPr>
                        <a:t>d)</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l" rtl="0" eaLnBrk="0">
                        <a:lnSpc>
                          <a:spcPct val="105000"/>
                        </a:lnSpc>
                      </a:pPr>
                      <a:endParaRPr lang="Arial" altLang="Arial" sz="700"/>
                    </a:p>
                    <a:p>
                      <a:pPr marL="57150" algn="l" rtl="0" eaLnBrk="0">
                        <a:lnSpc>
                          <a:spcPct val="95000"/>
                        </a:lnSpc>
                        <a:spcBef>
                          <a:spcPts val="2"/>
                        </a:spcBef>
                      </a:pPr>
                      <a:r>
                        <a:rPr sz="900" kern="0" spc="-10">
                          <a:solidFill>
                            <a:srgbClr val="000000">
                              <a:alpha val="100000"/>
                            </a:srgbClr>
                          </a:solidFill>
                          <a:latin typeface="SimSun"/>
                          <a:ea typeface="SimSun"/>
                          <a:cs typeface="SimSun"/>
                        </a:rPr>
                        <a:t>老化后中心区域导热系数</a:t>
                      </a:r>
                      <a:endParaRPr lang="SimSun" altLang="SimSun" sz="900"/>
                    </a:p>
                    <a:p>
                      <a:pPr marL="145414" algn="l" rtl="0" eaLnBrk="0">
                        <a:lnSpc>
                          <a:spcPct val="95000"/>
                        </a:lnSpc>
                        <a:spcBef>
                          <a:spcPts val="381"/>
                        </a:spcBef>
                      </a:pPr>
                      <a:r>
                        <a:rPr sz="900" kern="0" spc="10">
                          <a:solidFill>
                            <a:srgbClr val="000000">
                              <a:alpha val="100000"/>
                            </a:srgbClr>
                          </a:solidFill>
                          <a:latin typeface="SimSun"/>
                          <a:ea typeface="SimSun"/>
                          <a:cs typeface="SimSun"/>
                        </a:rPr>
                        <a:t>(平均温度25℃±2℃)</a:t>
                      </a:r>
                      <a:endParaRPr lang="SimSun" altLang="SimSun" sz="900"/>
                    </a:p>
                    <a:p>
                      <a:pPr algn="l" rtl="0" eaLnBrk="0">
                        <a:lnSpc>
                          <a:spcPct val="100000"/>
                        </a:lnSpc>
                      </a:pPr>
                      <a:endParaRPr lang="Arial" altLang="Arial" sz="400"/>
                    </a:p>
                    <a:p>
                      <a:pPr marL="457200" algn="l" rtl="0" eaLnBrk="0">
                        <a:lnSpc>
                          <a:spcPct val="96000"/>
                        </a:lnSpc>
                        <a:spcBef>
                          <a:spcPts val="4"/>
                        </a:spcBef>
                      </a:pPr>
                      <a:r>
                        <a:rPr sz="900" kern="0" spc="-10">
                          <a:solidFill>
                            <a:srgbClr val="000000">
                              <a:alpha val="100000"/>
                            </a:srgbClr>
                          </a:solidFill>
                          <a:latin typeface="SimSun"/>
                          <a:ea typeface="SimSun"/>
                          <a:cs typeface="SimSun"/>
                        </a:rPr>
                        <a:t>W/(m·K)</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32000"/>
                        </a:lnSpc>
                      </a:pPr>
                      <a:endParaRPr lang="Arial" altLang="Arial" sz="300"/>
                    </a:p>
                    <a:p>
                      <a:pPr marL="1053464" algn="l" rtl="0" eaLnBrk="0">
                        <a:lnSpc>
                          <a:spcPct val="98000"/>
                        </a:lnSpc>
                        <a:spcBef>
                          <a:spcPts val="3"/>
                        </a:spcBef>
                      </a:pPr>
                      <a:r>
                        <a:rPr sz="900" kern="0" spc="20">
                          <a:solidFill>
                            <a:srgbClr val="000000">
                              <a:alpha val="100000"/>
                            </a:srgbClr>
                          </a:solidFill>
                          <a:latin typeface="SimSun"/>
                          <a:ea typeface="SimSun"/>
                          <a:cs typeface="SimSun"/>
                        </a:rPr>
                        <a:t>I型</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7000"/>
                        </a:lnSpc>
                      </a:pPr>
                      <a:endParaRPr lang="Arial" altLang="Arial" sz="400"/>
                    </a:p>
                    <a:p>
                      <a:pPr marL="399415" algn="l" rtl="0" eaLnBrk="0">
                        <a:lnSpc>
                          <a:spcPts val="1104"/>
                        </a:lnSpc>
                        <a:spcBef>
                          <a:spcPts val="3"/>
                        </a:spcBef>
                      </a:pPr>
                      <a:r>
                        <a:rPr sz="900" kern="0" spc="-20">
                          <a:solidFill>
                            <a:srgbClr val="000000">
                              <a:alpha val="100000"/>
                            </a:srgbClr>
                          </a:solidFill>
                          <a:latin typeface="SimSun"/>
                          <a:ea typeface="SimSun"/>
                          <a:cs typeface="SimSun"/>
                        </a:rPr>
                        <a:t>≤0.0050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495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09000"/>
                        </a:lnSpc>
                      </a:pPr>
                      <a:endParaRPr lang="Arial" altLang="Arial" sz="400"/>
                    </a:p>
                    <a:p>
                      <a:pPr marL="1028700" algn="l" rtl="0" eaLnBrk="0">
                        <a:lnSpc>
                          <a:spcPts val="1044"/>
                        </a:lnSpc>
                        <a:spcBef>
                          <a:spcPts val="1"/>
                        </a:spcBef>
                      </a:pPr>
                      <a:r>
                        <a:rPr sz="800" kern="0" spc="0">
                          <a:solidFill>
                            <a:srgbClr val="000000">
                              <a:alpha val="100000"/>
                            </a:srgbClr>
                          </a:solidFill>
                          <a:latin typeface="SimSun"/>
                          <a:ea typeface="SimSun"/>
                          <a:cs typeface="SimSun"/>
                        </a:rPr>
                        <a:t>Ⅱ</a:t>
                      </a:r>
                      <a:r>
                        <a:rPr sz="800" kern="0" spc="-100">
                          <a:solidFill>
                            <a:srgbClr val="000000">
                              <a:alpha val="100000"/>
                            </a:srgbClr>
                          </a:solidFill>
                          <a:latin typeface="SimSun"/>
                          <a:ea typeface="SimSun"/>
                          <a:cs typeface="SimSun"/>
                        </a:rPr>
                        <a:t> </a:t>
                      </a:r>
                      <a:r>
                        <a:rPr sz="800" kern="0" spc="0">
                          <a:solidFill>
                            <a:srgbClr val="000000">
                              <a:alpha val="100000"/>
                            </a:srgbClr>
                          </a:solidFill>
                          <a:latin typeface="SimSun"/>
                          <a:ea typeface="SimSun"/>
                          <a:cs typeface="SimSun"/>
                        </a:rPr>
                        <a:t>型</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8000"/>
                        </a:lnSpc>
                      </a:pPr>
                      <a:endParaRPr lang="Arial" altLang="Arial" sz="400"/>
                    </a:p>
                    <a:p>
                      <a:pPr marL="399415" algn="l" rtl="0" eaLnBrk="0">
                        <a:lnSpc>
                          <a:spcPts val="1104"/>
                        </a:lnSpc>
                      </a:pPr>
                      <a:r>
                        <a:rPr sz="900" kern="0" spc="-20">
                          <a:solidFill>
                            <a:srgbClr val="000000">
                              <a:alpha val="100000"/>
                            </a:srgbClr>
                          </a:solidFill>
                          <a:latin typeface="SimSun"/>
                          <a:ea typeface="SimSun"/>
                          <a:cs typeface="SimSun"/>
                        </a:rPr>
                        <a:t>≤0.0080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225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32000"/>
                        </a:lnSpc>
                      </a:pPr>
                      <a:endParaRPr lang="Arial" altLang="Arial" sz="300"/>
                    </a:p>
                    <a:p>
                      <a:pPr marL="857250" algn="l" rtl="0" eaLnBrk="0">
                        <a:lnSpc>
                          <a:spcPct val="98000"/>
                        </a:lnSpc>
                        <a:spcBef>
                          <a:spcPts val="4"/>
                        </a:spcBef>
                      </a:pPr>
                      <a:r>
                        <a:rPr sz="900" kern="0" spc="-10">
                          <a:solidFill>
                            <a:srgbClr val="000000">
                              <a:alpha val="100000"/>
                            </a:srgbClr>
                          </a:solidFill>
                          <a:latin typeface="SimSun"/>
                          <a:ea typeface="SimSun"/>
                          <a:cs typeface="SimSun"/>
                        </a:rPr>
                        <a:t>Ⅲ型、IN型</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7000"/>
                        </a:lnSpc>
                      </a:pPr>
                      <a:endParaRPr lang="Arial" altLang="Arial" sz="400"/>
                    </a:p>
                    <a:p>
                      <a:pPr marL="399415" algn="l" rtl="0" eaLnBrk="0">
                        <a:lnSpc>
                          <a:spcPts val="1104"/>
                        </a:lnSpc>
                        <a:spcBef>
                          <a:spcPts val="3"/>
                        </a:spcBef>
                      </a:pPr>
                      <a:r>
                        <a:rPr sz="900" kern="0" spc="-20">
                          <a:solidFill>
                            <a:srgbClr val="000000">
                              <a:alpha val="100000"/>
                            </a:srgbClr>
                          </a:solidFill>
                          <a:latin typeface="SimSun"/>
                          <a:ea typeface="SimSun"/>
                          <a:cs typeface="SimSun"/>
                        </a:rPr>
                        <a:t>≤0.0120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495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4">
                  <a:txBody>
                    <a:bodyPr vert="horz" wrap="square"/>
                    <a:lstStyle/>
                    <a:p>
                      <a:pPr algn="l" rtl="0" eaLnBrk="0">
                        <a:lnSpc>
                          <a:spcPct val="130000"/>
                        </a:lnSpc>
                      </a:pPr>
                      <a:endParaRPr lang="Arial" altLang="Arial" sz="1000"/>
                    </a:p>
                    <a:p>
                      <a:pPr algn="l" rtl="0" eaLnBrk="0">
                        <a:lnSpc>
                          <a:spcPct val="130000"/>
                        </a:lnSpc>
                      </a:pPr>
                      <a:endParaRPr lang="Arial" altLang="Arial" sz="1000"/>
                    </a:p>
                    <a:p>
                      <a:pPr algn="l" rtl="0" eaLnBrk="0">
                        <a:lnSpc>
                          <a:spcPct val="130000"/>
                        </a:lnSpc>
                      </a:pPr>
                      <a:endParaRPr lang="Arial" altLang="Arial" sz="1000"/>
                    </a:p>
                    <a:p>
                      <a:pPr algn="l" rtl="0" eaLnBrk="0">
                        <a:lnSpc>
                          <a:spcPct val="9511"/>
                        </a:lnSpc>
                      </a:pPr>
                      <a:endParaRPr lang="Arial" altLang="Arial" sz="100"/>
                    </a:p>
                    <a:p>
                      <a:pPr marL="285750" algn="l" rtl="0" eaLnBrk="0">
                        <a:lnSpc>
                          <a:spcPct val="95000"/>
                        </a:lnSpc>
                      </a:pPr>
                      <a:r>
                        <a:rPr sz="900" kern="0" spc="-10">
                          <a:solidFill>
                            <a:srgbClr val="000000">
                              <a:alpha val="100000"/>
                            </a:srgbClr>
                          </a:solidFill>
                          <a:latin typeface="SimSun"/>
                          <a:ea typeface="SimSun"/>
                          <a:cs typeface="SimSun"/>
                        </a:rPr>
                        <a:t>老化后中心区域</a:t>
                      </a:r>
                      <a:endParaRPr lang="SimSun" altLang="SimSun" sz="900"/>
                    </a:p>
                    <a:p>
                      <a:pPr marL="342900" algn="l" rtl="0" eaLnBrk="0">
                        <a:lnSpc>
                          <a:spcPct val="95000"/>
                        </a:lnSpc>
                        <a:spcBef>
                          <a:spcPts val="367"/>
                        </a:spcBef>
                      </a:pPr>
                      <a:r>
                        <a:rPr sz="900" kern="0" spc="-10">
                          <a:solidFill>
                            <a:srgbClr val="000000">
                              <a:alpha val="100000"/>
                            </a:srgbClr>
                          </a:solidFill>
                          <a:latin typeface="SimSun"/>
                          <a:ea typeface="SimSun"/>
                          <a:cs typeface="SimSun"/>
                        </a:rPr>
                        <a:t>导热系数增量</a:t>
                      </a:r>
                      <a:endParaRPr lang="SimSun" altLang="SimSun" sz="900"/>
                    </a:p>
                    <a:p>
                      <a:pPr marL="145414" algn="l" rtl="0" eaLnBrk="0">
                        <a:lnSpc>
                          <a:spcPct val="95000"/>
                        </a:lnSpc>
                        <a:spcBef>
                          <a:spcPts val="431"/>
                        </a:spcBef>
                      </a:pPr>
                      <a:r>
                        <a:rPr sz="900" kern="0" spc="10">
                          <a:solidFill>
                            <a:srgbClr val="000000">
                              <a:alpha val="100000"/>
                            </a:srgbClr>
                          </a:solidFill>
                          <a:latin typeface="SimSun"/>
                          <a:ea typeface="SimSun"/>
                          <a:cs typeface="SimSun"/>
                        </a:rPr>
                        <a:t>(平均温度25℃±2℃)</a:t>
                      </a:r>
                      <a:endParaRPr lang="SimSun" altLang="SimSun" sz="900"/>
                    </a:p>
                    <a:p>
                      <a:pPr algn="l" rtl="0" eaLnBrk="0">
                        <a:lnSpc>
                          <a:spcPct val="100000"/>
                        </a:lnSpc>
                      </a:pPr>
                      <a:endParaRPr lang="Arial" altLang="Arial" sz="400"/>
                    </a:p>
                    <a:p>
                      <a:pPr marL="457200" algn="l" rtl="0" eaLnBrk="0">
                        <a:lnSpc>
                          <a:spcPct val="96000"/>
                        </a:lnSpc>
                        <a:spcBef>
                          <a:spcPts val="4"/>
                        </a:spcBef>
                      </a:pPr>
                      <a:r>
                        <a:rPr sz="900" kern="0" spc="-10">
                          <a:solidFill>
                            <a:srgbClr val="000000">
                              <a:alpha val="100000"/>
                            </a:srgbClr>
                          </a:solidFill>
                          <a:latin typeface="SimSun"/>
                          <a:ea typeface="SimSun"/>
                          <a:cs typeface="SimSun"/>
                        </a:rPr>
                        <a:t>W/(m·K)</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rtl="0" eaLnBrk="0">
                        <a:lnSpc>
                          <a:spcPct val="103000"/>
                        </a:lnSpc>
                      </a:pPr>
                      <a:endParaRPr lang="Arial" altLang="Arial" sz="1000"/>
                    </a:p>
                    <a:p>
                      <a:pPr algn="l" rtl="0" eaLnBrk="0">
                        <a:lnSpc>
                          <a:spcPct val="104000"/>
                        </a:lnSpc>
                      </a:pPr>
                      <a:endParaRPr lang="Arial" altLang="Arial" sz="1000"/>
                    </a:p>
                    <a:p>
                      <a:pPr marL="336550" algn="l" rtl="0" eaLnBrk="0">
                        <a:lnSpc>
                          <a:spcPct val="94000"/>
                        </a:lnSpc>
                        <a:spcBef>
                          <a:spcPts val="5"/>
                        </a:spcBef>
                      </a:pPr>
                      <a:r>
                        <a:rPr sz="900" kern="0" spc="-10">
                          <a:solidFill>
                            <a:srgbClr val="000000">
                              <a:alpha val="100000"/>
                            </a:srgbClr>
                          </a:solidFill>
                          <a:latin typeface="SimSun"/>
                          <a:ea typeface="SimSun"/>
                          <a:cs typeface="SimSun"/>
                        </a:rPr>
                        <a:t>气硅芯材</a:t>
                      </a:r>
                      <a:endParaRPr lang="SimSun" altLang="SimSun" sz="900"/>
                    </a:p>
                    <a:p>
                      <a:pPr algn="l" rtl="0" eaLnBrk="0">
                        <a:lnSpc>
                          <a:spcPct val="107000"/>
                        </a:lnSpc>
                      </a:pPr>
                      <a:endParaRPr lang="Arial" altLang="Arial" sz="300"/>
                    </a:p>
                    <a:p>
                      <a:pPr marL="221615" algn="l" rtl="0" eaLnBrk="0">
                        <a:lnSpc>
                          <a:spcPct val="94000"/>
                        </a:lnSpc>
                      </a:pPr>
                      <a:r>
                        <a:rPr sz="900" kern="0" spc="-10">
                          <a:solidFill>
                            <a:srgbClr val="000000">
                              <a:alpha val="100000"/>
                            </a:srgbClr>
                          </a:solidFill>
                          <a:latin typeface="SimSun"/>
                          <a:ea typeface="SimSun"/>
                          <a:cs typeface="SimSun"/>
                        </a:rPr>
                        <a:t>普通硅粉芯材</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Arial" altLang="Arial" sz="400"/>
                    </a:p>
                    <a:p>
                      <a:pPr marL="285750" algn="l" rtl="0" eaLnBrk="0">
                        <a:lnSpc>
                          <a:spcPct val="95000"/>
                        </a:lnSpc>
                        <a:spcBef>
                          <a:spcPts val="4"/>
                        </a:spcBef>
                      </a:pPr>
                      <a:r>
                        <a:rPr sz="900" kern="0" spc="-10">
                          <a:solidFill>
                            <a:srgbClr val="000000">
                              <a:alpha val="100000"/>
                            </a:srgbClr>
                          </a:solidFill>
                          <a:latin typeface="SimSun"/>
                          <a:ea typeface="SimSun"/>
                          <a:cs typeface="SimSun"/>
                        </a:rPr>
                        <a:t>双面铝箔膜</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8000"/>
                        </a:lnSpc>
                      </a:pPr>
                      <a:endParaRPr lang="Arial" altLang="Arial" sz="400"/>
                    </a:p>
                    <a:p>
                      <a:pPr marL="399415" algn="l" rtl="0" eaLnBrk="0">
                        <a:lnSpc>
                          <a:spcPts val="1104"/>
                        </a:lnSpc>
                        <a:spcBef>
                          <a:spcPts val="1"/>
                        </a:spcBef>
                      </a:pPr>
                      <a:r>
                        <a:rPr sz="900" kern="0" spc="-20">
                          <a:solidFill>
                            <a:srgbClr val="000000">
                              <a:alpha val="100000"/>
                            </a:srgbClr>
                          </a:solidFill>
                          <a:latin typeface="SimSun"/>
                          <a:ea typeface="SimSun"/>
                          <a:cs typeface="SimSun"/>
                        </a:rPr>
                        <a:t>≤0.0010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68580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Arial" altLang="Arial" sz="700"/>
                    </a:p>
                    <a:p>
                      <a:pPr marL="285750" algn="l" rtl="0" eaLnBrk="0">
                        <a:lnSpc>
                          <a:spcPct val="94000"/>
                        </a:lnSpc>
                        <a:spcBef>
                          <a:spcPts val="6"/>
                        </a:spcBef>
                      </a:pPr>
                      <a:r>
                        <a:rPr sz="900" kern="0" spc="-10">
                          <a:solidFill>
                            <a:srgbClr val="000000">
                              <a:alpha val="100000"/>
                            </a:srgbClr>
                          </a:solidFill>
                          <a:latin typeface="SimSun"/>
                          <a:ea typeface="SimSun"/>
                          <a:cs typeface="SimSun"/>
                        </a:rPr>
                        <a:t>双面镀铝膜</a:t>
                      </a:r>
                      <a:endParaRPr lang="SimSun" altLang="SimSun" sz="900"/>
                    </a:p>
                    <a:p>
                      <a:pPr marL="400050" algn="l" rtl="0" eaLnBrk="0">
                        <a:lnSpc>
                          <a:spcPct val="95000"/>
                        </a:lnSpc>
                        <a:spcBef>
                          <a:spcPts val="388"/>
                        </a:spcBef>
                      </a:pPr>
                      <a:r>
                        <a:rPr sz="900" kern="0" spc="10">
                          <a:solidFill>
                            <a:srgbClr val="000000">
                              <a:alpha val="100000"/>
                            </a:srgbClr>
                          </a:solidFill>
                          <a:latin typeface="SimSun"/>
                          <a:ea typeface="SimSun"/>
                          <a:cs typeface="SimSun"/>
                        </a:rPr>
                        <a:t>阴阳膜</a:t>
                      </a:r>
                      <a:endParaRPr lang="SimSun" altLang="SimSun" sz="900"/>
                    </a:p>
                    <a:p>
                      <a:pPr algn="l" rtl="0" eaLnBrk="0">
                        <a:lnSpc>
                          <a:spcPct val="131000"/>
                        </a:lnSpc>
                      </a:pPr>
                      <a:endParaRPr lang="Arial" altLang="Arial" sz="300"/>
                    </a:p>
                    <a:p>
                      <a:pPr marL="228600" algn="l" rtl="0" eaLnBrk="0">
                        <a:lnSpc>
                          <a:spcPct val="95000"/>
                        </a:lnSpc>
                        <a:spcBef>
                          <a:spcPts val="3"/>
                        </a:spcBef>
                      </a:pPr>
                      <a:r>
                        <a:rPr sz="900" kern="0" spc="-10">
                          <a:solidFill>
                            <a:srgbClr val="000000">
                              <a:alpha val="100000"/>
                            </a:srgbClr>
                          </a:solidFill>
                          <a:latin typeface="SimSun"/>
                          <a:ea typeface="SimSun"/>
                          <a:cs typeface="SimSun"/>
                        </a:rPr>
                        <a:t>其他阻气隔膜</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97000"/>
                        </a:lnSpc>
                      </a:pPr>
                      <a:endParaRPr lang="Arial" altLang="Arial" sz="1000"/>
                    </a:p>
                    <a:p>
                      <a:pPr marL="399415" algn="l" rtl="0" eaLnBrk="0">
                        <a:lnSpc>
                          <a:spcPts val="1104"/>
                        </a:lnSpc>
                        <a:spcBef>
                          <a:spcPts val="3"/>
                        </a:spcBef>
                      </a:pPr>
                      <a:r>
                        <a:rPr sz="900" kern="0" spc="-20">
                          <a:solidFill>
                            <a:srgbClr val="000000">
                              <a:alpha val="100000"/>
                            </a:srgbClr>
                          </a:solidFill>
                          <a:latin typeface="SimSun"/>
                          <a:ea typeface="SimSun"/>
                          <a:cs typeface="SimSun"/>
                        </a:rPr>
                        <a:t>≤0.0020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860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rtl="0" eaLnBrk="0">
                        <a:lnSpc>
                          <a:spcPct val="132000"/>
                        </a:lnSpc>
                      </a:pPr>
                      <a:endParaRPr lang="Arial" altLang="Arial" sz="1000"/>
                    </a:p>
                    <a:p>
                      <a:pPr algn="l" rtl="0" eaLnBrk="0">
                        <a:lnSpc>
                          <a:spcPct val="133000"/>
                        </a:lnSpc>
                      </a:pPr>
                      <a:endParaRPr lang="Arial" altLang="Arial" sz="1000"/>
                    </a:p>
                    <a:p>
                      <a:pPr algn="l" rtl="0" eaLnBrk="0">
                        <a:lnSpc>
                          <a:spcPct val="7112"/>
                        </a:lnSpc>
                      </a:pPr>
                      <a:endParaRPr lang="Arial" altLang="Arial" sz="100"/>
                    </a:p>
                    <a:p>
                      <a:pPr marL="50800" algn="l" rtl="0" eaLnBrk="0">
                        <a:lnSpc>
                          <a:spcPct val="94000"/>
                        </a:lnSpc>
                      </a:pPr>
                      <a:r>
                        <a:rPr sz="900" kern="0" spc="-10">
                          <a:solidFill>
                            <a:srgbClr val="000000">
                              <a:alpha val="100000"/>
                            </a:srgbClr>
                          </a:solidFill>
                          <a:latin typeface="SimSun"/>
                          <a:ea typeface="SimSun"/>
                          <a:cs typeface="SimSun"/>
                        </a:rPr>
                        <a:t>玻纤芯材及其他芯材</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Arial" altLang="Arial" sz="400"/>
                    </a:p>
                    <a:p>
                      <a:pPr marL="285750" algn="l" rtl="0" eaLnBrk="0">
                        <a:lnSpc>
                          <a:spcPct val="95000"/>
                        </a:lnSpc>
                        <a:spcBef>
                          <a:spcPts val="4"/>
                        </a:spcBef>
                      </a:pPr>
                      <a:r>
                        <a:rPr sz="900" kern="0" spc="-10">
                          <a:solidFill>
                            <a:srgbClr val="000000">
                              <a:alpha val="100000"/>
                            </a:srgbClr>
                          </a:solidFill>
                          <a:latin typeface="SimSun"/>
                          <a:ea typeface="SimSun"/>
                          <a:cs typeface="SimSun"/>
                        </a:rPr>
                        <a:t>双面铝箔膜</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8000"/>
                        </a:lnSpc>
                      </a:pPr>
                      <a:endParaRPr lang="Arial" altLang="Arial" sz="400"/>
                    </a:p>
                    <a:p>
                      <a:pPr marL="399415" algn="l" rtl="0" eaLnBrk="0">
                        <a:lnSpc>
                          <a:spcPts val="1104"/>
                        </a:lnSpc>
                        <a:spcBef>
                          <a:spcPts val="1"/>
                        </a:spcBef>
                      </a:pPr>
                      <a:r>
                        <a:rPr sz="900" kern="0" spc="-20">
                          <a:solidFill>
                            <a:srgbClr val="000000">
                              <a:alpha val="100000"/>
                            </a:srgbClr>
                          </a:solidFill>
                          <a:latin typeface="SimSun"/>
                          <a:ea typeface="SimSun"/>
                          <a:cs typeface="SimSun"/>
                        </a:rPr>
                        <a:t>≤0.0030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68834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6000"/>
                        </a:lnSpc>
                      </a:pPr>
                      <a:endParaRPr lang="Arial" altLang="Arial" sz="600"/>
                    </a:p>
                    <a:p>
                      <a:pPr marL="285750" algn="l" rtl="0" eaLnBrk="0">
                        <a:lnSpc>
                          <a:spcPct val="94000"/>
                        </a:lnSpc>
                        <a:spcBef>
                          <a:spcPts val="3"/>
                        </a:spcBef>
                      </a:pPr>
                      <a:r>
                        <a:rPr sz="900" kern="0" spc="-10">
                          <a:solidFill>
                            <a:srgbClr val="000000">
                              <a:alpha val="100000"/>
                            </a:srgbClr>
                          </a:solidFill>
                          <a:latin typeface="SimSun"/>
                          <a:ea typeface="SimSun"/>
                          <a:cs typeface="SimSun"/>
                        </a:rPr>
                        <a:t>双面镀铝膜</a:t>
                      </a:r>
                      <a:endParaRPr lang="SimSun" altLang="SimSun" sz="900"/>
                    </a:p>
                    <a:p>
                      <a:pPr marL="400050" algn="l" rtl="0" eaLnBrk="0">
                        <a:lnSpc>
                          <a:spcPct val="95000"/>
                        </a:lnSpc>
                        <a:spcBef>
                          <a:spcPts val="488"/>
                        </a:spcBef>
                      </a:pPr>
                      <a:r>
                        <a:rPr sz="900" kern="0" spc="10">
                          <a:solidFill>
                            <a:srgbClr val="000000">
                              <a:alpha val="100000"/>
                            </a:srgbClr>
                          </a:solidFill>
                          <a:latin typeface="SimSun"/>
                          <a:ea typeface="SimSun"/>
                          <a:cs typeface="SimSun"/>
                        </a:rPr>
                        <a:t>阴阳膜</a:t>
                      </a:r>
                      <a:endParaRPr lang="SimSun" altLang="SimSun" sz="900"/>
                    </a:p>
                    <a:p>
                      <a:pPr algn="l" rtl="0" eaLnBrk="0">
                        <a:lnSpc>
                          <a:spcPct val="117000"/>
                        </a:lnSpc>
                      </a:pPr>
                      <a:endParaRPr lang="Arial" altLang="Arial" sz="300"/>
                    </a:p>
                    <a:p>
                      <a:pPr marL="228600" algn="l" rtl="0" eaLnBrk="0">
                        <a:lnSpc>
                          <a:spcPct val="95000"/>
                        </a:lnSpc>
                        <a:spcBef>
                          <a:spcPts val="3"/>
                        </a:spcBef>
                      </a:pPr>
                      <a:r>
                        <a:rPr sz="900" kern="0" spc="-10">
                          <a:solidFill>
                            <a:srgbClr val="000000">
                              <a:alpha val="100000"/>
                            </a:srgbClr>
                          </a:solidFill>
                          <a:latin typeface="SimSun"/>
                          <a:ea typeface="SimSun"/>
                          <a:cs typeface="SimSun"/>
                        </a:rPr>
                        <a:t>其他阻气隔膜</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97000"/>
                        </a:lnSpc>
                      </a:pPr>
                      <a:endParaRPr lang="Arial" altLang="Arial" sz="1000"/>
                    </a:p>
                    <a:p>
                      <a:pPr marL="399415" algn="l" rtl="0" eaLnBrk="0">
                        <a:lnSpc>
                          <a:spcPts val="1104"/>
                        </a:lnSpc>
                        <a:spcBef>
                          <a:spcPts val="4"/>
                        </a:spcBef>
                      </a:pPr>
                      <a:r>
                        <a:rPr sz="900" kern="0" spc="-20">
                          <a:solidFill>
                            <a:srgbClr val="000000">
                              <a:alpha val="100000"/>
                            </a:srgbClr>
                          </a:solidFill>
                          <a:latin typeface="SimSun"/>
                          <a:ea typeface="SimSun"/>
                          <a:cs typeface="SimSun"/>
                        </a:rPr>
                        <a:t>≤0.0050</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54" name="table 54"/>
          <p:cNvGraphicFramePr>
            <a:graphicFrameLocks noGrp="1"/>
          </p:cNvGraphicFramePr>
          <p:nvPr/>
        </p:nvGraphicFramePr>
        <p:xfrm>
          <a:off x="841353" y="1539843"/>
          <a:ext cx="5842000" cy="1149350"/>
        </p:xfrm>
        <a:graphic>
          <a:graphicData uri="http://schemas.openxmlformats.org/drawingml/2006/table">
            <a:tbl>
              <a:tblPr/>
              <a:tblGrid>
                <a:gridCol w="1831975"/>
                <a:gridCol w="1828800"/>
                <a:gridCol w="2181225"/>
              </a:tblGrid>
              <a:tr h="225425">
                <a:tc>
                  <a:txBody>
                    <a:bodyPr vert="horz" wrap="square"/>
                    <a:lstStyle/>
                    <a:p>
                      <a:pPr algn="l" rtl="0" eaLnBrk="0">
                        <a:lnSpc>
                          <a:spcPct val="128000"/>
                        </a:lnSpc>
                      </a:pPr>
                      <a:endParaRPr lang="Arial" altLang="Arial" sz="300"/>
                    </a:p>
                    <a:p>
                      <a:pPr marL="796925" algn="l" rtl="0" eaLnBrk="0">
                        <a:lnSpc>
                          <a:spcPct val="100000"/>
                        </a:lnSpc>
                        <a:spcBef>
                          <a:spcPts val="3"/>
                        </a:spcBef>
                      </a:pPr>
                      <a:r>
                        <a:rPr sz="900" kern="0" spc="-10">
                          <a:solidFill>
                            <a:srgbClr val="000000">
                              <a:alpha val="100000"/>
                            </a:srgbClr>
                          </a:solidFill>
                          <a:latin typeface="SimSun"/>
                          <a:ea typeface="SimSun"/>
                          <a:cs typeface="SimSun"/>
                        </a:rPr>
                        <a:t>项 目</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9000"/>
                        </a:lnSpc>
                      </a:pPr>
                      <a:endParaRPr lang="Arial" altLang="Arial" sz="300"/>
                    </a:p>
                    <a:p>
                      <a:pPr marL="793750" algn="l" rtl="0" eaLnBrk="0">
                        <a:lnSpc>
                          <a:spcPct val="99000"/>
                        </a:lnSpc>
                        <a:spcBef>
                          <a:spcPts val="3"/>
                        </a:spcBef>
                      </a:pPr>
                      <a:r>
                        <a:rPr sz="900" kern="0" spc="20">
                          <a:solidFill>
                            <a:srgbClr val="000000">
                              <a:alpha val="100000"/>
                            </a:srgbClr>
                          </a:solidFill>
                          <a:latin typeface="SimSun"/>
                          <a:ea typeface="SimSun"/>
                          <a:cs typeface="SimSun"/>
                        </a:rPr>
                        <a:t>规格</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8000"/>
                        </a:lnSpc>
                      </a:pPr>
                      <a:endParaRPr lang="Arial" altLang="Arial" sz="300"/>
                    </a:p>
                    <a:p>
                      <a:pPr marL="965200" algn="l" rtl="0" eaLnBrk="0">
                        <a:lnSpc>
                          <a:spcPct val="100000"/>
                        </a:lnSpc>
                        <a:spcBef>
                          <a:spcPts val="3"/>
                        </a:spcBef>
                      </a:pPr>
                      <a:r>
                        <a:rPr sz="900" kern="0" spc="20">
                          <a:solidFill>
                            <a:srgbClr val="000000">
                              <a:alpha val="100000"/>
                            </a:srgbClr>
                          </a:solidFill>
                          <a:latin typeface="SimSun"/>
                          <a:ea typeface="SimSun"/>
                          <a:cs typeface="SimSun"/>
                        </a:rPr>
                        <a:t>指标</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41300">
                <a:tc rowSpan="2">
                  <a:txBody>
                    <a:bodyPr vert="horz" wrap="square"/>
                    <a:lstStyle/>
                    <a:p>
                      <a:pPr algn="l" rtl="0" eaLnBrk="0">
                        <a:lnSpc>
                          <a:spcPct val="116000"/>
                        </a:lnSpc>
                      </a:pPr>
                      <a:endParaRPr lang="Arial" altLang="Arial" sz="1000"/>
                    </a:p>
                    <a:p>
                      <a:pPr marL="796925" algn="l" rtl="0" eaLnBrk="0">
                        <a:lnSpc>
                          <a:spcPct val="99000"/>
                        </a:lnSpc>
                        <a:spcBef>
                          <a:spcPts val="1"/>
                        </a:spcBef>
                      </a:pPr>
                      <a:r>
                        <a:rPr sz="900" kern="0" spc="100">
                          <a:solidFill>
                            <a:srgbClr val="000000">
                              <a:alpha val="100000"/>
                            </a:srgbClr>
                          </a:solidFill>
                          <a:latin typeface="SimSun"/>
                          <a:ea typeface="SimSun"/>
                          <a:cs typeface="SimSun"/>
                        </a:rPr>
                        <a:t>翘曲</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1000"/>
                        </a:lnSpc>
                      </a:pPr>
                      <a:endParaRPr lang="Arial" altLang="Arial" sz="400"/>
                    </a:p>
                    <a:p>
                      <a:pPr marL="456565" algn="l" rtl="0" eaLnBrk="0">
                        <a:lnSpc>
                          <a:spcPct val="100000"/>
                        </a:lnSpc>
                        <a:spcBef>
                          <a:spcPts val="4"/>
                        </a:spcBef>
                      </a:pPr>
                      <a:r>
                        <a:rPr sz="900" kern="0" spc="40">
                          <a:solidFill>
                            <a:srgbClr val="000000">
                              <a:alpha val="100000"/>
                            </a:srgbClr>
                          </a:solidFill>
                          <a:latin typeface="SimSun"/>
                          <a:ea typeface="SimSun"/>
                          <a:cs typeface="SimSun"/>
                        </a:rPr>
                        <a:t>愿度不大于10 </a:t>
                      </a:r>
                      <a:r>
                        <a:rPr sz="900" kern="0" spc="0">
                          <a:solidFill>
                            <a:srgbClr val="000000">
                              <a:alpha val="100000"/>
                            </a:srgbClr>
                          </a:solidFill>
                          <a:latin typeface="SimSun"/>
                          <a:ea typeface="SimSun"/>
                          <a:cs typeface="SimSun"/>
                        </a:rPr>
                        <a:t>mm</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Arial" altLang="Arial" sz="400"/>
                    </a:p>
                    <a:p>
                      <a:pPr marL="908050" algn="l" rtl="0" eaLnBrk="0">
                        <a:lnSpc>
                          <a:spcPts val="1154"/>
                        </a:lnSpc>
                        <a:spcBef>
                          <a:spcPts val="2"/>
                        </a:spcBef>
                      </a:pPr>
                      <a:r>
                        <a:rPr sz="900" kern="0" spc="0">
                          <a:solidFill>
                            <a:srgbClr val="000000">
                              <a:alpha val="100000"/>
                            </a:srgbClr>
                          </a:solidFill>
                          <a:latin typeface="SimSun"/>
                          <a:ea typeface="SimSun"/>
                          <a:cs typeface="SimSun"/>
                        </a:rPr>
                        <a:t>≤5</a:t>
                      </a:r>
                      <a:r>
                        <a:rPr sz="900" kern="0" spc="130">
                          <a:solidFill>
                            <a:srgbClr val="000000">
                              <a:alpha val="100000"/>
                            </a:srgbClr>
                          </a:solidFill>
                          <a:latin typeface="SimSun"/>
                          <a:ea typeface="SimSun"/>
                          <a:cs typeface="SimSun"/>
                        </a:rPr>
                        <a:t> </a:t>
                      </a:r>
                      <a:r>
                        <a:rPr sz="900" kern="0" spc="0">
                          <a:solidFill>
                            <a:srgbClr val="000000">
                              <a:alpha val="100000"/>
                            </a:srgbClr>
                          </a:solidFill>
                          <a:latin typeface="SimSun"/>
                          <a:ea typeface="SimSun"/>
                          <a:cs typeface="SimSun"/>
                        </a:rPr>
                        <a:t>mm</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225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2000"/>
                        </a:lnSpc>
                      </a:pPr>
                      <a:endParaRPr lang="Arial" altLang="Arial" sz="300"/>
                    </a:p>
                    <a:p>
                      <a:pPr marL="520700" algn="l" rtl="0" eaLnBrk="0">
                        <a:lnSpc>
                          <a:spcPct val="100000"/>
                        </a:lnSpc>
                      </a:pPr>
                      <a:r>
                        <a:rPr sz="900" kern="0" spc="30">
                          <a:solidFill>
                            <a:srgbClr val="000000">
                              <a:alpha val="100000"/>
                            </a:srgbClr>
                          </a:solidFill>
                          <a:latin typeface="SimSun"/>
                          <a:ea typeface="SimSun"/>
                          <a:cs typeface="SimSun"/>
                        </a:rPr>
                        <a:t>愿度大于10 </a:t>
                      </a:r>
                      <a:r>
                        <a:rPr sz="900" kern="0" spc="0">
                          <a:solidFill>
                            <a:srgbClr val="000000">
                              <a:alpha val="100000"/>
                            </a:srgbClr>
                          </a:solidFill>
                          <a:latin typeface="SimSun"/>
                          <a:ea typeface="SimSun"/>
                          <a:cs typeface="SimSun"/>
                        </a:rPr>
                        <a:t>mm</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9000"/>
                        </a:lnSpc>
                      </a:pPr>
                      <a:endParaRPr lang="Arial" altLang="Arial" sz="400"/>
                    </a:p>
                    <a:p>
                      <a:pPr marL="908050" algn="l" rtl="0" eaLnBrk="0">
                        <a:lnSpc>
                          <a:spcPts val="1154"/>
                        </a:lnSpc>
                        <a:spcBef>
                          <a:spcPts val="1"/>
                        </a:spcBef>
                      </a:pPr>
                      <a:r>
                        <a:rPr sz="900" kern="0" spc="0">
                          <a:solidFill>
                            <a:srgbClr val="000000">
                              <a:alpha val="100000"/>
                            </a:srgbClr>
                          </a:solidFill>
                          <a:latin typeface="SimSun"/>
                          <a:ea typeface="SimSun"/>
                          <a:cs typeface="SimSun"/>
                        </a:rPr>
                        <a:t>≤3</a:t>
                      </a:r>
                      <a:r>
                        <a:rPr sz="900" kern="0" spc="130">
                          <a:solidFill>
                            <a:srgbClr val="000000">
                              <a:alpha val="100000"/>
                            </a:srgbClr>
                          </a:solidFill>
                          <a:latin typeface="SimSun"/>
                          <a:ea typeface="SimSun"/>
                          <a:cs typeface="SimSun"/>
                        </a:rPr>
                        <a:t> </a:t>
                      </a:r>
                      <a:r>
                        <a:rPr sz="900" kern="0" spc="0">
                          <a:solidFill>
                            <a:srgbClr val="000000">
                              <a:alpha val="100000"/>
                            </a:srgbClr>
                          </a:solidFill>
                          <a:latin typeface="SimSun"/>
                          <a:ea typeface="SimSun"/>
                          <a:cs typeface="SimSun"/>
                        </a:rPr>
                        <a:t>mm</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4950">
                <a:tc rowSpan="2">
                  <a:txBody>
                    <a:bodyPr vert="horz" wrap="square"/>
                    <a:lstStyle/>
                    <a:p>
                      <a:pPr algn="l" rtl="0" eaLnBrk="0">
                        <a:lnSpc>
                          <a:spcPct val="111000"/>
                        </a:lnSpc>
                      </a:pPr>
                      <a:endParaRPr lang="Arial" altLang="Arial" sz="1000"/>
                    </a:p>
                    <a:p>
                      <a:pPr marL="676275" algn="l" rtl="0" eaLnBrk="0">
                        <a:lnSpc>
                          <a:spcPct val="99000"/>
                        </a:lnSpc>
                        <a:spcBef>
                          <a:spcPts val="4"/>
                        </a:spcBef>
                      </a:pPr>
                      <a:r>
                        <a:rPr sz="900" kern="0" spc="30">
                          <a:solidFill>
                            <a:srgbClr val="000000">
                              <a:alpha val="100000"/>
                            </a:srgbClr>
                          </a:solidFill>
                          <a:latin typeface="SimSun"/>
                          <a:ea typeface="SimSun"/>
                          <a:cs typeface="SimSun"/>
                        </a:rPr>
                        <a:t>对角线差</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Arial" altLang="Arial" sz="400"/>
                    </a:p>
                    <a:p>
                      <a:pPr marL="400050" algn="l" rtl="0" eaLnBrk="0">
                        <a:lnSpc>
                          <a:spcPct val="100000"/>
                        </a:lnSpc>
                      </a:pPr>
                      <a:r>
                        <a:rPr sz="900" kern="0" spc="30">
                          <a:solidFill>
                            <a:srgbClr val="000000">
                              <a:alpha val="100000"/>
                            </a:srgbClr>
                          </a:solidFill>
                          <a:latin typeface="SimSun"/>
                          <a:ea typeface="SimSun"/>
                          <a:cs typeface="SimSun"/>
                        </a:rPr>
                        <a:t>长度不大于1500 </a:t>
                      </a:r>
                      <a:r>
                        <a:rPr sz="900" kern="0" spc="0">
                          <a:solidFill>
                            <a:srgbClr val="000000">
                              <a:alpha val="100000"/>
                            </a:srgbClr>
                          </a:solidFill>
                          <a:latin typeface="SimSun"/>
                          <a:ea typeface="SimSun"/>
                          <a:cs typeface="SimSun"/>
                        </a:rPr>
                        <a:t>mm</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Arial" altLang="Arial" sz="400"/>
                    </a:p>
                    <a:p>
                      <a:pPr marL="908050" algn="l" rtl="0" eaLnBrk="0">
                        <a:lnSpc>
                          <a:spcPts val="1154"/>
                        </a:lnSpc>
                        <a:spcBef>
                          <a:spcPts val="3"/>
                        </a:spcBef>
                      </a:pPr>
                      <a:r>
                        <a:rPr sz="900" kern="0" spc="0">
                          <a:solidFill>
                            <a:srgbClr val="000000">
                              <a:alpha val="100000"/>
                            </a:srgbClr>
                          </a:solidFill>
                          <a:latin typeface="SimSun"/>
                          <a:ea typeface="SimSun"/>
                          <a:cs typeface="SimSun"/>
                        </a:rPr>
                        <a:t>≤5</a:t>
                      </a:r>
                      <a:r>
                        <a:rPr sz="900" kern="0" spc="130">
                          <a:solidFill>
                            <a:srgbClr val="000000">
                              <a:alpha val="100000"/>
                            </a:srgbClr>
                          </a:solidFill>
                          <a:latin typeface="SimSun"/>
                          <a:ea typeface="SimSun"/>
                          <a:cs typeface="SimSun"/>
                        </a:rPr>
                        <a:t> </a:t>
                      </a:r>
                      <a:r>
                        <a:rPr sz="900" kern="0" spc="0">
                          <a:solidFill>
                            <a:srgbClr val="000000">
                              <a:alpha val="100000"/>
                            </a:srgbClr>
                          </a:solidFill>
                          <a:latin typeface="SimSun"/>
                          <a:ea typeface="SimSun"/>
                          <a:cs typeface="SimSun"/>
                        </a:rPr>
                        <a:t>mm</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425">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21000"/>
                        </a:lnSpc>
                      </a:pPr>
                      <a:endParaRPr lang="Arial" altLang="Arial" sz="300"/>
                    </a:p>
                    <a:p>
                      <a:pPr marL="456565" algn="l" rtl="0" eaLnBrk="0">
                        <a:lnSpc>
                          <a:spcPct val="100000"/>
                        </a:lnSpc>
                        <a:spcBef>
                          <a:spcPts val="3"/>
                        </a:spcBef>
                      </a:pPr>
                      <a:r>
                        <a:rPr sz="900" kern="0" spc="30">
                          <a:solidFill>
                            <a:srgbClr val="000000">
                              <a:alpha val="100000"/>
                            </a:srgbClr>
                          </a:solidFill>
                          <a:latin typeface="SimSun"/>
                          <a:ea typeface="SimSun"/>
                          <a:cs typeface="SimSun"/>
                        </a:rPr>
                        <a:t>长度大于1500 </a:t>
                      </a:r>
                      <a:r>
                        <a:rPr sz="900" kern="0" spc="0">
                          <a:solidFill>
                            <a:srgbClr val="000000">
                              <a:alpha val="100000"/>
                            </a:srgbClr>
                          </a:solidFill>
                          <a:latin typeface="SimSun"/>
                          <a:ea typeface="SimSun"/>
                          <a:cs typeface="SimSun"/>
                        </a:rPr>
                        <a:t>mm</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9000"/>
                        </a:lnSpc>
                      </a:pPr>
                      <a:endParaRPr lang="Arial" altLang="Arial" sz="400"/>
                    </a:p>
                    <a:p>
                      <a:pPr marL="875664" algn="l" rtl="0" eaLnBrk="0">
                        <a:lnSpc>
                          <a:spcPts val="1154"/>
                        </a:lnSpc>
                      </a:pPr>
                      <a:r>
                        <a:rPr sz="900" kern="0" spc="0">
                          <a:solidFill>
                            <a:srgbClr val="000000">
                              <a:alpha val="100000"/>
                            </a:srgbClr>
                          </a:solidFill>
                          <a:latin typeface="SimSun"/>
                          <a:ea typeface="SimSun"/>
                          <a:cs typeface="SimSun"/>
                        </a:rPr>
                        <a:t>≤10</a:t>
                      </a:r>
                      <a:r>
                        <a:rPr sz="900" kern="0" spc="50">
                          <a:solidFill>
                            <a:srgbClr val="000000">
                              <a:alpha val="100000"/>
                            </a:srgbClr>
                          </a:solidFill>
                          <a:latin typeface="SimSun"/>
                          <a:ea typeface="SimSun"/>
                          <a:cs typeface="SimSun"/>
                        </a:rPr>
                        <a:t> </a:t>
                      </a:r>
                      <a:r>
                        <a:rPr sz="900" kern="0" spc="0">
                          <a:solidFill>
                            <a:srgbClr val="000000">
                              <a:alpha val="100000"/>
                            </a:srgbClr>
                          </a:solidFill>
                          <a:latin typeface="SimSun"/>
                          <a:ea typeface="SimSun"/>
                          <a:cs typeface="SimSun"/>
                        </a:rPr>
                        <a:t>mm</a:t>
                      </a:r>
                      <a:endParaRPr lang="SimSun" altLang="SimSun" sz="9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56" name="textbox 56"/>
          <p:cNvSpPr/>
          <p:nvPr/>
        </p:nvSpPr>
        <p:spPr>
          <a:xfrm>
            <a:off x="819154" y="8704869"/>
            <a:ext cx="5128259" cy="9759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907"/>
              </a:lnSpc>
            </a:pPr>
            <a:endParaRPr lang="Arial" altLang="Arial" sz="100"/>
          </a:p>
          <a:p>
            <a:pPr marL="12700" algn="l" rtl="0" eaLnBrk="0">
              <a:lnSpc>
                <a:spcPct val="100000"/>
              </a:lnSpc>
            </a:pPr>
            <a:r>
              <a:rPr sz="1000" kern="0" spc="0">
                <a:solidFill>
                  <a:srgbClr val="000000">
                    <a:alpha val="100000"/>
                  </a:srgbClr>
                </a:solidFill>
                <a:latin typeface="SimHei"/>
                <a:ea typeface="SimHei"/>
                <a:cs typeface="SimHei"/>
              </a:rPr>
              <a:t>5.2</a:t>
            </a:r>
            <a:r>
              <a:rPr sz="1000" kern="0" spc="530">
                <a:solidFill>
                  <a:srgbClr val="000000">
                    <a:alpha val="100000"/>
                  </a:srgbClr>
                </a:solidFill>
                <a:latin typeface="SimHei"/>
                <a:ea typeface="SimHei"/>
                <a:cs typeface="SimHei"/>
              </a:rPr>
              <a:t> </a:t>
            </a:r>
            <a:r>
              <a:rPr sz="1000" kern="0" spc="0">
                <a:solidFill>
                  <a:srgbClr val="000000">
                    <a:alpha val="100000"/>
                  </a:srgbClr>
                </a:solidFill>
                <a:latin typeface="SimHei"/>
                <a:ea typeface="SimHei"/>
                <a:cs typeface="SimHei"/>
              </a:rPr>
              <a:t>其他要求</a:t>
            </a:r>
            <a:endParaRPr lang="SimHei" altLang="SimHei" sz="1000"/>
          </a:p>
          <a:p>
            <a:pPr marL="12700" algn="l" rtl="0" eaLnBrk="0">
              <a:lnSpc>
                <a:spcPct val="96000"/>
              </a:lnSpc>
              <a:spcBef>
                <a:spcPts val="978"/>
              </a:spcBef>
            </a:pPr>
            <a:r>
              <a:rPr sz="1000" kern="0" spc="30">
                <a:solidFill>
                  <a:srgbClr val="000000">
                    <a:alpha val="100000"/>
                  </a:srgbClr>
                </a:solidFill>
                <a:latin typeface="SimHei"/>
                <a:ea typeface="SimHei"/>
                <a:cs typeface="SimHei"/>
              </a:rPr>
              <a:t>5.2.1</a:t>
            </a:r>
            <a:r>
              <a:rPr sz="1000" kern="0" spc="400">
                <a:solidFill>
                  <a:srgbClr val="000000">
                    <a:alpha val="100000"/>
                  </a:srgbClr>
                </a:solidFill>
                <a:latin typeface="SimHei"/>
                <a:ea typeface="SimHei"/>
                <a:cs typeface="SimHei"/>
              </a:rPr>
              <a:t> </a:t>
            </a:r>
            <a:r>
              <a:rPr sz="1000" kern="0" spc="30">
                <a:solidFill>
                  <a:srgbClr val="000000">
                    <a:alpha val="100000"/>
                  </a:srgbClr>
                </a:solidFill>
                <a:latin typeface="SimHei"/>
                <a:ea typeface="SimHei"/>
                <a:cs typeface="SimHei"/>
              </a:rPr>
              <a:t>建筑用</a:t>
            </a:r>
            <a:r>
              <a:rPr sz="1000" kern="0" spc="30">
                <a:solidFill>
                  <a:srgbClr val="000000">
                    <a:alpha val="100000"/>
                  </a:srgbClr>
                </a:solidFill>
                <a:latin typeface="Times New Roman"/>
                <a:ea typeface="Times New Roman"/>
                <a:cs typeface="Times New Roman"/>
              </a:rPr>
              <a:t>(B</a:t>
            </a:r>
            <a:r>
              <a:rPr sz="1000" kern="0" spc="9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Hei"/>
                <a:ea typeface="SimHei"/>
                <a:cs typeface="SimHei"/>
              </a:rPr>
              <a:t>类)真空绝热板还应满</a:t>
            </a:r>
            <a:r>
              <a:rPr sz="1000" kern="0" spc="20">
                <a:solidFill>
                  <a:srgbClr val="000000">
                    <a:alpha val="100000"/>
                  </a:srgbClr>
                </a:solidFill>
                <a:latin typeface="SimHei"/>
                <a:ea typeface="SimHei"/>
                <a:cs typeface="SimHei"/>
              </a:rPr>
              <a:t>足的要求</a:t>
            </a:r>
            <a:endParaRPr lang="SimHei" altLang="SimHei" sz="1000"/>
          </a:p>
          <a:p>
            <a:pPr marL="12700" algn="l" rtl="0" eaLnBrk="0">
              <a:lnSpc>
                <a:spcPct val="99000"/>
              </a:lnSpc>
              <a:spcBef>
                <a:spcPts val="1415"/>
              </a:spcBef>
            </a:pPr>
            <a:r>
              <a:rPr sz="1000" kern="0" spc="0">
                <a:solidFill>
                  <a:srgbClr val="000000">
                    <a:alpha val="100000"/>
                  </a:srgbClr>
                </a:solidFill>
                <a:latin typeface="SimSun"/>
                <a:ea typeface="SimSun"/>
                <a:cs typeface="SimSun"/>
                <a:hlinkClick r:id="rId2">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5.2.1.1</a:t>
            </a:r>
            <a:r>
              <a:rPr sz="1000" kern="0" spc="53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垂直于表面抗拉强度应不小于80 kPa。</a:t>
            </a:r>
            <a:endParaRPr lang="SimSun" altLang="SimSun" sz="1000"/>
          </a:p>
          <a:p>
            <a:pPr algn="l" rtl="0" eaLnBrk="0">
              <a:lnSpc>
                <a:spcPct val="148000"/>
              </a:lnSpc>
            </a:pPr>
            <a:endParaRPr lang="Arial" altLang="Arial" sz="200"/>
          </a:p>
          <a:p>
            <a:pPr marL="12700" algn="l" rtl="0" eaLnBrk="0">
              <a:lnSpc>
                <a:spcPct val="99000"/>
              </a:lnSpc>
              <a:spcBef>
                <a:spcPts val="1"/>
              </a:spcBef>
            </a:pPr>
            <a:r>
              <a:rPr sz="1000" kern="0" spc="30">
                <a:solidFill>
                  <a:srgbClr val="000000">
                    <a:alpha val="100000"/>
                  </a:srgbClr>
                </a:solidFill>
                <a:latin typeface="SimSun"/>
                <a:ea typeface="SimSun"/>
                <a:cs typeface="SimSun"/>
                <a:hlinkClick r:id="rId3">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5.2.1.2</a:t>
            </a:r>
            <a:r>
              <a:rPr sz="1000" kern="0" spc="490">
                <a:solidFill>
                  <a:srgbClr val="000000">
                    <a:alpha val="100000"/>
                  </a:srgbClr>
                </a:solidFill>
                <a:latin typeface="SimSun"/>
                <a:ea typeface="SimSun"/>
                <a:cs typeface="SimSun"/>
              </a:rPr>
              <a:t> </a:t>
            </a:r>
            <a:r>
              <a:rPr sz="1000" kern="0" spc="30">
                <a:solidFill>
                  <a:srgbClr val="000000">
                    <a:alpha val="100000"/>
                  </a:srgbClr>
                </a:solidFill>
                <a:latin typeface="SimSun"/>
                <a:ea typeface="SimSun"/>
                <a:cs typeface="SimSun"/>
              </a:rPr>
              <a:t>尺寸稳定性应满足长度、宽度和厚度的变化率分别不大于1.0%、1.0%和3.0%。</a:t>
            </a:r>
            <a:endParaRPr lang="SimSun" altLang="SimSun" sz="1000"/>
          </a:p>
        </p:txBody>
      </p:sp>
      <p:sp>
        <p:nvSpPr>
          <p:cNvPr id="58" name="textbox 58"/>
          <p:cNvSpPr/>
          <p:nvPr/>
        </p:nvSpPr>
        <p:spPr>
          <a:xfrm>
            <a:off x="820721" y="2949817"/>
            <a:ext cx="3790315" cy="7861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905"/>
              </a:lnSpc>
            </a:pPr>
            <a:endParaRPr lang="Arial" altLang="Arial" sz="100"/>
          </a:p>
          <a:p>
            <a:pPr marL="12700" algn="l" rtl="0" eaLnBrk="0">
              <a:lnSpc>
                <a:spcPct val="100000"/>
              </a:lnSpc>
            </a:pPr>
            <a:r>
              <a:rPr sz="1000" b="1" kern="0" spc="-10">
                <a:solidFill>
                  <a:srgbClr val="000000">
                    <a:alpha val="100000"/>
                  </a:srgbClr>
                </a:solidFill>
                <a:latin typeface="SimHei"/>
                <a:ea typeface="SimHei"/>
                <a:cs typeface="SimHei"/>
              </a:rPr>
              <a:t>5.1.4</a:t>
            </a:r>
            <a:r>
              <a:rPr sz="1000" kern="0" spc="-1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物理性能要求</a:t>
            </a:r>
            <a:endParaRPr lang="SimHei" altLang="SimHei" sz="1000"/>
          </a:p>
          <a:p>
            <a:pPr marL="315595" algn="l" rtl="0" eaLnBrk="0">
              <a:lnSpc>
                <a:spcPct val="99000"/>
              </a:lnSpc>
              <a:spcBef>
                <a:spcPts val="1203"/>
              </a:spcBef>
            </a:pPr>
            <a:r>
              <a:rPr sz="1000" kern="0" spc="30">
                <a:solidFill>
                  <a:srgbClr val="000000">
                    <a:alpha val="100000"/>
                  </a:srgbClr>
                </a:solidFill>
                <a:latin typeface="SimSun"/>
                <a:ea typeface="SimSun"/>
                <a:cs typeface="SimSun"/>
              </a:rPr>
              <a:t>真空绝热板的物理性能应符合表4的</a:t>
            </a:r>
            <a:r>
              <a:rPr sz="1000" kern="0" spc="20">
                <a:solidFill>
                  <a:srgbClr val="000000">
                    <a:alpha val="100000"/>
                  </a:srgbClr>
                </a:solidFill>
                <a:latin typeface="SimSun"/>
                <a:ea typeface="SimSun"/>
                <a:cs typeface="SimSun"/>
              </a:rPr>
              <a:t>要求。</a:t>
            </a:r>
            <a:endParaRPr lang="SimSun" altLang="SimSun" sz="1000"/>
          </a:p>
          <a:p>
            <a:pPr algn="l" rtl="0" eaLnBrk="0">
              <a:lnSpc>
                <a:spcPct val="110000"/>
              </a:lnSpc>
            </a:pPr>
            <a:endParaRPr lang="Arial" altLang="Arial" sz="900"/>
          </a:p>
          <a:p>
            <a:pPr algn="r" rtl="0" eaLnBrk="0">
              <a:lnSpc>
                <a:spcPct val="100000"/>
              </a:lnSpc>
              <a:spcBef>
                <a:spcPts val="6"/>
              </a:spcBef>
            </a:pPr>
            <a:r>
              <a:rPr sz="1000" b="1" kern="0" spc="40">
                <a:solidFill>
                  <a:srgbClr val="000000">
                    <a:alpha val="100000"/>
                  </a:srgbClr>
                </a:solidFill>
                <a:latin typeface="SimHei"/>
                <a:ea typeface="SimHei"/>
                <a:cs typeface="SimHei"/>
              </a:rPr>
              <a:t>表4</a:t>
            </a:r>
            <a:r>
              <a:rPr sz="1000" kern="0" spc="10">
                <a:solidFill>
                  <a:srgbClr val="000000">
                    <a:alpha val="100000"/>
                  </a:srgbClr>
                </a:solidFill>
                <a:latin typeface="SimHei"/>
                <a:ea typeface="SimHei"/>
                <a:cs typeface="SimHei"/>
              </a:rPr>
              <a:t>  </a:t>
            </a:r>
            <a:r>
              <a:rPr sz="1000" b="1" kern="0" spc="40">
                <a:solidFill>
                  <a:srgbClr val="000000">
                    <a:alpha val="100000"/>
                  </a:srgbClr>
                </a:solidFill>
                <a:latin typeface="SimHei"/>
                <a:ea typeface="SimHei"/>
                <a:cs typeface="SimHei"/>
              </a:rPr>
              <a:t>真空绝热板的物理性能</a:t>
            </a:r>
            <a:endParaRPr lang="SimHei" altLang="SimHei" sz="1000"/>
          </a:p>
        </p:txBody>
      </p:sp>
      <p:sp>
        <p:nvSpPr>
          <p:cNvPr id="60" name="textbox 60"/>
          <p:cNvSpPr/>
          <p:nvPr/>
        </p:nvSpPr>
        <p:spPr>
          <a:xfrm>
            <a:off x="821061" y="775465"/>
            <a:ext cx="3590290" cy="6343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214"/>
              </a:lnSpc>
            </a:pPr>
            <a:r>
              <a:rPr sz="1000" b="1" kern="0" spc="0">
                <a:solidFill>
                  <a:srgbClr val="000000">
                    <a:alpha val="100000"/>
                  </a:srgbClr>
                </a:solidFill>
                <a:latin typeface="SimSun"/>
                <a:ea typeface="SimSun"/>
                <a:cs typeface="SimSun"/>
              </a:rPr>
              <a:t>GB</a:t>
            </a:r>
            <a:r>
              <a:rPr sz="1000" b="1" kern="0" spc="10">
                <a:solidFill>
                  <a:srgbClr val="000000">
                    <a:alpha val="100000"/>
                  </a:srgbClr>
                </a:solidFill>
                <a:latin typeface="SimSun"/>
                <a:ea typeface="SimSun"/>
                <a:cs typeface="SimSun"/>
              </a:rPr>
              <a:t>/T</a:t>
            </a:r>
            <a:r>
              <a:rPr sz="1000" kern="0" spc="57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37608—2019</a:t>
            </a:r>
            <a:endParaRPr lang="SimSun" altLang="SimSun" sz="1000"/>
          </a:p>
          <a:p>
            <a:pPr algn="l" rtl="0" eaLnBrk="0">
              <a:lnSpc>
                <a:spcPct val="174000"/>
              </a:lnSpc>
            </a:pPr>
            <a:endParaRPr lang="Arial" altLang="Arial" sz="1000"/>
          </a:p>
          <a:p>
            <a:pPr algn="l" rtl="0" eaLnBrk="0">
              <a:lnSpc>
                <a:spcPct val="126000"/>
              </a:lnSpc>
            </a:pPr>
            <a:endParaRPr lang="Arial" altLang="Arial" sz="200"/>
          </a:p>
          <a:p>
            <a:pPr algn="r" rtl="0" eaLnBrk="0">
              <a:lnSpc>
                <a:spcPct val="99000"/>
              </a:lnSpc>
              <a:spcBef>
                <a:spcPts val="1"/>
              </a:spcBef>
            </a:pPr>
            <a:r>
              <a:rPr sz="1000" b="1" kern="0" spc="40">
                <a:solidFill>
                  <a:srgbClr val="000000">
                    <a:alpha val="100000"/>
                  </a:srgbClr>
                </a:solidFill>
                <a:latin typeface="SimHei"/>
                <a:ea typeface="SimHei"/>
                <a:cs typeface="SimHei"/>
              </a:rPr>
              <a:t>表3</a:t>
            </a:r>
            <a:r>
              <a:rPr sz="1000" kern="0" spc="540">
                <a:solidFill>
                  <a:srgbClr val="000000">
                    <a:alpha val="100000"/>
                  </a:srgbClr>
                </a:solidFill>
                <a:latin typeface="SimHei"/>
                <a:ea typeface="SimHei"/>
                <a:cs typeface="SimHei"/>
              </a:rPr>
              <a:t> </a:t>
            </a:r>
            <a:r>
              <a:rPr sz="1000" b="1" kern="0" spc="40">
                <a:solidFill>
                  <a:srgbClr val="000000">
                    <a:alpha val="100000"/>
                  </a:srgbClr>
                </a:solidFill>
                <a:latin typeface="SimHei"/>
                <a:ea typeface="SimHei"/>
                <a:cs typeface="SimHei"/>
              </a:rPr>
              <a:t>翘曲和对角线差</a:t>
            </a:r>
            <a:endParaRPr lang="SimHei" altLang="SimHei" sz="1000"/>
          </a:p>
        </p:txBody>
      </p:sp>
      <p:sp>
        <p:nvSpPr>
          <p:cNvPr id="62" name="textbox 62"/>
          <p:cNvSpPr/>
          <p:nvPr/>
        </p:nvSpPr>
        <p:spPr>
          <a:xfrm>
            <a:off x="984213" y="9754796"/>
            <a:ext cx="67310" cy="109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78"/>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4</a:t>
            </a:r>
            <a:endParaRPr lang="SimSun" altLang="SimSun" sz="7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 name="textbox 64"/>
          <p:cNvSpPr/>
          <p:nvPr/>
        </p:nvSpPr>
        <p:spPr>
          <a:xfrm>
            <a:off x="812817" y="788159"/>
            <a:ext cx="5892165" cy="88639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214"/>
              </a:lnSpc>
            </a:pPr>
            <a:r>
              <a:rPr sz="1000" b="1" kern="0" spc="0">
                <a:solidFill>
                  <a:srgbClr val="000000">
                    <a:alpha val="100000"/>
                  </a:srgbClr>
                </a:solidFill>
                <a:latin typeface="SimSun"/>
                <a:ea typeface="SimSun"/>
                <a:cs typeface="SimSun"/>
              </a:rPr>
              <a:t>GB</a:t>
            </a:r>
            <a:r>
              <a:rPr sz="1000" b="1" kern="0" spc="10">
                <a:solidFill>
                  <a:srgbClr val="000000">
                    <a:alpha val="100000"/>
                  </a:srgbClr>
                </a:solidFill>
                <a:latin typeface="SimSun"/>
                <a:ea typeface="SimSun"/>
                <a:cs typeface="SimSun"/>
              </a:rPr>
              <a:t>/T</a:t>
            </a:r>
            <a:r>
              <a:rPr sz="1000" kern="0" spc="57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37608—2019</a:t>
            </a:r>
            <a:endParaRPr lang="SimSun" altLang="SimSun" sz="1000"/>
          </a:p>
          <a:p>
            <a:pPr algn="l" rtl="0" eaLnBrk="0">
              <a:lnSpc>
                <a:spcPct val="105000"/>
              </a:lnSpc>
            </a:pPr>
            <a:endParaRPr lang="Arial" altLang="Arial" sz="1000"/>
          </a:p>
          <a:p>
            <a:pPr marL="12700" algn="l" rtl="0" eaLnBrk="0">
              <a:lnSpc>
                <a:spcPct val="99000"/>
              </a:lnSpc>
              <a:spcBef>
                <a:spcPts val="304"/>
              </a:spcBef>
            </a:pPr>
            <a:r>
              <a:rPr sz="1000" kern="0" spc="30">
                <a:solidFill>
                  <a:srgbClr val="000000">
                    <a:alpha val="100000"/>
                  </a:srgbClr>
                </a:solidFill>
                <a:latin typeface="Arial"/>
                <a:ea typeface="Arial"/>
                <a:cs typeface="Arial"/>
                <a:hlinkClick r:id="rId2">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5.2.1.3</a:t>
            </a:r>
            <a:r>
              <a:rPr sz="1000" kern="0" spc="30">
                <a:solidFill>
                  <a:srgbClr val="000000">
                    <a:alpha val="100000"/>
                  </a:srgbClr>
                </a:solidFill>
                <a:latin typeface="Arial"/>
                <a:ea typeface="Arial"/>
                <a:cs typeface="Arial"/>
              </a:rPr>
              <a:t>   </a:t>
            </a:r>
            <a:r>
              <a:rPr sz="1000" kern="0" spc="30">
                <a:solidFill>
                  <a:srgbClr val="000000">
                    <a:alpha val="100000"/>
                  </a:srgbClr>
                </a:solidFill>
                <a:latin typeface="SimSun"/>
                <a:ea typeface="SimSun"/>
                <a:cs typeface="SimSun"/>
              </a:rPr>
              <a:t>燃烧性能级别应不低</a:t>
            </a:r>
            <a:r>
              <a:rPr sz="1000" kern="0" spc="20">
                <a:solidFill>
                  <a:srgbClr val="000000">
                    <a:alpha val="100000"/>
                  </a:srgbClr>
                </a:solidFill>
                <a:latin typeface="SimSun"/>
                <a:ea typeface="SimSun"/>
                <a:cs typeface="SimSun"/>
              </a:rPr>
              <a:t>于A(A2)</a:t>
            </a:r>
            <a:r>
              <a:rPr sz="1000" kern="0" spc="8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级。</a:t>
            </a:r>
            <a:endParaRPr lang="SimSun" altLang="SimSun" sz="1000"/>
          </a:p>
          <a:p>
            <a:pPr marL="12700" algn="l" rtl="0" eaLnBrk="0">
              <a:lnSpc>
                <a:spcPct val="99000"/>
              </a:lnSpc>
              <a:spcBef>
                <a:spcPts val="269"/>
              </a:spcBef>
            </a:pPr>
            <a:r>
              <a:rPr sz="1000" kern="0" spc="10">
                <a:solidFill>
                  <a:srgbClr val="000000">
                    <a:alpha val="100000"/>
                  </a:srgbClr>
                </a:solidFill>
                <a:latin typeface="SimSun"/>
                <a:ea typeface="SimSun"/>
                <a:cs typeface="SimSun"/>
                <a:hlinkClick r:id="rId3">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5.2.1.4</a:t>
            </a:r>
            <a:r>
              <a:rPr sz="1000" kern="0" spc="10">
                <a:solidFill>
                  <a:srgbClr val="000000">
                    <a:alpha val="100000"/>
                  </a:srgbClr>
                </a:solidFill>
                <a:latin typeface="SimSun"/>
                <a:ea typeface="SimSun"/>
                <a:cs typeface="SimSun"/>
              </a:rPr>
              <a:t>  穿刺后厚度变化率应不大于10%。</a:t>
            </a:r>
            <a:endParaRPr lang="SimSun" altLang="SimSun" sz="1000"/>
          </a:p>
          <a:p>
            <a:pPr marL="12700" algn="l" rtl="0" eaLnBrk="0">
              <a:lnSpc>
                <a:spcPct val="100000"/>
              </a:lnSpc>
              <a:spcBef>
                <a:spcPts val="1167"/>
              </a:spcBef>
            </a:pPr>
            <a:r>
              <a:rPr sz="1000" kern="0" spc="-10">
                <a:solidFill>
                  <a:srgbClr val="000000">
                    <a:alpha val="100000"/>
                  </a:srgbClr>
                </a:solidFill>
                <a:latin typeface="SimHei"/>
                <a:ea typeface="SimHei"/>
                <a:cs typeface="SimHei"/>
              </a:rPr>
              <a:t>5.2.2</a:t>
            </a:r>
            <a:r>
              <a:rPr sz="1000" kern="0" spc="410">
                <a:solidFill>
                  <a:srgbClr val="000000">
                    <a:alpha val="100000"/>
                  </a:srgbClr>
                </a:solidFill>
                <a:latin typeface="SimHei"/>
                <a:ea typeface="SimHei"/>
                <a:cs typeface="SimHei"/>
              </a:rPr>
              <a:t> </a:t>
            </a:r>
            <a:r>
              <a:rPr sz="1000" kern="0" spc="-10">
                <a:solidFill>
                  <a:srgbClr val="000000">
                    <a:alpha val="100000"/>
                  </a:srgbClr>
                </a:solidFill>
                <a:latin typeface="SimHei"/>
                <a:ea typeface="SimHei"/>
                <a:cs typeface="SimHei"/>
              </a:rPr>
              <a:t>选做性能</a:t>
            </a:r>
            <a:endParaRPr lang="SimHei" altLang="SimHei" sz="1000"/>
          </a:p>
          <a:p>
            <a:pPr marL="12700" algn="l" rtl="0" eaLnBrk="0">
              <a:lnSpc>
                <a:spcPct val="99000"/>
              </a:lnSpc>
              <a:spcBef>
                <a:spcPts val="1145"/>
              </a:spcBef>
            </a:pPr>
            <a:r>
              <a:rPr sz="1000" kern="0" spc="0">
                <a:solidFill>
                  <a:srgbClr val="000000">
                    <a:alpha val="100000"/>
                  </a:srgbClr>
                </a:solidFill>
                <a:latin typeface="SimSun"/>
                <a:ea typeface="SimSun"/>
                <a:cs typeface="SimSun"/>
                <a:hlinkClick r:id="rId4">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5.2.2.1</a:t>
            </a:r>
            <a:r>
              <a:rPr sz="1000" kern="0" spc="0">
                <a:solidFill>
                  <a:srgbClr val="000000">
                    <a:alpha val="100000"/>
                  </a:srgbClr>
                </a:solidFill>
                <a:latin typeface="SimSun"/>
                <a:ea typeface="SimSun"/>
                <a:cs typeface="SimSun"/>
              </a:rPr>
              <a:t>  有要求时，面密度允许偏差应不大于10%。</a:t>
            </a:r>
            <a:endParaRPr lang="SimSun" altLang="SimSun" sz="1000"/>
          </a:p>
          <a:p>
            <a:pPr marL="12700" algn="l" rtl="0" eaLnBrk="0">
              <a:lnSpc>
                <a:spcPct val="98000"/>
              </a:lnSpc>
              <a:spcBef>
                <a:spcPts val="409"/>
              </a:spcBef>
            </a:pPr>
            <a:r>
              <a:rPr sz="1000" kern="0" spc="0">
                <a:solidFill>
                  <a:srgbClr val="000000">
                    <a:alpha val="100000"/>
                  </a:srgbClr>
                </a:solidFill>
                <a:latin typeface="SimSun"/>
                <a:ea typeface="SimSun"/>
                <a:cs typeface="SimSun"/>
                <a:hlinkClick r:id="rId5">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5.2.2.2</a:t>
            </a:r>
            <a:r>
              <a:rPr sz="1000" kern="0" spc="0">
                <a:solidFill>
                  <a:srgbClr val="000000">
                    <a:alpha val="100000"/>
                  </a:srgbClr>
                </a:solidFill>
                <a:latin typeface="SimSun"/>
                <a:ea typeface="SimSun"/>
                <a:cs typeface="SimSun"/>
              </a:rPr>
              <a:t>  对整板的保</a:t>
            </a:r>
            <a:r>
              <a:rPr sz="1000" kern="0" spc="-10">
                <a:solidFill>
                  <a:srgbClr val="000000">
                    <a:alpha val="100000"/>
                  </a:srgbClr>
                </a:solidFill>
                <a:latin typeface="SimSun"/>
                <a:ea typeface="SimSun"/>
                <a:cs typeface="SimSun"/>
              </a:rPr>
              <a:t>温性能有要求时，可进行有效导热系数的评估，指标由供需双方商定。</a:t>
            </a:r>
            <a:endParaRPr lang="SimSun" altLang="SimSun" sz="1000"/>
          </a:p>
          <a:p>
            <a:pPr marL="12700" algn="l" rtl="0" eaLnBrk="0">
              <a:lnSpc>
                <a:spcPct val="98000"/>
              </a:lnSpc>
              <a:spcBef>
                <a:spcPts val="374"/>
              </a:spcBef>
            </a:pPr>
            <a:r>
              <a:rPr sz="1000" kern="0" spc="-10">
                <a:solidFill>
                  <a:srgbClr val="000000">
                    <a:alpha val="100000"/>
                  </a:srgbClr>
                </a:solidFill>
                <a:latin typeface="SimSun"/>
                <a:ea typeface="SimSun"/>
                <a:cs typeface="SimSun"/>
                <a:hlinkClick r:id="rId6">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5.2.2.3</a:t>
            </a:r>
            <a:r>
              <a:rPr sz="1000" kern="0" spc="43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对使用寿命有要求时，可进行使</a:t>
            </a:r>
            <a:r>
              <a:rPr sz="1000" kern="0" spc="-20">
                <a:solidFill>
                  <a:srgbClr val="000000">
                    <a:alpha val="100000"/>
                  </a:srgbClr>
                </a:solidFill>
                <a:latin typeface="SimSun"/>
                <a:ea typeface="SimSun"/>
                <a:cs typeface="SimSun"/>
              </a:rPr>
              <a:t>用寿命的评估，指标由供需双方商定。</a:t>
            </a:r>
            <a:endParaRPr lang="SimSun" altLang="SimSun" sz="1000"/>
          </a:p>
          <a:p>
            <a:pPr algn="l" rtl="0" eaLnBrk="0">
              <a:lnSpc>
                <a:spcPct val="130000"/>
              </a:lnSpc>
            </a:pPr>
            <a:endParaRPr lang="Arial" altLang="Arial" sz="1000"/>
          </a:p>
          <a:p>
            <a:pPr marL="12700" algn="l" rtl="0" eaLnBrk="0">
              <a:lnSpc>
                <a:spcPct val="100000"/>
              </a:lnSpc>
              <a:spcBef>
                <a:spcPts val="307"/>
              </a:spcBef>
            </a:pPr>
            <a:r>
              <a:rPr sz="1000" kern="0" spc="20">
                <a:solidFill>
                  <a:srgbClr val="000000">
                    <a:alpha val="100000"/>
                  </a:srgbClr>
                </a:solidFill>
                <a:latin typeface="SimHei"/>
                <a:ea typeface="SimHei"/>
                <a:cs typeface="SimHei"/>
              </a:rPr>
              <a:t>6</a:t>
            </a:r>
            <a:r>
              <a:rPr sz="1000" kern="0" spc="60">
                <a:solidFill>
                  <a:srgbClr val="000000">
                    <a:alpha val="100000"/>
                  </a:srgbClr>
                </a:solidFill>
                <a:latin typeface="SimHei"/>
                <a:ea typeface="SimHei"/>
                <a:cs typeface="SimHei"/>
              </a:rPr>
              <a:t>  </a:t>
            </a:r>
            <a:r>
              <a:rPr sz="1000" kern="0" spc="20">
                <a:solidFill>
                  <a:srgbClr val="000000">
                    <a:alpha val="100000"/>
                  </a:srgbClr>
                </a:solidFill>
                <a:latin typeface="SimHei"/>
                <a:ea typeface="SimHei"/>
                <a:cs typeface="SimHei"/>
              </a:rPr>
              <a:t>试验方法</a:t>
            </a:r>
            <a:endParaRPr lang="SimHei" altLang="SimHei" sz="1000"/>
          </a:p>
          <a:p>
            <a:pPr algn="l" rtl="0" eaLnBrk="0">
              <a:lnSpc>
                <a:spcPct val="117000"/>
              </a:lnSpc>
            </a:pPr>
            <a:endParaRPr lang="Arial" altLang="Arial" sz="1000"/>
          </a:p>
          <a:p>
            <a:pPr marL="12700" algn="l" rtl="0" eaLnBrk="0">
              <a:lnSpc>
                <a:spcPct val="100000"/>
              </a:lnSpc>
              <a:spcBef>
                <a:spcPts val="312"/>
              </a:spcBef>
            </a:pPr>
            <a:r>
              <a:rPr sz="1000" kern="0" spc="20">
                <a:solidFill>
                  <a:srgbClr val="000000">
                    <a:alpha val="100000"/>
                  </a:srgbClr>
                </a:solidFill>
                <a:latin typeface="SimHei"/>
                <a:ea typeface="SimHei"/>
                <a:cs typeface="SimHei"/>
              </a:rPr>
              <a:t>6.1</a:t>
            </a:r>
            <a:r>
              <a:rPr sz="1000" kern="0" spc="400">
                <a:solidFill>
                  <a:srgbClr val="000000">
                    <a:alpha val="100000"/>
                  </a:srgbClr>
                </a:solidFill>
                <a:latin typeface="SimHei"/>
                <a:ea typeface="SimHei"/>
                <a:cs typeface="SimHei"/>
              </a:rPr>
              <a:t> </a:t>
            </a:r>
            <a:r>
              <a:rPr sz="1000" kern="0" spc="20">
                <a:solidFill>
                  <a:srgbClr val="000000">
                    <a:alpha val="100000"/>
                  </a:srgbClr>
                </a:solidFill>
                <a:latin typeface="SimHei"/>
                <a:ea typeface="SimHei"/>
                <a:cs typeface="SimHei"/>
              </a:rPr>
              <a:t>状态调节</a:t>
            </a:r>
            <a:endParaRPr lang="SimHei" altLang="SimHei" sz="1000"/>
          </a:p>
          <a:p>
            <a:pPr marL="298450" algn="l" rtl="0" eaLnBrk="0">
              <a:lnSpc>
                <a:spcPct val="98000"/>
              </a:lnSpc>
              <a:spcBef>
                <a:spcPts val="1176"/>
              </a:spcBef>
            </a:pPr>
            <a:r>
              <a:rPr sz="1000" kern="0" spc="80">
                <a:solidFill>
                  <a:srgbClr val="000000">
                    <a:alpha val="100000"/>
                  </a:srgbClr>
                </a:solidFill>
                <a:latin typeface="SimSun"/>
                <a:ea typeface="SimSun"/>
                <a:cs typeface="SimSun"/>
              </a:rPr>
              <a:t>样品应在温度为15℃~30</a:t>
            </a:r>
            <a:r>
              <a:rPr sz="1000" kern="0" spc="210">
                <a:solidFill>
                  <a:srgbClr val="000000">
                    <a:alpha val="100000"/>
                  </a:srgbClr>
                </a:solidFill>
                <a:latin typeface="SimSun"/>
                <a:ea typeface="SimSun"/>
                <a:cs typeface="SimSun"/>
              </a:rPr>
              <a:t> </a:t>
            </a:r>
            <a:r>
              <a:rPr sz="1000" kern="0" spc="80">
                <a:solidFill>
                  <a:srgbClr val="000000">
                    <a:alpha val="100000"/>
                  </a:srgbClr>
                </a:solidFill>
                <a:latin typeface="SimSun"/>
                <a:ea typeface="SimSun"/>
                <a:cs typeface="SimSun"/>
              </a:rPr>
              <a:t>℃,相对湿度不大于60%的条件下放置不少于24</a:t>
            </a:r>
            <a:r>
              <a:rPr sz="1000" kern="0" spc="70">
                <a:solidFill>
                  <a:srgbClr val="000000">
                    <a:alpha val="100000"/>
                  </a:srgbClr>
                </a:solidFill>
                <a:latin typeface="SimSun"/>
                <a:ea typeface="SimSun"/>
                <a:cs typeface="SimSun"/>
              </a:rPr>
              <a:t> </a:t>
            </a:r>
            <a:r>
              <a:rPr sz="1000" kern="0" spc="70">
                <a:solidFill>
                  <a:srgbClr val="000000">
                    <a:alpha val="100000"/>
                  </a:srgbClr>
                </a:solidFill>
                <a:latin typeface="Times New Roman"/>
                <a:ea typeface="Times New Roman"/>
                <a:cs typeface="Times New Roman"/>
              </a:rPr>
              <a:t>h</a:t>
            </a:r>
            <a:r>
              <a:rPr sz="1000" kern="0" spc="70">
                <a:solidFill>
                  <a:srgbClr val="000000">
                    <a:alpha val="100000"/>
                  </a:srgbClr>
                </a:solidFill>
                <a:latin typeface="SimSun"/>
                <a:ea typeface="SimSun"/>
                <a:cs typeface="SimSun"/>
              </a:rPr>
              <a:t>。</a:t>
            </a:r>
            <a:endParaRPr lang="SimSun" altLang="SimSun" sz="1000"/>
          </a:p>
          <a:p>
            <a:pPr marL="12700" algn="l" rtl="0" eaLnBrk="0">
              <a:lnSpc>
                <a:spcPct val="100000"/>
              </a:lnSpc>
              <a:spcBef>
                <a:spcPts val="1133"/>
              </a:spcBef>
            </a:pPr>
            <a:r>
              <a:rPr sz="1000" kern="0" spc="0">
                <a:solidFill>
                  <a:srgbClr val="000000">
                    <a:alpha val="100000"/>
                  </a:srgbClr>
                </a:solidFill>
                <a:latin typeface="SimHei"/>
                <a:ea typeface="SimHei"/>
                <a:cs typeface="SimHei"/>
              </a:rPr>
              <a:t>6.2</a:t>
            </a:r>
            <a:r>
              <a:rPr sz="1000" kern="0" spc="530">
                <a:solidFill>
                  <a:srgbClr val="000000">
                    <a:alpha val="100000"/>
                  </a:srgbClr>
                </a:solidFill>
                <a:latin typeface="SimHei"/>
                <a:ea typeface="SimHei"/>
                <a:cs typeface="SimHei"/>
              </a:rPr>
              <a:t> </a:t>
            </a:r>
            <a:r>
              <a:rPr sz="1000" kern="0" spc="0">
                <a:solidFill>
                  <a:srgbClr val="000000">
                    <a:alpha val="100000"/>
                  </a:srgbClr>
                </a:solidFill>
                <a:latin typeface="SimHei"/>
                <a:ea typeface="SimHei"/>
                <a:cs typeface="SimHei"/>
              </a:rPr>
              <a:t>试样</a:t>
            </a:r>
            <a:endParaRPr lang="SimHei" altLang="SimHei" sz="1000"/>
          </a:p>
          <a:p>
            <a:pPr marL="298450" algn="l" rtl="0" eaLnBrk="0">
              <a:lnSpc>
                <a:spcPct val="99000"/>
              </a:lnSpc>
              <a:spcBef>
                <a:spcPts val="1153"/>
              </a:spcBef>
            </a:pPr>
            <a:r>
              <a:rPr sz="1000" kern="0" spc="10">
                <a:solidFill>
                  <a:srgbClr val="000000">
                    <a:alpha val="100000"/>
                  </a:srgbClr>
                </a:solidFill>
                <a:latin typeface="SimSun"/>
                <a:ea typeface="SimSun"/>
                <a:cs typeface="SimSun"/>
              </a:rPr>
              <a:t>试样应为同一规格完整的真空</a:t>
            </a:r>
            <a:r>
              <a:rPr sz="1000" kern="0" spc="0">
                <a:solidFill>
                  <a:srgbClr val="000000">
                    <a:alpha val="100000"/>
                  </a:srgbClr>
                </a:solidFill>
                <a:latin typeface="SimSun"/>
                <a:ea typeface="SimSun"/>
                <a:cs typeface="SimSun"/>
              </a:rPr>
              <a:t>绝热板。</a:t>
            </a:r>
            <a:endParaRPr lang="SimSun" altLang="SimSun" sz="1000"/>
          </a:p>
          <a:p>
            <a:pPr marL="12700" algn="l" rtl="0" eaLnBrk="0">
              <a:lnSpc>
                <a:spcPct val="100000"/>
              </a:lnSpc>
              <a:spcBef>
                <a:spcPts val="1125"/>
              </a:spcBef>
            </a:pPr>
            <a:r>
              <a:rPr sz="1000" kern="0" spc="-20">
                <a:solidFill>
                  <a:srgbClr val="000000">
                    <a:alpha val="100000"/>
                  </a:srgbClr>
                </a:solidFill>
                <a:latin typeface="SimHei"/>
                <a:ea typeface="SimHei"/>
                <a:cs typeface="SimHei"/>
              </a:rPr>
              <a:t>6.3</a:t>
            </a:r>
            <a:r>
              <a:rPr sz="1000" kern="0" spc="20">
                <a:solidFill>
                  <a:srgbClr val="000000">
                    <a:alpha val="100000"/>
                  </a:srgbClr>
                </a:solidFill>
                <a:latin typeface="SimHei"/>
                <a:ea typeface="SimHei"/>
                <a:cs typeface="SimHei"/>
              </a:rPr>
              <a:t>  </a:t>
            </a:r>
            <a:r>
              <a:rPr sz="1000" kern="0" spc="-20">
                <a:solidFill>
                  <a:srgbClr val="000000">
                    <a:alpha val="100000"/>
                  </a:srgbClr>
                </a:solidFill>
                <a:latin typeface="SimHei"/>
                <a:ea typeface="SimHei"/>
                <a:cs typeface="SimHei"/>
              </a:rPr>
              <a:t>外观</a:t>
            </a:r>
            <a:endParaRPr lang="SimHei" altLang="SimHei" sz="1000"/>
          </a:p>
          <a:p>
            <a:pPr marL="12700" indent="285750" algn="l" rtl="0" eaLnBrk="0">
              <a:lnSpc>
                <a:spcPct val="116000"/>
              </a:lnSpc>
              <a:spcBef>
                <a:spcPts val="1099"/>
              </a:spcBef>
            </a:pPr>
            <a:r>
              <a:rPr sz="1000" kern="0" spc="50">
                <a:solidFill>
                  <a:srgbClr val="000000">
                    <a:alpha val="100000"/>
                  </a:srgbClr>
                </a:solidFill>
                <a:latin typeface="SimSun"/>
                <a:ea typeface="SimSun"/>
                <a:cs typeface="SimSun"/>
              </a:rPr>
              <a:t>在光照明亮的条件下，距试样1</a:t>
            </a:r>
            <a:r>
              <a:rPr sz="1000" kern="0" spc="-200">
                <a:solidFill>
                  <a:srgbClr val="000000">
                    <a:alpha val="100000"/>
                  </a:srgbClr>
                </a:solidFill>
                <a:latin typeface="SimSun"/>
                <a:ea typeface="SimSun"/>
                <a:cs typeface="SimSun"/>
              </a:rPr>
              <a:t> </a:t>
            </a:r>
            <a:r>
              <a:rPr sz="1000" kern="0" spc="50">
                <a:solidFill>
                  <a:srgbClr val="000000">
                    <a:alpha val="100000"/>
                  </a:srgbClr>
                </a:solidFill>
                <a:latin typeface="Times New Roman"/>
                <a:ea typeface="Times New Roman"/>
                <a:cs typeface="Times New Roman"/>
              </a:rPr>
              <a:t>m</a:t>
            </a:r>
            <a:r>
              <a:rPr sz="1000" kern="0" spc="150">
                <a:solidFill>
                  <a:srgbClr val="000000">
                    <a:alpha val="100000"/>
                  </a:srgbClr>
                </a:solidFill>
                <a:latin typeface="Times New Roman"/>
                <a:ea typeface="Times New Roman"/>
                <a:cs typeface="Times New Roman"/>
              </a:rPr>
              <a:t> </a:t>
            </a:r>
            <a:r>
              <a:rPr sz="1000" kern="0" spc="50">
                <a:solidFill>
                  <a:srgbClr val="000000">
                    <a:alpha val="100000"/>
                  </a:srgbClr>
                </a:solidFill>
                <a:latin typeface="SimSun"/>
                <a:ea typeface="SimSun"/>
                <a:cs typeface="SimSun"/>
              </a:rPr>
              <a:t>处</a:t>
            </a:r>
            <a:r>
              <a:rPr sz="1000" kern="0" spc="40">
                <a:solidFill>
                  <a:srgbClr val="000000">
                    <a:alpha val="100000"/>
                  </a:srgbClr>
                </a:solidFill>
                <a:latin typeface="SimSun"/>
                <a:ea typeface="SimSun"/>
                <a:cs typeface="SimSun"/>
              </a:rPr>
              <a:t>目视检查表面是否平整，是否有鼓胀、影响使用的划痕、损</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伤等。</a:t>
            </a:r>
            <a:endParaRPr lang="SimSun" altLang="SimSun" sz="1000"/>
          </a:p>
          <a:p>
            <a:pPr marL="12700" algn="l" rtl="0" eaLnBrk="0">
              <a:lnSpc>
                <a:spcPct val="100000"/>
              </a:lnSpc>
              <a:spcBef>
                <a:spcPts val="1102"/>
              </a:spcBef>
            </a:pPr>
            <a:r>
              <a:rPr sz="1000" kern="0" spc="-30">
                <a:solidFill>
                  <a:srgbClr val="000000">
                    <a:alpha val="100000"/>
                  </a:srgbClr>
                </a:solidFill>
                <a:latin typeface="SimHei"/>
                <a:ea typeface="SimHei"/>
                <a:cs typeface="SimHei"/>
              </a:rPr>
              <a:t>6.4</a:t>
            </a:r>
            <a:r>
              <a:rPr sz="1000" kern="0" spc="20">
                <a:solidFill>
                  <a:srgbClr val="000000">
                    <a:alpha val="100000"/>
                  </a:srgbClr>
                </a:solidFill>
                <a:latin typeface="SimHei"/>
                <a:ea typeface="SimHei"/>
                <a:cs typeface="SimHei"/>
              </a:rPr>
              <a:t>  </a:t>
            </a:r>
            <a:r>
              <a:rPr sz="1000" kern="0" spc="-30">
                <a:solidFill>
                  <a:srgbClr val="000000">
                    <a:alpha val="100000"/>
                  </a:srgbClr>
                </a:solidFill>
                <a:latin typeface="SimHei"/>
                <a:ea typeface="SimHei"/>
                <a:cs typeface="SimHei"/>
              </a:rPr>
              <a:t>尺寸</a:t>
            </a:r>
            <a:endParaRPr lang="SimHei" altLang="SimHei" sz="1000"/>
          </a:p>
          <a:p>
            <a:pPr marL="278765" algn="l" rtl="0" eaLnBrk="0">
              <a:lnSpc>
                <a:spcPct val="99000"/>
              </a:lnSpc>
              <a:spcBef>
                <a:spcPts val="1154"/>
              </a:spcBef>
            </a:pPr>
            <a:r>
              <a:rPr sz="1000" kern="0" spc="-20">
                <a:solidFill>
                  <a:srgbClr val="000000">
                    <a:alpha val="100000"/>
                  </a:srgbClr>
                </a:solidFill>
                <a:latin typeface="SimSun"/>
                <a:ea typeface="SimSun"/>
                <a:cs typeface="SimSun"/>
              </a:rPr>
              <a:t>按附录 </a:t>
            </a:r>
            <a:r>
              <a:rPr sz="1000" kern="0" spc="-20">
                <a:solidFill>
                  <a:srgbClr val="000000">
                    <a:alpha val="100000"/>
                  </a:srgbClr>
                </a:solidFill>
                <a:latin typeface="Times New Roman"/>
                <a:ea typeface="Times New Roman"/>
                <a:cs typeface="Times New Roman"/>
              </a:rPr>
              <a:t>A </a:t>
            </a:r>
            <a:r>
              <a:rPr sz="1000" kern="0" spc="-20">
                <a:solidFill>
                  <a:srgbClr val="000000">
                    <a:alpha val="100000"/>
                  </a:srgbClr>
                </a:solidFill>
                <a:latin typeface="SimSun"/>
                <a:ea typeface="SimSun"/>
                <a:cs typeface="SimSun"/>
              </a:rPr>
              <a:t>的规定</a:t>
            </a:r>
            <a:r>
              <a:rPr sz="1000" kern="0" spc="-30">
                <a:solidFill>
                  <a:srgbClr val="000000">
                    <a:alpha val="100000"/>
                  </a:srgbClr>
                </a:solidFill>
                <a:latin typeface="SimSun"/>
                <a:ea typeface="SimSun"/>
                <a:cs typeface="SimSun"/>
              </a:rPr>
              <a:t>进行。</a:t>
            </a:r>
            <a:endParaRPr lang="SimSun" altLang="SimSun" sz="1000"/>
          </a:p>
          <a:p>
            <a:pPr marL="12700" algn="l" rtl="0" eaLnBrk="0">
              <a:lnSpc>
                <a:spcPct val="99000"/>
              </a:lnSpc>
              <a:spcBef>
                <a:spcPts val="1155"/>
              </a:spcBef>
            </a:pPr>
            <a:r>
              <a:rPr sz="1000" kern="0" spc="10">
                <a:solidFill>
                  <a:srgbClr val="000000">
                    <a:alpha val="100000"/>
                  </a:srgbClr>
                </a:solidFill>
                <a:latin typeface="SimHei"/>
                <a:ea typeface="SimHei"/>
                <a:cs typeface="SimHei"/>
              </a:rPr>
              <a:t>6.5  翘曲和对角线差</a:t>
            </a:r>
            <a:endParaRPr lang="SimHei" altLang="SimHei" sz="1000"/>
          </a:p>
          <a:p>
            <a:pPr marL="298450" algn="l" rtl="0" eaLnBrk="0">
              <a:lnSpc>
                <a:spcPct val="99000"/>
              </a:lnSpc>
              <a:spcBef>
                <a:spcPts val="1120"/>
              </a:spcBef>
            </a:pPr>
            <a:r>
              <a:rPr sz="1000" kern="0" spc="-20">
                <a:solidFill>
                  <a:srgbClr val="000000">
                    <a:alpha val="100000"/>
                  </a:srgbClr>
                </a:solidFill>
                <a:latin typeface="SimSun"/>
                <a:ea typeface="SimSun"/>
                <a:cs typeface="SimSun"/>
              </a:rPr>
              <a:t>按附录</a:t>
            </a:r>
            <a:r>
              <a:rPr sz="1000" kern="0" spc="-210">
                <a:solidFill>
                  <a:srgbClr val="000000">
                    <a:alpha val="100000"/>
                  </a:srgbClr>
                </a:solidFill>
                <a:latin typeface="SimSun"/>
                <a:ea typeface="SimSun"/>
                <a:cs typeface="SimSun"/>
              </a:rPr>
              <a:t> </a:t>
            </a:r>
            <a:r>
              <a:rPr sz="1000" kern="0" spc="-20">
                <a:solidFill>
                  <a:srgbClr val="000000">
                    <a:alpha val="100000"/>
                  </a:srgbClr>
                </a:solidFill>
                <a:latin typeface="Times New Roman"/>
                <a:ea typeface="Times New Roman"/>
                <a:cs typeface="Times New Roman"/>
              </a:rPr>
              <a:t>A </a:t>
            </a:r>
            <a:r>
              <a:rPr sz="1000" kern="0" spc="-20">
                <a:solidFill>
                  <a:srgbClr val="000000">
                    <a:alpha val="100000"/>
                  </a:srgbClr>
                </a:solidFill>
                <a:latin typeface="SimSun"/>
                <a:ea typeface="SimSun"/>
                <a:cs typeface="SimSun"/>
              </a:rPr>
              <a:t>的规定进行。</a:t>
            </a:r>
            <a:endParaRPr lang="SimSun" altLang="SimSun" sz="1000"/>
          </a:p>
          <a:p>
            <a:pPr marL="12700" algn="l" rtl="0" eaLnBrk="0">
              <a:lnSpc>
                <a:spcPct val="100000"/>
              </a:lnSpc>
              <a:spcBef>
                <a:spcPts val="1173"/>
              </a:spcBef>
            </a:pPr>
            <a:r>
              <a:rPr sz="1000" kern="0" spc="10">
                <a:solidFill>
                  <a:srgbClr val="000000">
                    <a:alpha val="100000"/>
                  </a:srgbClr>
                </a:solidFill>
                <a:latin typeface="SimHei"/>
                <a:ea typeface="SimHei"/>
                <a:cs typeface="SimHei"/>
              </a:rPr>
              <a:t>6.6  中心区域导热系数</a:t>
            </a:r>
            <a:endParaRPr lang="SimHei" altLang="SimHei" sz="1000"/>
          </a:p>
          <a:p>
            <a:pPr marL="298450" algn="l" rtl="0" eaLnBrk="0">
              <a:lnSpc>
                <a:spcPct val="99000"/>
              </a:lnSpc>
              <a:spcBef>
                <a:spcPts val="1096"/>
              </a:spcBef>
            </a:pPr>
            <a:r>
              <a:rPr sz="1000" kern="0" spc="40">
                <a:solidFill>
                  <a:srgbClr val="000000">
                    <a:alpha val="100000"/>
                  </a:srgbClr>
                </a:solidFill>
                <a:latin typeface="SimSun"/>
                <a:ea typeface="SimSun"/>
                <a:cs typeface="SimSun"/>
              </a:rPr>
              <a:t>按</a:t>
            </a:r>
            <a:r>
              <a:rPr sz="1000" kern="0" spc="0">
                <a:solidFill>
                  <a:srgbClr val="000000">
                    <a:alpha val="100000"/>
                  </a:srgbClr>
                </a:solidFill>
                <a:latin typeface="SimSun"/>
                <a:ea typeface="SimSun"/>
                <a:cs typeface="SimSun"/>
              </a:rPr>
              <a:t>GB</a:t>
            </a:r>
            <a:r>
              <a:rPr sz="1000" kern="0" spc="40">
                <a:solidFill>
                  <a:srgbClr val="000000">
                    <a:alpha val="100000"/>
                  </a:srgbClr>
                </a:solidFill>
                <a:latin typeface="SimSun"/>
                <a:ea typeface="SimSun"/>
                <a:cs typeface="SimSun"/>
              </a:rPr>
              <a:t>/T10294  或</a:t>
            </a:r>
            <a:r>
              <a:rPr sz="1000" kern="0" spc="-20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GB</a:t>
            </a:r>
            <a:r>
              <a:rPr sz="1000" kern="0" spc="40">
                <a:solidFill>
                  <a:srgbClr val="000000">
                    <a:alpha val="100000"/>
                  </a:srgbClr>
                </a:solidFill>
                <a:latin typeface="SimSun"/>
                <a:ea typeface="SimSun"/>
                <a:cs typeface="SimSun"/>
              </a:rPr>
              <a:t>/T</a:t>
            </a:r>
            <a:r>
              <a:rPr sz="1000" kern="0" spc="30">
                <a:solidFill>
                  <a:srgbClr val="000000">
                    <a:alpha val="100000"/>
                  </a:srgbClr>
                </a:solidFill>
                <a:latin typeface="SimSun"/>
                <a:ea typeface="SimSun"/>
                <a:cs typeface="SimSun"/>
              </a:rPr>
              <a:t>10295</a:t>
            </a:r>
            <a:r>
              <a:rPr sz="1000" kern="0" spc="150">
                <a:solidFill>
                  <a:srgbClr val="000000">
                    <a:alpha val="100000"/>
                  </a:srgbClr>
                </a:solidFill>
                <a:latin typeface="SimSun"/>
                <a:ea typeface="SimSun"/>
                <a:cs typeface="SimSun"/>
              </a:rPr>
              <a:t>  </a:t>
            </a:r>
            <a:r>
              <a:rPr sz="1000" kern="0" spc="30">
                <a:solidFill>
                  <a:srgbClr val="000000">
                    <a:alpha val="100000"/>
                  </a:srgbClr>
                </a:solidFill>
                <a:latin typeface="SimSun"/>
                <a:ea typeface="SimSun"/>
                <a:cs typeface="SimSun"/>
              </a:rPr>
              <a:t>的规定进行，以</a:t>
            </a:r>
            <a:r>
              <a:rPr sz="1000" kern="0" spc="0">
                <a:solidFill>
                  <a:srgbClr val="000000">
                    <a:alpha val="100000"/>
                  </a:srgbClr>
                </a:solidFill>
                <a:latin typeface="SimSun"/>
                <a:ea typeface="SimSun"/>
                <a:cs typeface="SimSun"/>
              </a:rPr>
              <a:t>GB</a:t>
            </a:r>
            <a:r>
              <a:rPr sz="1000" kern="0" spc="30">
                <a:solidFill>
                  <a:srgbClr val="000000">
                    <a:alpha val="100000"/>
                  </a:srgbClr>
                </a:solidFill>
                <a:latin typeface="SimSun"/>
                <a:ea typeface="SimSun"/>
                <a:cs typeface="SimSun"/>
              </a:rPr>
              <a:t>/T10294</a:t>
            </a:r>
            <a:r>
              <a:rPr sz="1000" kern="0" spc="100">
                <a:solidFill>
                  <a:srgbClr val="000000">
                    <a:alpha val="100000"/>
                  </a:srgbClr>
                </a:solidFill>
                <a:latin typeface="SimSun"/>
                <a:ea typeface="SimSun"/>
                <a:cs typeface="SimSun"/>
              </a:rPr>
              <a:t>  </a:t>
            </a:r>
            <a:r>
              <a:rPr sz="1000" kern="0" spc="30">
                <a:solidFill>
                  <a:srgbClr val="000000">
                    <a:alpha val="100000"/>
                  </a:srgbClr>
                </a:solidFill>
                <a:latin typeface="SimSun"/>
                <a:ea typeface="SimSun"/>
                <a:cs typeface="SimSun"/>
              </a:rPr>
              <a:t>为仲裁方法，结果修约至0.0001</a:t>
            </a:r>
            <a:r>
              <a:rPr sz="1000" kern="0" spc="-190">
                <a:solidFill>
                  <a:srgbClr val="000000">
                    <a:alpha val="100000"/>
                  </a:srgbClr>
                </a:solidFill>
                <a:latin typeface="SimSun"/>
                <a:ea typeface="SimSun"/>
                <a:cs typeface="SimSun"/>
              </a:rPr>
              <a:t> </a:t>
            </a:r>
            <a:r>
              <a:rPr sz="1000" kern="0" spc="30">
                <a:solidFill>
                  <a:srgbClr val="000000">
                    <a:alpha val="100000"/>
                  </a:srgbClr>
                </a:solidFill>
                <a:latin typeface="Times New Roman"/>
                <a:ea typeface="Times New Roman"/>
                <a:cs typeface="Times New Roman"/>
              </a:rPr>
              <a:t>W/</a:t>
            </a:r>
            <a:endParaRPr lang="Times New Roman" altLang="Times New Roman" sz="1000"/>
          </a:p>
          <a:p>
            <a:pPr marL="12700" algn="l" rtl="0" eaLnBrk="0">
              <a:lnSpc>
                <a:spcPct val="96000"/>
              </a:lnSpc>
              <a:spcBef>
                <a:spcPts val="294"/>
              </a:spcBef>
            </a:pPr>
            <a:r>
              <a:rPr sz="1000" kern="0" spc="-10">
                <a:solidFill>
                  <a:srgbClr val="000000">
                    <a:alpha val="100000"/>
                  </a:srgbClr>
                </a:solidFill>
                <a:latin typeface="Times New Roman"/>
                <a:ea typeface="Times New Roman"/>
                <a:cs typeface="Times New Roman"/>
              </a:rPr>
              <a:t>(m·K)</a:t>
            </a:r>
            <a:r>
              <a:rPr sz="1000" kern="0" spc="-11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  测试时宜避开折边。</a:t>
            </a:r>
            <a:endParaRPr lang="SimSun" altLang="SimSun" sz="1000"/>
          </a:p>
          <a:p>
            <a:pPr marL="12700" algn="l" rtl="0" eaLnBrk="0">
              <a:lnSpc>
                <a:spcPct val="100000"/>
              </a:lnSpc>
              <a:spcBef>
                <a:spcPts val="1263"/>
              </a:spcBef>
            </a:pPr>
            <a:r>
              <a:rPr sz="1000" kern="0" spc="-10">
                <a:solidFill>
                  <a:srgbClr val="000000">
                    <a:alpha val="100000"/>
                  </a:srgbClr>
                </a:solidFill>
                <a:latin typeface="SimHei"/>
                <a:ea typeface="SimHei"/>
                <a:cs typeface="SimHei"/>
              </a:rPr>
              <a:t>6.7</a:t>
            </a:r>
            <a:r>
              <a:rPr sz="1000" kern="0" spc="40">
                <a:solidFill>
                  <a:srgbClr val="000000">
                    <a:alpha val="100000"/>
                  </a:srgbClr>
                </a:solidFill>
                <a:latin typeface="SimHei"/>
                <a:ea typeface="SimHei"/>
                <a:cs typeface="SimHei"/>
              </a:rPr>
              <a:t>  </a:t>
            </a:r>
            <a:r>
              <a:rPr sz="1000" kern="0" spc="-10">
                <a:solidFill>
                  <a:srgbClr val="000000">
                    <a:alpha val="100000"/>
                  </a:srgbClr>
                </a:solidFill>
                <a:latin typeface="SimHei"/>
                <a:ea typeface="SimHei"/>
                <a:cs typeface="SimHei"/>
              </a:rPr>
              <a:t>穿刺强度</a:t>
            </a:r>
            <a:endParaRPr lang="SimHei" altLang="SimHei" sz="1000"/>
          </a:p>
          <a:p>
            <a:pPr marL="298450" algn="l" rtl="0" eaLnBrk="0">
              <a:lnSpc>
                <a:spcPct val="99000"/>
              </a:lnSpc>
              <a:spcBef>
                <a:spcPts val="1153"/>
              </a:spcBef>
            </a:pPr>
            <a:r>
              <a:rPr sz="1000" kern="0" spc="-50">
                <a:solidFill>
                  <a:srgbClr val="000000">
                    <a:alpha val="100000"/>
                  </a:srgbClr>
                </a:solidFill>
                <a:latin typeface="SimSun"/>
                <a:ea typeface="SimSun"/>
                <a:cs typeface="SimSun"/>
              </a:rPr>
              <a:t>按下列步骤进行：</a:t>
            </a:r>
            <a:endParaRPr lang="SimSun" altLang="SimSun" sz="1000"/>
          </a:p>
          <a:p>
            <a:pPr marL="539115" indent="-240665" algn="l" rtl="0" eaLnBrk="0">
              <a:lnSpc>
                <a:spcPct val="123000"/>
              </a:lnSpc>
              <a:spcBef>
                <a:spcPts val="231"/>
              </a:spcBef>
            </a:pPr>
            <a:r>
              <a:rPr sz="1000" kern="0" spc="40">
                <a:solidFill>
                  <a:srgbClr val="000000">
                    <a:alpha val="100000"/>
                  </a:srgbClr>
                </a:solidFill>
                <a:latin typeface="Times New Roman"/>
                <a:ea typeface="Times New Roman"/>
                <a:cs typeface="Times New Roman"/>
              </a:rPr>
              <a:t>a)    </a:t>
            </a:r>
            <a:r>
              <a:rPr sz="1000" kern="0" spc="40">
                <a:solidFill>
                  <a:srgbClr val="000000">
                    <a:alpha val="100000"/>
                  </a:srgbClr>
                </a:solidFill>
                <a:latin typeface="SimSun"/>
                <a:ea typeface="SimSun"/>
                <a:cs typeface="SimSun"/>
              </a:rPr>
              <a:t>从真空绝热</a:t>
            </a:r>
            <a:r>
              <a:rPr sz="1000" kern="0" spc="30">
                <a:solidFill>
                  <a:srgbClr val="000000">
                    <a:alpha val="100000"/>
                  </a:srgbClr>
                </a:solidFill>
                <a:latin typeface="SimSun"/>
                <a:ea typeface="SimSun"/>
                <a:cs typeface="SimSun"/>
              </a:rPr>
              <a:t>板的上、下两面阻气隔膜各取两组试样，每组试样由真空绝热板同一面的5个阻气</a:t>
            </a:r>
            <a:r>
              <a:rPr sz="1000" kern="0" spc="-1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隔膜试样组成，试样为φ=(100</a:t>
            </a:r>
            <a:r>
              <a:rPr sz="1000" kern="0" spc="30">
                <a:solidFill>
                  <a:srgbClr val="000000">
                    <a:alpha val="100000"/>
                  </a:srgbClr>
                </a:solidFill>
                <a:latin typeface="SimSun"/>
                <a:ea typeface="SimSun"/>
                <a:cs typeface="SimSun"/>
              </a:rPr>
              <a:t>±1)</a:t>
            </a:r>
            <a:r>
              <a:rPr sz="1000" kern="0" spc="0">
                <a:solidFill>
                  <a:srgbClr val="000000">
                    <a:alpha val="100000"/>
                  </a:srgbClr>
                </a:solidFill>
                <a:latin typeface="Times New Roman"/>
                <a:ea typeface="Times New Roman"/>
                <a:cs typeface="Times New Roman"/>
              </a:rPr>
              <a:t>mm</a:t>
            </a:r>
            <a:r>
              <a:rPr sz="1000" kern="0" spc="17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的圆片，每个试样应标明真空绝热板的上下面和阻气</a:t>
            </a:r>
            <a:r>
              <a:rPr sz="1000" kern="0" spc="0">
                <a:solidFill>
                  <a:srgbClr val="000000">
                    <a:alpha val="100000"/>
                  </a:srgbClr>
                </a:solidFill>
                <a:latin typeface="SimSun"/>
                <a:ea typeface="SimSun"/>
                <a:cs typeface="SimSun"/>
              </a:rPr>
              <a:t> 隔膜的正反面。</a:t>
            </a:r>
            <a:endParaRPr lang="SimSun" altLang="SimSun" sz="1000"/>
          </a:p>
          <a:p>
            <a:pPr marL="539115" indent="-240665" algn="l" rtl="0" eaLnBrk="0">
              <a:lnSpc>
                <a:spcPct val="123000"/>
              </a:lnSpc>
              <a:spcBef>
                <a:spcPts val="240"/>
              </a:spcBef>
            </a:pPr>
            <a:r>
              <a:rPr sz="1000" kern="0" spc="50">
                <a:solidFill>
                  <a:srgbClr val="000000">
                    <a:alpha val="100000"/>
                  </a:srgbClr>
                </a:solidFill>
                <a:latin typeface="Times New Roman"/>
                <a:ea typeface="Times New Roman"/>
                <a:cs typeface="Times New Roman"/>
              </a:rPr>
              <a:t>b)</a:t>
            </a:r>
            <a:r>
              <a:rPr sz="1000" kern="0" spc="0">
                <a:solidFill>
                  <a:srgbClr val="000000">
                    <a:alpha val="100000"/>
                  </a:srgbClr>
                </a:solidFill>
                <a:latin typeface="Times New Roman"/>
                <a:ea typeface="Times New Roman"/>
                <a:cs typeface="Times New Roman"/>
              </a:rPr>
              <a:t>    </a:t>
            </a:r>
            <a:r>
              <a:rPr sz="1000" kern="0" spc="50">
                <a:solidFill>
                  <a:srgbClr val="000000">
                    <a:alpha val="100000"/>
                  </a:srgbClr>
                </a:solidFill>
                <a:latin typeface="SimSun"/>
                <a:ea typeface="SimSun"/>
                <a:cs typeface="SimSun"/>
              </a:rPr>
              <a:t>按</a:t>
            </a:r>
            <a:r>
              <a:rPr sz="1000" kern="0" spc="-23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GB</a:t>
            </a:r>
            <a:r>
              <a:rPr sz="1000" kern="0" spc="50">
                <a:solidFill>
                  <a:srgbClr val="000000">
                    <a:alpha val="100000"/>
                  </a:srgbClr>
                </a:solidFill>
                <a:latin typeface="SimSun"/>
                <a:ea typeface="SimSun"/>
                <a:cs typeface="SimSun"/>
              </a:rPr>
              <a:t>/T10004—2008  </a:t>
            </a:r>
            <a:r>
              <a:rPr sz="1000" kern="0" spc="40">
                <a:solidFill>
                  <a:srgbClr val="000000">
                    <a:alpha val="100000"/>
                  </a:srgbClr>
                </a:solidFill>
                <a:latin typeface="SimSun"/>
                <a:ea typeface="SimSun"/>
                <a:cs typeface="SimSun"/>
              </a:rPr>
              <a:t>中6.6.13的规定分别对真空绝热板上阻气隔膜试样的正反面和下两面</a:t>
            </a:r>
            <a:r>
              <a:rPr sz="1000" kern="0" spc="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阻气隔膜试样的正反面进行试验。同一组试样的穿刺应从阻气隔膜的同一面进行。</a:t>
            </a:r>
            <a:endParaRPr lang="SimSun" altLang="SimSun" sz="1000"/>
          </a:p>
          <a:p>
            <a:pPr marL="298450" algn="l" rtl="0" eaLnBrk="0">
              <a:lnSpc>
                <a:spcPct val="96000"/>
              </a:lnSpc>
              <a:spcBef>
                <a:spcPts val="245"/>
              </a:spcBef>
            </a:pPr>
            <a:r>
              <a:rPr sz="1000" kern="0" spc="40">
                <a:solidFill>
                  <a:srgbClr val="000000">
                    <a:alpha val="100000"/>
                  </a:srgbClr>
                </a:solidFill>
                <a:latin typeface="Times New Roman"/>
                <a:ea typeface="Times New Roman"/>
                <a:cs typeface="Times New Roman"/>
              </a:rPr>
              <a:t>c)    </a:t>
            </a:r>
            <a:r>
              <a:rPr sz="1000" kern="0" spc="40">
                <a:solidFill>
                  <a:srgbClr val="000000">
                    <a:alpha val="100000"/>
                  </a:srgbClr>
                </a:solidFill>
                <a:latin typeface="SimSun"/>
                <a:ea typeface="SimSun"/>
                <a:cs typeface="SimSun"/>
              </a:rPr>
              <a:t>每组取5个试样的平均值，4组试样平均值中最小值为最终结果，修约至1</a:t>
            </a:r>
            <a:r>
              <a:rPr sz="1000" kern="0" spc="-200">
                <a:solidFill>
                  <a:srgbClr val="000000">
                    <a:alpha val="100000"/>
                  </a:srgbClr>
                </a:solidFill>
                <a:latin typeface="SimSun"/>
                <a:ea typeface="SimSun"/>
                <a:cs typeface="SimSun"/>
              </a:rPr>
              <a:t> </a:t>
            </a:r>
            <a:r>
              <a:rPr sz="1000" kern="0" spc="40">
                <a:solidFill>
                  <a:srgbClr val="000000">
                    <a:alpha val="100000"/>
                  </a:srgbClr>
                </a:solidFill>
                <a:latin typeface="Times New Roman"/>
                <a:ea typeface="Times New Roman"/>
                <a:cs typeface="Times New Roman"/>
              </a:rPr>
              <a:t>N</a:t>
            </a:r>
            <a:r>
              <a:rPr sz="1000" kern="0" spc="40">
                <a:solidFill>
                  <a:srgbClr val="000000">
                    <a:alpha val="100000"/>
                  </a:srgbClr>
                </a:solidFill>
                <a:latin typeface="SimSun"/>
                <a:ea typeface="SimSun"/>
                <a:cs typeface="SimSun"/>
              </a:rPr>
              <a:t>。</a:t>
            </a:r>
            <a:endParaRPr lang="SimSun" altLang="SimSun" sz="1000"/>
          </a:p>
          <a:p>
            <a:pPr marL="13970" algn="l" rtl="0" eaLnBrk="0">
              <a:lnSpc>
                <a:spcPct val="100000"/>
              </a:lnSpc>
              <a:spcBef>
                <a:spcPts val="1249"/>
              </a:spcBef>
            </a:pPr>
            <a:r>
              <a:rPr sz="1000" b="1" kern="0" spc="20">
                <a:solidFill>
                  <a:srgbClr val="000000">
                    <a:alpha val="100000"/>
                  </a:srgbClr>
                </a:solidFill>
                <a:latin typeface="SimHei"/>
                <a:ea typeface="SimHei"/>
                <a:cs typeface="SimHei"/>
              </a:rPr>
              <a:t>6.8</a:t>
            </a:r>
            <a:r>
              <a:rPr sz="1000" kern="0" spc="20">
                <a:solidFill>
                  <a:srgbClr val="000000">
                    <a:alpha val="100000"/>
                  </a:srgbClr>
                </a:solidFill>
                <a:latin typeface="SimHei"/>
                <a:ea typeface="SimHei"/>
                <a:cs typeface="SimHei"/>
              </a:rPr>
              <a:t>  </a:t>
            </a:r>
            <a:r>
              <a:rPr sz="1000" b="1" kern="0" spc="20">
                <a:solidFill>
                  <a:srgbClr val="000000">
                    <a:alpha val="100000"/>
                  </a:srgbClr>
                </a:solidFill>
                <a:latin typeface="SimHei"/>
                <a:ea typeface="SimHei"/>
                <a:cs typeface="SimHei"/>
              </a:rPr>
              <a:t>穿刺后厚度变化率和穿刺后导热系数</a:t>
            </a:r>
            <a:endParaRPr lang="SimHei" altLang="SimHei" sz="1000"/>
          </a:p>
          <a:p>
            <a:pPr marL="298450" algn="l" rtl="0" eaLnBrk="0">
              <a:lnSpc>
                <a:spcPct val="99000"/>
              </a:lnSpc>
              <a:spcBef>
                <a:spcPts val="1167"/>
              </a:spcBef>
            </a:pPr>
            <a:r>
              <a:rPr sz="1000" kern="0" spc="-50">
                <a:solidFill>
                  <a:srgbClr val="000000">
                    <a:alpha val="100000"/>
                  </a:srgbClr>
                </a:solidFill>
                <a:latin typeface="SimSun"/>
                <a:ea typeface="SimSun"/>
                <a:cs typeface="SimSun"/>
              </a:rPr>
              <a:t>按下列步骤进行：</a:t>
            </a:r>
            <a:endParaRPr lang="SimSun" altLang="SimSun" sz="1000"/>
          </a:p>
          <a:p>
            <a:pPr marL="298450" algn="l" rtl="0" eaLnBrk="0">
              <a:lnSpc>
                <a:spcPct val="94000"/>
              </a:lnSpc>
              <a:spcBef>
                <a:spcPts val="193"/>
              </a:spcBef>
            </a:pPr>
            <a:r>
              <a:rPr sz="1000" kern="0" spc="30">
                <a:solidFill>
                  <a:srgbClr val="000000">
                    <a:alpha val="100000"/>
                  </a:srgbClr>
                </a:solidFill>
                <a:latin typeface="Times New Roman"/>
                <a:ea typeface="Times New Roman"/>
                <a:cs typeface="Times New Roman"/>
              </a:rPr>
              <a:t>a)    </a:t>
            </a:r>
            <a:r>
              <a:rPr sz="1000" kern="0" spc="30">
                <a:solidFill>
                  <a:srgbClr val="000000">
                    <a:alpha val="100000"/>
                  </a:srgbClr>
                </a:solidFill>
                <a:latin typeface="SimSun"/>
                <a:ea typeface="SimSun"/>
                <a:cs typeface="SimSun"/>
              </a:rPr>
              <a:t>按附录 </a:t>
            </a:r>
            <a:r>
              <a:rPr sz="1000" kern="0" spc="30">
                <a:solidFill>
                  <a:srgbClr val="000000">
                    <a:alpha val="100000"/>
                  </a:srgbClr>
                </a:solidFill>
                <a:latin typeface="Times New Roman"/>
                <a:ea typeface="Times New Roman"/>
                <a:cs typeface="Times New Roman"/>
              </a:rPr>
              <a:t>A</a:t>
            </a:r>
            <a:r>
              <a:rPr sz="1000" kern="0" spc="2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测量试样厚度</a:t>
            </a:r>
            <a:r>
              <a:rPr sz="1000" kern="0" spc="30">
                <a:solidFill>
                  <a:srgbClr val="000000">
                    <a:alpha val="100000"/>
                  </a:srgbClr>
                </a:solidFill>
                <a:latin typeface="Times New Roman"/>
                <a:ea typeface="Times New Roman"/>
                <a:cs typeface="Times New Roman"/>
              </a:rPr>
              <a:t>d₁</a:t>
            </a:r>
            <a:r>
              <a:rPr sz="1000" kern="0" spc="30">
                <a:solidFill>
                  <a:srgbClr val="000000">
                    <a:alpha val="100000"/>
                  </a:srgbClr>
                </a:solidFill>
                <a:latin typeface="SimSun"/>
                <a:ea typeface="SimSun"/>
                <a:cs typeface="SimSun"/>
              </a:rPr>
              <a:t>。</a:t>
            </a:r>
            <a:endParaRPr lang="SimSun" altLang="SimSun" sz="1000"/>
          </a:p>
          <a:p>
            <a:pPr marL="298450" algn="l" rtl="0" eaLnBrk="0">
              <a:lnSpc>
                <a:spcPts val="1549"/>
              </a:lnSpc>
            </a:pPr>
            <a:r>
              <a:rPr sz="1000" kern="0" spc="-40">
                <a:solidFill>
                  <a:srgbClr val="000000">
                    <a:alpha val="100000"/>
                  </a:srgbClr>
                </a:solidFill>
                <a:latin typeface="Times New Roman"/>
                <a:ea typeface="Times New Roman"/>
                <a:cs typeface="Times New Roman"/>
              </a:rPr>
              <a:t>b)</a:t>
            </a:r>
            <a:r>
              <a:rPr sz="1000" kern="0" spc="10">
                <a:solidFill>
                  <a:srgbClr val="000000">
                    <a:alpha val="100000"/>
                  </a:srgbClr>
                </a:solidFill>
                <a:latin typeface="Times New Roman"/>
                <a:ea typeface="Times New Roman"/>
                <a:cs typeface="Times New Roman"/>
              </a:rPr>
              <a:t>    </a:t>
            </a:r>
            <a:r>
              <a:rPr sz="1000" kern="0" spc="-40">
                <a:solidFill>
                  <a:srgbClr val="000000">
                    <a:alpha val="100000"/>
                  </a:srgbClr>
                </a:solidFill>
                <a:latin typeface="SimSun"/>
                <a:ea typeface="SimSun"/>
                <a:cs typeface="SimSun"/>
              </a:rPr>
              <a:t>将膜刺穿。</a:t>
            </a:r>
            <a:endParaRPr lang="SimSun" altLang="SimSun" sz="1000"/>
          </a:p>
        </p:txBody>
      </p:sp>
      <p:sp>
        <p:nvSpPr>
          <p:cNvPr id="66" name="textbox 66"/>
          <p:cNvSpPr/>
          <p:nvPr/>
        </p:nvSpPr>
        <p:spPr>
          <a:xfrm>
            <a:off x="6432571" y="9755418"/>
            <a:ext cx="64769" cy="1085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104"/>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5</a:t>
            </a:r>
            <a:endParaRPr lang="SimSun" altLang="SimSun" sz="7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 name="textbox 68"/>
          <p:cNvSpPr/>
          <p:nvPr/>
        </p:nvSpPr>
        <p:spPr>
          <a:xfrm>
            <a:off x="812817" y="823162"/>
            <a:ext cx="5899784" cy="88512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116"/>
              </a:lnSpc>
            </a:pPr>
            <a:endParaRPr lang="Arial" altLang="Arial" sz="100"/>
          </a:p>
          <a:p>
            <a:pPr marL="31115" algn="l" rtl="0" eaLnBrk="0">
              <a:lnSpc>
                <a:spcPct val="79000"/>
              </a:lnSpc>
            </a:pPr>
            <a:r>
              <a:rPr sz="1000" kern="0" spc="-10">
                <a:solidFill>
                  <a:srgbClr val="000000">
                    <a:alpha val="100000"/>
                  </a:srgbClr>
                </a:solidFill>
                <a:latin typeface="Times New Roman"/>
                <a:ea typeface="Times New Roman"/>
                <a:cs typeface="Times New Roman"/>
              </a:rPr>
              <a:t>GB/T</a:t>
            </a:r>
            <a:r>
              <a:rPr sz="1000" kern="0" spc="30">
                <a:solidFill>
                  <a:srgbClr val="000000">
                    <a:alpha val="100000"/>
                  </a:srgbClr>
                </a:solidFill>
                <a:latin typeface="Times New Roman"/>
                <a:ea typeface="Times New Roman"/>
                <a:cs typeface="Times New Roman"/>
              </a:rPr>
              <a:t>    </a:t>
            </a:r>
            <a:r>
              <a:rPr sz="1000" kern="0" spc="-10">
                <a:solidFill>
                  <a:srgbClr val="000000">
                    <a:alpha val="100000"/>
                  </a:srgbClr>
                </a:solidFill>
                <a:latin typeface="Times New Roman"/>
                <a:ea typeface="Times New Roman"/>
                <a:cs typeface="Times New Roman"/>
              </a:rPr>
              <a:t>37608—2019</a:t>
            </a:r>
            <a:endParaRPr lang="Times New Roman" altLang="Times New Roman" sz="1000"/>
          </a:p>
          <a:p>
            <a:pPr marL="291465" algn="l" rtl="0" eaLnBrk="0">
              <a:lnSpc>
                <a:spcPct val="96000"/>
              </a:lnSpc>
              <a:spcBef>
                <a:spcPts val="1450"/>
              </a:spcBef>
            </a:pPr>
            <a:r>
              <a:rPr sz="1000" kern="0" spc="40">
                <a:solidFill>
                  <a:srgbClr val="000000">
                    <a:alpha val="100000"/>
                  </a:srgbClr>
                </a:solidFill>
                <a:latin typeface="Times New Roman"/>
                <a:ea typeface="Times New Roman"/>
                <a:cs typeface="Times New Roman"/>
              </a:rPr>
              <a:t>c)    </a:t>
            </a:r>
            <a:r>
              <a:rPr sz="1000" kern="0" spc="40">
                <a:solidFill>
                  <a:srgbClr val="000000">
                    <a:alpha val="100000"/>
                  </a:srgbClr>
                </a:solidFill>
                <a:latin typeface="SimSun"/>
                <a:ea typeface="SimSun"/>
                <a:cs typeface="SimSun"/>
              </a:rPr>
              <a:t>将穿刺后的试样水平放置(24±1)</a:t>
            </a:r>
            <a:r>
              <a:rPr sz="1000" kern="0" spc="40">
                <a:solidFill>
                  <a:srgbClr val="000000">
                    <a:alpha val="100000"/>
                  </a:srgbClr>
                </a:solidFill>
                <a:latin typeface="Times New Roman"/>
                <a:ea typeface="Times New Roman"/>
                <a:cs typeface="Times New Roman"/>
              </a:rPr>
              <a:t>h,</a:t>
            </a:r>
            <a:r>
              <a:rPr sz="1000" kern="0" spc="120">
                <a:solidFill>
                  <a:srgbClr val="000000">
                    <a:alpha val="100000"/>
                  </a:srgbClr>
                </a:solidFill>
                <a:latin typeface="Times New Roman"/>
                <a:ea typeface="Times New Roman"/>
                <a:cs typeface="Times New Roman"/>
              </a:rPr>
              <a:t> </a:t>
            </a:r>
            <a:r>
              <a:rPr sz="1000" kern="0" spc="40">
                <a:solidFill>
                  <a:srgbClr val="000000">
                    <a:alpha val="100000"/>
                  </a:srgbClr>
                </a:solidFill>
                <a:latin typeface="SimSun"/>
                <a:ea typeface="SimSun"/>
                <a:cs typeface="SimSun"/>
              </a:rPr>
              <a:t>然后按附录</a:t>
            </a:r>
            <a:r>
              <a:rPr sz="1000" kern="0" spc="-110">
                <a:solidFill>
                  <a:srgbClr val="000000">
                    <a:alpha val="100000"/>
                  </a:srgbClr>
                </a:solidFill>
                <a:latin typeface="SimSun"/>
                <a:ea typeface="SimSun"/>
                <a:cs typeface="SimSun"/>
              </a:rPr>
              <a:t> </a:t>
            </a:r>
            <a:r>
              <a:rPr sz="1000" kern="0" spc="40">
                <a:solidFill>
                  <a:srgbClr val="000000">
                    <a:alpha val="100000"/>
                  </a:srgbClr>
                </a:solidFill>
                <a:latin typeface="Times New Roman"/>
                <a:ea typeface="Times New Roman"/>
                <a:cs typeface="Times New Roman"/>
              </a:rPr>
              <a:t>A</a:t>
            </a:r>
            <a:r>
              <a:rPr sz="1000" kern="0" spc="-50">
                <a:solidFill>
                  <a:srgbClr val="000000">
                    <a:alpha val="100000"/>
                  </a:srgbClr>
                </a:solidFill>
                <a:latin typeface="Times New Roman"/>
                <a:ea typeface="Times New Roman"/>
                <a:cs typeface="Times New Roman"/>
              </a:rPr>
              <a:t> </a:t>
            </a:r>
            <a:r>
              <a:rPr sz="1000" kern="0" spc="40">
                <a:solidFill>
                  <a:srgbClr val="000000">
                    <a:alpha val="100000"/>
                  </a:srgbClr>
                </a:solidFill>
                <a:latin typeface="SimSun"/>
                <a:ea typeface="SimSun"/>
                <a:cs typeface="SimSun"/>
              </a:rPr>
              <a:t>测量试样厚度</a:t>
            </a:r>
            <a:r>
              <a:rPr sz="1000" kern="0" spc="0">
                <a:solidFill>
                  <a:srgbClr val="000000">
                    <a:alpha val="100000"/>
                  </a:srgbClr>
                </a:solidFill>
                <a:latin typeface="Times New Roman"/>
                <a:ea typeface="Times New Roman"/>
                <a:cs typeface="Times New Roman"/>
              </a:rPr>
              <a:t>dz</a:t>
            </a:r>
            <a:r>
              <a:rPr sz="1000" kern="0" spc="30">
                <a:solidFill>
                  <a:srgbClr val="000000">
                    <a:alpha val="100000"/>
                  </a:srgbClr>
                </a:solidFill>
                <a:latin typeface="SimSun"/>
                <a:ea typeface="SimSun"/>
                <a:cs typeface="SimSun"/>
              </a:rPr>
              <a:t>。</a:t>
            </a:r>
            <a:endParaRPr lang="SimSun" altLang="SimSun" sz="1000"/>
          </a:p>
          <a:p>
            <a:pPr marL="304165" algn="l" rtl="0" eaLnBrk="0">
              <a:lnSpc>
                <a:spcPct val="96000"/>
              </a:lnSpc>
              <a:spcBef>
                <a:spcPts val="348"/>
              </a:spcBef>
            </a:pPr>
            <a:r>
              <a:rPr sz="1000" kern="0" spc="-10">
                <a:solidFill>
                  <a:srgbClr val="000000">
                    <a:alpha val="100000"/>
                  </a:srgbClr>
                </a:solidFill>
                <a:latin typeface="Times New Roman"/>
                <a:ea typeface="Times New Roman"/>
                <a:cs typeface="Times New Roman"/>
              </a:rPr>
              <a:t>d)</a:t>
            </a:r>
            <a:r>
              <a:rPr sz="1000" kern="0" spc="2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按式(1)计算厚度变化率。</a:t>
            </a:r>
            <a:endParaRPr lang="SimSun" altLang="SimSun" sz="1000"/>
          </a:p>
          <a:p>
            <a:pPr marL="3549015" algn="l" rtl="0" eaLnBrk="0">
              <a:lnSpc>
                <a:spcPct val="96000"/>
              </a:lnSpc>
              <a:spcBef>
                <a:spcPts val="1231"/>
              </a:spcBef>
              <a:tabLst>
                <a:tab pos="4266565"/>
              </a:tabLst>
            </a:pPr>
            <a:r>
              <a:rPr sz="1000" kern="0" spc="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a:t>
            </a:r>
            <a:r>
              <a:rPr sz="1000" kern="0" spc="-10">
                <a:solidFill>
                  <a:srgbClr val="000000">
                    <a:alpha val="100000"/>
                  </a:srgbClr>
                </a:solidFill>
                <a:latin typeface="SimSun"/>
                <a:ea typeface="SimSun"/>
                <a:cs typeface="SimSun"/>
                <a:hlinkClick r:id="rId2" action="ppaction://hlinksldjump?num=1">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1)</a:t>
            </a:r>
            <a:endParaRPr lang="SimSun" altLang="SimSun" sz="1000"/>
          </a:p>
          <a:p>
            <a:pPr marL="558165" algn="l" rtl="0" eaLnBrk="0">
              <a:lnSpc>
                <a:spcPts val="1177"/>
              </a:lnSpc>
              <a:spcBef>
                <a:spcPts val="1087"/>
              </a:spcBef>
            </a:pPr>
            <a:r>
              <a:rPr sz="900" kern="0" spc="-60">
                <a:solidFill>
                  <a:srgbClr val="000000">
                    <a:alpha val="100000"/>
                  </a:srgbClr>
                </a:solidFill>
                <a:latin typeface="SimSun"/>
                <a:ea typeface="SimSun"/>
                <a:cs typeface="SimSun"/>
              </a:rPr>
              <a:t>式中：</a:t>
            </a:r>
            <a:endParaRPr lang="SimSun" altLang="SimSun" sz="900"/>
          </a:p>
          <a:p>
            <a:pPr marL="558165" algn="l" rtl="0" eaLnBrk="0">
              <a:lnSpc>
                <a:spcPct val="99000"/>
              </a:lnSpc>
              <a:spcBef>
                <a:spcPts val="468"/>
              </a:spcBef>
            </a:pPr>
            <a:r>
              <a:rPr sz="1000" kern="0" spc="-10">
                <a:solidFill>
                  <a:srgbClr val="000000">
                    <a:alpha val="100000"/>
                  </a:srgbClr>
                </a:solidFill>
                <a:latin typeface="SimSun"/>
                <a:ea typeface="SimSun"/>
                <a:cs typeface="SimSun"/>
              </a:rPr>
              <a:t>δ ——厚度变化率，以百分数(%)表示</a:t>
            </a:r>
            <a:r>
              <a:rPr sz="1000" kern="0" spc="-20">
                <a:solidFill>
                  <a:srgbClr val="000000">
                    <a:alpha val="100000"/>
                  </a:srgbClr>
                </a:solidFill>
                <a:latin typeface="SimSun"/>
                <a:ea typeface="SimSun"/>
                <a:cs typeface="SimSun"/>
              </a:rPr>
              <a:t>；</a:t>
            </a:r>
            <a:endParaRPr lang="SimSun" altLang="SimSun" sz="1000"/>
          </a:p>
          <a:p>
            <a:pPr marL="552450" algn="l" rtl="0" eaLnBrk="0">
              <a:lnSpc>
                <a:spcPct val="94000"/>
              </a:lnSpc>
              <a:spcBef>
                <a:spcPts val="342"/>
              </a:spcBef>
            </a:pPr>
            <a:r>
              <a:rPr sz="1000" kern="0" spc="10">
                <a:solidFill>
                  <a:srgbClr val="000000">
                    <a:alpha val="100000"/>
                  </a:srgbClr>
                </a:solidFill>
                <a:latin typeface="Times New Roman"/>
                <a:ea typeface="Times New Roman"/>
                <a:cs typeface="Times New Roman"/>
              </a:rPr>
              <a:t>d₂——  </a:t>
            </a:r>
            <a:r>
              <a:rPr sz="1000" kern="0" spc="10">
                <a:solidFill>
                  <a:srgbClr val="000000">
                    <a:alpha val="100000"/>
                  </a:srgbClr>
                </a:solidFill>
                <a:latin typeface="SimSun"/>
                <a:ea typeface="SimSun"/>
                <a:cs typeface="SimSun"/>
              </a:rPr>
              <a:t>穿刺后试样厚度，单位为毫米</a:t>
            </a:r>
            <a:r>
              <a:rPr sz="1000" kern="0" spc="1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mm);</a:t>
            </a:r>
            <a:endParaRPr lang="Times New Roman" altLang="Times New Roman" sz="1000"/>
          </a:p>
          <a:p>
            <a:pPr marL="558165" algn="l" rtl="0" eaLnBrk="0">
              <a:lnSpc>
                <a:spcPts val="1650"/>
              </a:lnSpc>
            </a:pPr>
            <a:r>
              <a:rPr sz="1000" kern="0" spc="10">
                <a:solidFill>
                  <a:srgbClr val="000000">
                    <a:alpha val="100000"/>
                  </a:srgbClr>
                </a:solidFill>
                <a:latin typeface="Times New Roman"/>
                <a:ea typeface="Times New Roman"/>
                <a:cs typeface="Times New Roman"/>
              </a:rPr>
              <a:t>d₁——</a:t>
            </a:r>
            <a:r>
              <a:rPr sz="1000" kern="0" spc="23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穿刺前试样厚度，单位为毫米</a:t>
            </a:r>
            <a:r>
              <a:rPr sz="1000" kern="0" spc="1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mm</a:t>
            </a:r>
            <a:r>
              <a:rPr sz="1000" kern="0" spc="10">
                <a:solidFill>
                  <a:srgbClr val="000000">
                    <a:alpha val="100000"/>
                  </a:srgbClr>
                </a:solidFill>
                <a:latin typeface="Times New Roman"/>
                <a:ea typeface="Times New Roman"/>
                <a:cs typeface="Times New Roman"/>
              </a:rPr>
              <a:t>)</a:t>
            </a:r>
            <a:r>
              <a:rPr sz="1000" kern="0" spc="10">
                <a:solidFill>
                  <a:srgbClr val="000000">
                    <a:alpha val="100000"/>
                  </a:srgbClr>
                </a:solidFill>
                <a:latin typeface="SimSun"/>
                <a:ea typeface="SimSun"/>
                <a:cs typeface="SimSun"/>
              </a:rPr>
              <a:t>。</a:t>
            </a:r>
            <a:endParaRPr lang="SimSun" altLang="SimSun" sz="1000"/>
          </a:p>
          <a:p>
            <a:pPr marL="552450" algn="l" rtl="0" eaLnBrk="0">
              <a:lnSpc>
                <a:spcPct val="99000"/>
              </a:lnSpc>
              <a:spcBef>
                <a:spcPts val="491"/>
              </a:spcBef>
            </a:pPr>
            <a:r>
              <a:rPr sz="1000" kern="0" spc="50">
                <a:solidFill>
                  <a:srgbClr val="000000">
                    <a:alpha val="100000"/>
                  </a:srgbClr>
                </a:solidFill>
                <a:latin typeface="SimSun"/>
                <a:ea typeface="SimSun"/>
                <a:cs typeface="SimSun"/>
              </a:rPr>
              <a:t>试样数量3块，取3块试样的平均值，修约至1%</a:t>
            </a:r>
            <a:r>
              <a:rPr sz="1000" kern="0" spc="40">
                <a:solidFill>
                  <a:srgbClr val="000000">
                    <a:alpha val="100000"/>
                  </a:srgbClr>
                </a:solidFill>
                <a:latin typeface="SimSun"/>
                <a:ea typeface="SimSun"/>
                <a:cs typeface="SimSun"/>
              </a:rPr>
              <a:t>。</a:t>
            </a:r>
            <a:endParaRPr lang="SimSun" altLang="SimSun" sz="1000"/>
          </a:p>
          <a:p>
            <a:pPr marL="285115" algn="l" rtl="0" eaLnBrk="0">
              <a:lnSpc>
                <a:spcPct val="99000"/>
              </a:lnSpc>
              <a:spcBef>
                <a:spcPts val="463"/>
              </a:spcBef>
            </a:pPr>
            <a:r>
              <a:rPr sz="1000" kern="0" spc="20">
                <a:solidFill>
                  <a:srgbClr val="000000">
                    <a:alpha val="100000"/>
                  </a:srgbClr>
                </a:solidFill>
                <a:latin typeface="SimSun"/>
                <a:ea typeface="SimSun"/>
                <a:cs typeface="SimSun"/>
              </a:rPr>
              <a:t>e)  按</a:t>
            </a:r>
            <a:r>
              <a:rPr sz="1000" kern="0" spc="-11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GB</a:t>
            </a:r>
            <a:r>
              <a:rPr sz="1000" kern="0" spc="20">
                <a:solidFill>
                  <a:srgbClr val="000000">
                    <a:alpha val="100000"/>
                  </a:srgbClr>
                </a:solidFill>
                <a:latin typeface="SimSun"/>
                <a:ea typeface="SimSun"/>
                <a:cs typeface="SimSun"/>
              </a:rPr>
              <a:t>/T10294  或</a:t>
            </a:r>
            <a:r>
              <a:rPr sz="1000" kern="0" spc="-290">
                <a:solidFill>
                  <a:srgbClr val="000000">
                    <a:alpha val="100000"/>
                  </a:srgbClr>
                </a:solidFill>
                <a:latin typeface="SimSun"/>
                <a:ea typeface="SimSun"/>
                <a:cs typeface="SimSun"/>
              </a:rPr>
              <a:t> </a:t>
            </a:r>
            <a:r>
              <a:rPr sz="1000" kern="0" spc="0">
                <a:solidFill>
                  <a:srgbClr val="000000">
                    <a:alpha val="100000"/>
                  </a:srgbClr>
                </a:solidFill>
                <a:latin typeface="SimSun"/>
                <a:ea typeface="SimSun"/>
                <a:cs typeface="SimSun"/>
              </a:rPr>
              <a:t>GB</a:t>
            </a:r>
            <a:r>
              <a:rPr sz="1000" kern="0" spc="20">
                <a:solidFill>
                  <a:srgbClr val="000000">
                    <a:alpha val="100000"/>
                  </a:srgbClr>
                </a:solidFill>
                <a:latin typeface="SimSun"/>
                <a:ea typeface="SimSun"/>
                <a:cs typeface="SimSun"/>
              </a:rPr>
              <a:t>/T</a:t>
            </a:r>
            <a:r>
              <a:rPr sz="1000" kern="0" spc="11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1</a:t>
            </a:r>
            <a:r>
              <a:rPr sz="1000" kern="0" spc="10">
                <a:solidFill>
                  <a:srgbClr val="000000">
                    <a:alpha val="100000"/>
                  </a:srgbClr>
                </a:solidFill>
                <a:latin typeface="SimSun"/>
                <a:ea typeface="SimSun"/>
                <a:cs typeface="SimSun"/>
              </a:rPr>
              <a:t>0295测定穿刺后试样的导热系数，修约至0.001 W/(m·K)。</a:t>
            </a:r>
            <a:endParaRPr lang="SimSun" altLang="SimSun" sz="1000"/>
          </a:p>
          <a:p>
            <a:pPr marL="12700" algn="l" rtl="0" eaLnBrk="0">
              <a:lnSpc>
                <a:spcPct val="96000"/>
              </a:lnSpc>
              <a:spcBef>
                <a:spcPts val="1112"/>
              </a:spcBef>
            </a:pPr>
            <a:r>
              <a:rPr sz="900" kern="0" spc="0">
                <a:solidFill>
                  <a:srgbClr val="000000">
                    <a:alpha val="100000"/>
                  </a:srgbClr>
                </a:solidFill>
                <a:latin typeface="SimHei"/>
                <a:ea typeface="SimHei"/>
                <a:cs typeface="SimHei"/>
              </a:rPr>
              <a:t>6.9</a:t>
            </a:r>
            <a:r>
              <a:rPr sz="900" kern="0" spc="120">
                <a:solidFill>
                  <a:srgbClr val="000000">
                    <a:alpha val="100000"/>
                  </a:srgbClr>
                </a:solidFill>
                <a:latin typeface="SimHei"/>
                <a:ea typeface="SimHei"/>
                <a:cs typeface="SimHei"/>
              </a:rPr>
              <a:t>  </a:t>
            </a:r>
            <a:r>
              <a:rPr sz="1000" kern="0" spc="0">
                <a:solidFill>
                  <a:srgbClr val="000000">
                    <a:alpha val="100000"/>
                  </a:srgbClr>
                </a:solidFill>
                <a:latin typeface="SimHei"/>
                <a:ea typeface="SimHei"/>
                <a:cs typeface="SimHei"/>
              </a:rPr>
              <a:t>湿热老化性</a:t>
            </a:r>
            <a:endParaRPr lang="SimHei" altLang="SimHei" sz="1000"/>
          </a:p>
          <a:p>
            <a:pPr marL="304165" algn="l" rtl="0" eaLnBrk="0">
              <a:lnSpc>
                <a:spcPct val="99000"/>
              </a:lnSpc>
              <a:spcBef>
                <a:spcPts val="1191"/>
              </a:spcBef>
            </a:pPr>
            <a:r>
              <a:rPr sz="1000" kern="0" spc="0">
                <a:solidFill>
                  <a:srgbClr val="000000">
                    <a:alpha val="100000"/>
                  </a:srgbClr>
                </a:solidFill>
                <a:latin typeface="SimSun"/>
                <a:ea typeface="SimSun"/>
                <a:cs typeface="SimSun"/>
              </a:rPr>
              <a:t>按附录</a:t>
            </a:r>
            <a:r>
              <a:rPr sz="1000" kern="0" spc="0">
                <a:solidFill>
                  <a:srgbClr val="000000">
                    <a:alpha val="100000"/>
                  </a:srgbClr>
                </a:solidFill>
                <a:latin typeface="Times New Roman"/>
                <a:ea typeface="Times New Roman"/>
                <a:cs typeface="Times New Roman"/>
              </a:rPr>
              <a:t>B</a:t>
            </a:r>
            <a:r>
              <a:rPr sz="1000" kern="0" spc="70">
                <a:solidFill>
                  <a:srgbClr val="000000">
                    <a:alpha val="100000"/>
                  </a:srgbClr>
                </a:solidFill>
                <a:latin typeface="Times New Roman"/>
                <a:ea typeface="Times New Roman"/>
                <a:cs typeface="Times New Roman"/>
              </a:rPr>
              <a:t> </a:t>
            </a:r>
            <a:r>
              <a:rPr sz="1000" kern="0" spc="0">
                <a:solidFill>
                  <a:srgbClr val="000000">
                    <a:alpha val="100000"/>
                  </a:srgbClr>
                </a:solidFill>
                <a:latin typeface="SimSun"/>
                <a:ea typeface="SimSun"/>
                <a:cs typeface="SimSun"/>
              </a:rPr>
              <a:t>的规定进行。</a:t>
            </a:r>
            <a:endParaRPr lang="SimSun" altLang="SimSun" sz="1000"/>
          </a:p>
          <a:p>
            <a:pPr marL="24765" algn="l" rtl="0" eaLnBrk="0">
              <a:lnSpc>
                <a:spcPct val="100000"/>
              </a:lnSpc>
              <a:spcBef>
                <a:spcPts val="1209"/>
              </a:spcBef>
            </a:pPr>
            <a:r>
              <a:rPr sz="1000" kern="0" spc="20">
                <a:solidFill>
                  <a:srgbClr val="000000">
                    <a:alpha val="100000"/>
                  </a:srgbClr>
                </a:solidFill>
                <a:latin typeface="SimHei"/>
                <a:ea typeface="SimHei"/>
                <a:cs typeface="SimHei"/>
              </a:rPr>
              <a:t>6.10</a:t>
            </a:r>
            <a:r>
              <a:rPr sz="1000" kern="0" spc="10">
                <a:solidFill>
                  <a:srgbClr val="000000">
                    <a:alpha val="100000"/>
                  </a:srgbClr>
                </a:solidFill>
                <a:latin typeface="SimHei"/>
                <a:ea typeface="SimHei"/>
                <a:cs typeface="SimHei"/>
              </a:rPr>
              <a:t>  </a:t>
            </a:r>
            <a:r>
              <a:rPr sz="1000" kern="0" spc="20">
                <a:solidFill>
                  <a:srgbClr val="000000">
                    <a:alpha val="100000"/>
                  </a:srgbClr>
                </a:solidFill>
                <a:latin typeface="SimHei"/>
                <a:ea typeface="SimHei"/>
                <a:cs typeface="SimHei"/>
              </a:rPr>
              <a:t>垂直于表面抗拉强度</a:t>
            </a:r>
            <a:endParaRPr lang="SimHei" altLang="SimHei" sz="1000"/>
          </a:p>
          <a:p>
            <a:pPr marL="37465" indent="266700" algn="l" rtl="0" eaLnBrk="0">
              <a:lnSpc>
                <a:spcPct val="121000"/>
              </a:lnSpc>
              <a:spcBef>
                <a:spcPts val="1193"/>
              </a:spcBef>
            </a:pPr>
            <a:r>
              <a:rPr sz="1000" kern="0" spc="70">
                <a:solidFill>
                  <a:srgbClr val="000000">
                    <a:alpha val="100000"/>
                  </a:srgbClr>
                </a:solidFill>
                <a:latin typeface="SimSun"/>
                <a:ea typeface="SimSun"/>
                <a:cs typeface="SimSun"/>
              </a:rPr>
              <a:t>试样尺寸应不小于100</a:t>
            </a:r>
            <a:r>
              <a:rPr sz="1000" kern="0" spc="0">
                <a:solidFill>
                  <a:srgbClr val="000000">
                    <a:alpha val="100000"/>
                  </a:srgbClr>
                </a:solidFill>
                <a:latin typeface="Times New Roman"/>
                <a:ea typeface="Times New Roman"/>
                <a:cs typeface="Times New Roman"/>
              </a:rPr>
              <a:t>mm</a:t>
            </a:r>
            <a:r>
              <a:rPr sz="1000" kern="0" spc="70">
                <a:solidFill>
                  <a:srgbClr val="000000">
                    <a:alpha val="100000"/>
                  </a:srgbClr>
                </a:solidFill>
                <a:latin typeface="Times New Roman"/>
                <a:ea typeface="Times New Roman"/>
                <a:cs typeface="Times New Roman"/>
              </a:rPr>
              <a:t>×100</a:t>
            </a:r>
            <a:r>
              <a:rPr sz="1000" kern="0" spc="0">
                <a:solidFill>
                  <a:srgbClr val="000000">
                    <a:alpha val="100000"/>
                  </a:srgbClr>
                </a:solidFill>
                <a:latin typeface="Times New Roman"/>
                <a:ea typeface="Times New Roman"/>
                <a:cs typeface="Times New Roman"/>
              </a:rPr>
              <a:t>mm</a:t>
            </a:r>
            <a:r>
              <a:rPr sz="1000" kern="0" spc="-120">
                <a:solidFill>
                  <a:srgbClr val="000000">
                    <a:alpha val="100000"/>
                  </a:srgbClr>
                </a:solidFill>
                <a:latin typeface="Times New Roman"/>
                <a:ea typeface="Times New Roman"/>
                <a:cs typeface="Times New Roman"/>
              </a:rPr>
              <a:t> </a:t>
            </a:r>
            <a:r>
              <a:rPr sz="1000" kern="0" spc="70">
                <a:solidFill>
                  <a:srgbClr val="000000">
                    <a:alpha val="100000"/>
                  </a:srgbClr>
                </a:solidFill>
                <a:latin typeface="SimSun"/>
                <a:ea typeface="SimSun"/>
                <a:cs typeface="SimSun"/>
              </a:rPr>
              <a:t>。</a:t>
            </a:r>
            <a:r>
              <a:rPr sz="1000" kern="0" spc="10">
                <a:solidFill>
                  <a:srgbClr val="000000">
                    <a:alpha val="100000"/>
                  </a:srgbClr>
                </a:solidFill>
                <a:latin typeface="SimSun"/>
                <a:ea typeface="SimSun"/>
                <a:cs typeface="SimSun"/>
              </a:rPr>
              <a:t>  </a:t>
            </a:r>
            <a:r>
              <a:rPr sz="1000" kern="0" spc="70">
                <a:solidFill>
                  <a:srgbClr val="000000">
                    <a:alpha val="100000"/>
                  </a:srgbClr>
                </a:solidFill>
                <a:latin typeface="SimSun"/>
                <a:ea typeface="SimSun"/>
                <a:cs typeface="SimSun"/>
              </a:rPr>
              <a:t>将100</a:t>
            </a:r>
            <a:r>
              <a:rPr sz="1000" kern="0" spc="-21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mm</a:t>
            </a:r>
            <a:r>
              <a:rPr sz="1000" kern="0" spc="70">
                <a:solidFill>
                  <a:srgbClr val="000000">
                    <a:alpha val="100000"/>
                  </a:srgbClr>
                </a:solidFill>
                <a:latin typeface="Times New Roman"/>
                <a:ea typeface="Times New Roman"/>
                <a:cs typeface="Times New Roman"/>
              </a:rPr>
              <a:t>×100 </a:t>
            </a:r>
            <a:r>
              <a:rPr sz="1000" kern="0" spc="60">
                <a:solidFill>
                  <a:srgbClr val="000000">
                    <a:alpha val="100000"/>
                  </a:srgbClr>
                </a:solidFill>
                <a:latin typeface="Times New Roman"/>
                <a:ea typeface="Times New Roman"/>
                <a:cs typeface="Times New Roman"/>
              </a:rPr>
              <a:t>   </a:t>
            </a:r>
            <a:r>
              <a:rPr sz="1000" kern="0" spc="0">
                <a:solidFill>
                  <a:srgbClr val="000000">
                    <a:alpha val="100000"/>
                  </a:srgbClr>
                </a:solidFill>
                <a:latin typeface="Times New Roman"/>
                <a:ea typeface="Times New Roman"/>
                <a:cs typeface="Times New Roman"/>
              </a:rPr>
              <a:t>mm</a:t>
            </a:r>
            <a:r>
              <a:rPr sz="1000" kern="0" spc="-50">
                <a:solidFill>
                  <a:srgbClr val="000000">
                    <a:alpha val="100000"/>
                  </a:srgbClr>
                </a:solidFill>
                <a:latin typeface="Times New Roman"/>
                <a:ea typeface="Times New Roman"/>
                <a:cs typeface="Times New Roman"/>
              </a:rPr>
              <a:t> </a:t>
            </a:r>
            <a:r>
              <a:rPr sz="1000" kern="0" spc="60">
                <a:solidFill>
                  <a:srgbClr val="000000">
                    <a:alpha val="100000"/>
                  </a:srgbClr>
                </a:solidFill>
                <a:latin typeface="SimSun"/>
                <a:ea typeface="SimSun"/>
                <a:cs typeface="SimSun"/>
              </a:rPr>
              <a:t>的夹具粘在试样上下表面的中心部</a:t>
            </a:r>
            <a:r>
              <a:rPr sz="1000" kern="0" spc="0">
                <a:solidFill>
                  <a:srgbClr val="000000">
                    <a:alpha val="100000"/>
                  </a:srgbClr>
                </a:solidFill>
                <a:latin typeface="SimSun"/>
                <a:ea typeface="SimSun"/>
                <a:cs typeface="SimSun"/>
              </a:rPr>
              <a:t> </a:t>
            </a:r>
            <a:r>
              <a:rPr sz="1000" kern="0" spc="50">
                <a:solidFill>
                  <a:srgbClr val="000000">
                    <a:alpha val="100000"/>
                  </a:srgbClr>
                </a:solidFill>
                <a:latin typeface="SimSun"/>
                <a:ea typeface="SimSun"/>
                <a:cs typeface="SimSun"/>
              </a:rPr>
              <a:t>位，固化后按</a:t>
            </a:r>
            <a:r>
              <a:rPr sz="1000" kern="0" spc="0">
                <a:solidFill>
                  <a:srgbClr val="000000">
                    <a:alpha val="100000"/>
                  </a:srgbClr>
                </a:solidFill>
                <a:latin typeface="Times New Roman"/>
                <a:ea typeface="Times New Roman"/>
                <a:cs typeface="Times New Roman"/>
              </a:rPr>
              <a:t>GB</a:t>
            </a:r>
            <a:r>
              <a:rPr sz="1000" kern="0" spc="50">
                <a:solidFill>
                  <a:srgbClr val="000000">
                    <a:alpha val="100000"/>
                  </a:srgbClr>
                </a:solidFill>
                <a:latin typeface="Times New Roman"/>
                <a:ea typeface="Times New Roman"/>
                <a:cs typeface="Times New Roman"/>
              </a:rPr>
              <a:t>/T30804   </a:t>
            </a:r>
            <a:r>
              <a:rPr sz="1000" kern="0" spc="50">
                <a:solidFill>
                  <a:srgbClr val="000000">
                    <a:alpha val="100000"/>
                  </a:srgbClr>
                </a:solidFill>
                <a:latin typeface="SimSun"/>
                <a:ea typeface="SimSun"/>
                <a:cs typeface="SimSun"/>
              </a:rPr>
              <a:t>的规定进行试验，以夹具面积计算抗拉</a:t>
            </a:r>
            <a:r>
              <a:rPr sz="1000" kern="0" spc="40">
                <a:solidFill>
                  <a:srgbClr val="000000">
                    <a:alpha val="100000"/>
                  </a:srgbClr>
                </a:solidFill>
                <a:latin typeface="SimSun"/>
                <a:ea typeface="SimSun"/>
                <a:cs typeface="SimSun"/>
              </a:rPr>
              <a:t>强度。试样数量5块，取5块试样的</a:t>
            </a:r>
            <a:r>
              <a:rPr sz="1000" kern="0" spc="-1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平均值，修约至1</a:t>
            </a:r>
            <a:r>
              <a:rPr sz="1000" kern="0" spc="-25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kPa</a:t>
            </a:r>
            <a:r>
              <a:rPr sz="1000" kern="0" spc="10">
                <a:solidFill>
                  <a:srgbClr val="000000">
                    <a:alpha val="100000"/>
                  </a:srgbClr>
                </a:solidFill>
                <a:latin typeface="SimSun"/>
                <a:ea typeface="SimSun"/>
                <a:cs typeface="SimSun"/>
              </a:rPr>
              <a:t>。</a:t>
            </a:r>
            <a:endParaRPr lang="SimSun" altLang="SimSun" sz="1000"/>
          </a:p>
          <a:p>
            <a:pPr marL="24765" algn="l" rtl="0" eaLnBrk="0">
              <a:lnSpc>
                <a:spcPct val="100000"/>
              </a:lnSpc>
              <a:spcBef>
                <a:spcPts val="1202"/>
              </a:spcBef>
            </a:pPr>
            <a:r>
              <a:rPr sz="1000" kern="0" spc="20">
                <a:solidFill>
                  <a:srgbClr val="000000">
                    <a:alpha val="100000"/>
                  </a:srgbClr>
                </a:solidFill>
                <a:latin typeface="SimHei"/>
                <a:ea typeface="SimHei"/>
                <a:cs typeface="SimHei"/>
              </a:rPr>
              <a:t>6.11</a:t>
            </a:r>
            <a:r>
              <a:rPr sz="1000" kern="0" spc="460">
                <a:solidFill>
                  <a:srgbClr val="000000">
                    <a:alpha val="100000"/>
                  </a:srgbClr>
                </a:solidFill>
                <a:latin typeface="SimHei"/>
                <a:ea typeface="SimHei"/>
                <a:cs typeface="SimHei"/>
              </a:rPr>
              <a:t> </a:t>
            </a:r>
            <a:r>
              <a:rPr sz="1000" kern="0" spc="20">
                <a:solidFill>
                  <a:srgbClr val="000000">
                    <a:alpha val="100000"/>
                  </a:srgbClr>
                </a:solidFill>
                <a:latin typeface="SimHei"/>
                <a:ea typeface="SimHei"/>
                <a:cs typeface="SimHei"/>
              </a:rPr>
              <a:t>尺寸稳定性</a:t>
            </a:r>
            <a:endParaRPr lang="SimHei" altLang="SimHei" sz="1000"/>
          </a:p>
          <a:p>
            <a:pPr marL="298450" algn="l" rtl="0" eaLnBrk="0">
              <a:lnSpc>
                <a:spcPct val="99000"/>
              </a:lnSpc>
              <a:spcBef>
                <a:spcPts val="1110"/>
              </a:spcBef>
            </a:pPr>
            <a:r>
              <a:rPr sz="1000" kern="0" spc="-50">
                <a:solidFill>
                  <a:srgbClr val="000000">
                    <a:alpha val="100000"/>
                  </a:srgbClr>
                </a:solidFill>
                <a:latin typeface="SimSun"/>
                <a:ea typeface="SimSun"/>
                <a:cs typeface="SimSun"/>
              </a:rPr>
              <a:t>按下列步骤进行：</a:t>
            </a:r>
            <a:endParaRPr lang="SimSun" altLang="SimSun" sz="1000"/>
          </a:p>
          <a:p>
            <a:pPr marL="291465" algn="l" rtl="0" eaLnBrk="0">
              <a:lnSpc>
                <a:spcPct val="92000"/>
              </a:lnSpc>
              <a:spcBef>
                <a:spcPts val="364"/>
              </a:spcBef>
            </a:pPr>
            <a:r>
              <a:rPr sz="900" kern="0" spc="0">
                <a:solidFill>
                  <a:srgbClr val="000000">
                    <a:alpha val="100000"/>
                  </a:srgbClr>
                </a:solidFill>
                <a:latin typeface="Times New Roman"/>
                <a:ea typeface="Times New Roman"/>
                <a:cs typeface="Times New Roman"/>
              </a:rPr>
              <a:t>a)      </a:t>
            </a:r>
            <a:r>
              <a:rPr sz="1000" kern="0" spc="0">
                <a:solidFill>
                  <a:srgbClr val="000000">
                    <a:alpha val="100000"/>
                  </a:srgbClr>
                </a:solidFill>
                <a:latin typeface="SimSun"/>
                <a:ea typeface="SimSun"/>
                <a:cs typeface="SimSun"/>
              </a:rPr>
              <a:t>按附</a:t>
            </a:r>
            <a:r>
              <a:rPr sz="1000" kern="0" spc="-10">
                <a:solidFill>
                  <a:srgbClr val="000000">
                    <a:alpha val="100000"/>
                  </a:srgbClr>
                </a:solidFill>
                <a:latin typeface="SimSun"/>
                <a:ea typeface="SimSun"/>
                <a:cs typeface="SimSun"/>
              </a:rPr>
              <a:t>录</a:t>
            </a:r>
            <a:r>
              <a:rPr sz="1000" kern="0" spc="-100">
                <a:solidFill>
                  <a:srgbClr val="000000">
                    <a:alpha val="100000"/>
                  </a:srgbClr>
                </a:solidFill>
                <a:latin typeface="SimSun"/>
                <a:ea typeface="SimSun"/>
                <a:cs typeface="SimSun"/>
              </a:rPr>
              <a:t> </a:t>
            </a:r>
            <a:r>
              <a:rPr sz="900" kern="0" spc="-10">
                <a:solidFill>
                  <a:srgbClr val="000000">
                    <a:alpha val="100000"/>
                  </a:srgbClr>
                </a:solidFill>
                <a:latin typeface="Times New Roman"/>
                <a:ea typeface="Times New Roman"/>
                <a:cs typeface="Times New Roman"/>
              </a:rPr>
              <a:t>A</a:t>
            </a:r>
            <a:r>
              <a:rPr sz="900" kern="0" spc="8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测量试验前每块试样的长度、宽度和厚度。</a:t>
            </a:r>
            <a:endParaRPr lang="SimSun" altLang="SimSun" sz="1000"/>
          </a:p>
          <a:p>
            <a:pPr marL="564515" indent="-266065" algn="l" rtl="0" eaLnBrk="0">
              <a:lnSpc>
                <a:spcPct val="119000"/>
              </a:lnSpc>
              <a:spcBef>
                <a:spcPts val="534"/>
              </a:spcBef>
            </a:pPr>
            <a:r>
              <a:rPr sz="1000" kern="0" spc="60">
                <a:solidFill>
                  <a:srgbClr val="000000">
                    <a:alpha val="100000"/>
                  </a:srgbClr>
                </a:solidFill>
                <a:latin typeface="Times New Roman"/>
                <a:ea typeface="Times New Roman"/>
                <a:cs typeface="Times New Roman"/>
              </a:rPr>
              <a:t>b)    </a:t>
            </a:r>
            <a:r>
              <a:rPr sz="1000" kern="0" spc="60">
                <a:solidFill>
                  <a:srgbClr val="000000">
                    <a:alpha val="100000"/>
                  </a:srgbClr>
                </a:solidFill>
                <a:latin typeface="SimSun"/>
                <a:ea typeface="SimSun"/>
                <a:cs typeface="SimSun"/>
              </a:rPr>
              <a:t>将试样放入70℃烘箱中保持(48±2)</a:t>
            </a:r>
            <a:r>
              <a:rPr sz="1000" kern="0" spc="60">
                <a:solidFill>
                  <a:srgbClr val="000000">
                    <a:alpha val="100000"/>
                  </a:srgbClr>
                </a:solidFill>
                <a:latin typeface="Times New Roman"/>
                <a:ea typeface="Times New Roman"/>
                <a:cs typeface="Times New Roman"/>
              </a:rPr>
              <a:t>h, </a:t>
            </a:r>
            <a:r>
              <a:rPr sz="1000" kern="0" spc="60">
                <a:solidFill>
                  <a:srgbClr val="000000">
                    <a:alpha val="100000"/>
                  </a:srgbClr>
                </a:solidFill>
                <a:latin typeface="SimSun"/>
                <a:ea typeface="SimSun"/>
                <a:cs typeface="SimSun"/>
              </a:rPr>
              <a:t>然后取出，放置在15℃~</a:t>
            </a:r>
            <a:r>
              <a:rPr sz="1000" kern="0" spc="50">
                <a:solidFill>
                  <a:srgbClr val="000000">
                    <a:alpha val="100000"/>
                  </a:srgbClr>
                </a:solidFill>
                <a:latin typeface="SimSun"/>
                <a:ea typeface="SimSun"/>
                <a:cs typeface="SimSun"/>
              </a:rPr>
              <a:t>30 ℃、相对湿度不大于60%</a:t>
            </a:r>
            <a:r>
              <a:rPr sz="1000" kern="0" spc="0">
                <a:solidFill>
                  <a:srgbClr val="000000">
                    <a:alpha val="100000"/>
                  </a:srgbClr>
                </a:solidFill>
                <a:latin typeface="SimSun"/>
                <a:ea typeface="SimSun"/>
                <a:cs typeface="SimSun"/>
              </a:rPr>
              <a:t> </a:t>
            </a:r>
            <a:r>
              <a:rPr sz="1000" kern="0" spc="70">
                <a:solidFill>
                  <a:srgbClr val="000000">
                    <a:alpha val="100000"/>
                  </a:srgbClr>
                </a:solidFill>
                <a:latin typeface="SimSun"/>
                <a:ea typeface="SimSun"/>
                <a:cs typeface="SimSun"/>
              </a:rPr>
              <a:t>的实验室1</a:t>
            </a:r>
            <a:r>
              <a:rPr sz="1000" kern="0" spc="70">
                <a:solidFill>
                  <a:srgbClr val="000000">
                    <a:alpha val="100000"/>
                  </a:srgbClr>
                </a:solidFill>
                <a:latin typeface="Times New Roman"/>
                <a:ea typeface="Times New Roman"/>
                <a:cs typeface="Times New Roman"/>
              </a:rPr>
              <a:t>h</a:t>
            </a:r>
            <a:r>
              <a:rPr sz="1000" kern="0" spc="70">
                <a:solidFill>
                  <a:srgbClr val="000000">
                    <a:alpha val="100000"/>
                  </a:srgbClr>
                </a:solidFill>
                <a:latin typeface="SimSun"/>
                <a:ea typeface="SimSun"/>
                <a:cs typeface="SimSun"/>
              </a:rPr>
              <a:t>～</a:t>
            </a:r>
            <a:r>
              <a:rPr sz="1000" kern="0" spc="70">
                <a:solidFill>
                  <a:srgbClr val="000000">
                    <a:alpha val="100000"/>
                  </a:srgbClr>
                </a:solidFill>
                <a:latin typeface="Times New Roman"/>
                <a:ea typeface="Times New Roman"/>
                <a:cs typeface="Times New Roman"/>
              </a:rPr>
              <a:t>3h</a:t>
            </a:r>
            <a:r>
              <a:rPr sz="1000" kern="0" spc="70">
                <a:solidFill>
                  <a:srgbClr val="000000">
                    <a:alpha val="100000"/>
                  </a:srgbClr>
                </a:solidFill>
                <a:latin typeface="SimSun"/>
                <a:ea typeface="SimSun"/>
                <a:cs typeface="SimSun"/>
              </a:rPr>
              <a:t>。</a:t>
            </a:r>
            <a:endParaRPr lang="SimSun" altLang="SimSun" sz="1000"/>
          </a:p>
          <a:p>
            <a:pPr marL="298450" algn="l" rtl="0" eaLnBrk="0">
              <a:lnSpc>
                <a:spcPct val="96000"/>
              </a:lnSpc>
              <a:spcBef>
                <a:spcPts val="286"/>
              </a:spcBef>
            </a:pPr>
            <a:r>
              <a:rPr sz="1000" kern="0" spc="0">
                <a:solidFill>
                  <a:srgbClr val="000000">
                    <a:alpha val="100000"/>
                  </a:srgbClr>
                </a:solidFill>
                <a:latin typeface="Times New Roman"/>
                <a:ea typeface="Times New Roman"/>
                <a:cs typeface="Times New Roman"/>
              </a:rPr>
              <a:t>c)</a:t>
            </a:r>
            <a:r>
              <a:rPr sz="1000" kern="0" spc="50">
                <a:solidFill>
                  <a:srgbClr val="000000">
                    <a:alpha val="100000"/>
                  </a:srgbClr>
                </a:solidFill>
                <a:latin typeface="Times New Roman"/>
                <a:ea typeface="Times New Roman"/>
                <a:cs typeface="Times New Roman"/>
              </a:rPr>
              <a:t>    </a:t>
            </a:r>
            <a:r>
              <a:rPr sz="1000" kern="0" spc="0">
                <a:solidFill>
                  <a:srgbClr val="000000">
                    <a:alpha val="100000"/>
                  </a:srgbClr>
                </a:solidFill>
                <a:latin typeface="SimSun"/>
                <a:ea typeface="SimSun"/>
                <a:cs typeface="SimSun"/>
              </a:rPr>
              <a:t>按附录</a:t>
            </a:r>
            <a:r>
              <a:rPr sz="1000" kern="0" spc="-13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A </a:t>
            </a:r>
            <a:r>
              <a:rPr sz="1000" kern="0" spc="0">
                <a:solidFill>
                  <a:srgbClr val="000000">
                    <a:alpha val="100000"/>
                  </a:srgbClr>
                </a:solidFill>
                <a:latin typeface="SimSun"/>
                <a:ea typeface="SimSun"/>
                <a:cs typeface="SimSun"/>
              </a:rPr>
              <a:t>测量试验后每块试样的</a:t>
            </a:r>
            <a:r>
              <a:rPr sz="1000" kern="0" spc="-10">
                <a:solidFill>
                  <a:srgbClr val="000000">
                    <a:alpha val="100000"/>
                  </a:srgbClr>
                </a:solidFill>
                <a:latin typeface="SimSun"/>
                <a:ea typeface="SimSun"/>
                <a:cs typeface="SimSun"/>
              </a:rPr>
              <a:t>长度、宽度和厚度。</a:t>
            </a:r>
            <a:endParaRPr lang="SimSun" altLang="SimSun" sz="1000"/>
          </a:p>
          <a:p>
            <a:pPr marL="304165" algn="l" rtl="0" eaLnBrk="0">
              <a:lnSpc>
                <a:spcPct val="96000"/>
              </a:lnSpc>
              <a:spcBef>
                <a:spcPts val="448"/>
              </a:spcBef>
            </a:pPr>
            <a:r>
              <a:rPr sz="1000" kern="0" spc="10">
                <a:solidFill>
                  <a:srgbClr val="000000">
                    <a:alpha val="100000"/>
                  </a:srgbClr>
                </a:solidFill>
                <a:latin typeface="Times New Roman"/>
                <a:ea typeface="Times New Roman"/>
                <a:cs typeface="Times New Roman"/>
              </a:rPr>
              <a:t>d)    </a:t>
            </a:r>
            <a:r>
              <a:rPr sz="1000" kern="0" spc="10">
                <a:solidFill>
                  <a:srgbClr val="000000">
                    <a:alpha val="100000"/>
                  </a:srgbClr>
                </a:solidFill>
                <a:latin typeface="SimSun"/>
                <a:ea typeface="SimSun"/>
                <a:cs typeface="SimSun"/>
              </a:rPr>
              <a:t>按式(2)～式(4)分别计算试样长度、宽度和厚度的尺寸变化</a:t>
            </a:r>
            <a:r>
              <a:rPr sz="1000" kern="0" spc="0">
                <a:solidFill>
                  <a:srgbClr val="000000">
                    <a:alpha val="100000"/>
                  </a:srgbClr>
                </a:solidFill>
                <a:latin typeface="SimSun"/>
                <a:ea typeface="SimSun"/>
                <a:cs typeface="SimSun"/>
              </a:rPr>
              <a:t>率。</a:t>
            </a:r>
            <a:endParaRPr lang="SimSun" altLang="SimSun" sz="1000"/>
          </a:p>
          <a:p>
            <a:pPr marL="3612515" algn="l" rtl="0" eaLnBrk="0">
              <a:lnSpc>
                <a:spcPct val="96000"/>
              </a:lnSpc>
              <a:spcBef>
                <a:spcPts val="1181"/>
              </a:spcBef>
              <a:tabLst>
                <a:tab pos="4272915"/>
              </a:tabLst>
            </a:pPr>
            <a:r>
              <a:rPr sz="1000" kern="0" spc="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a:t>
            </a:r>
            <a:r>
              <a:rPr sz="1000" kern="0" spc="-10">
                <a:solidFill>
                  <a:srgbClr val="000000">
                    <a:alpha val="100000"/>
                  </a:srgbClr>
                </a:solidFill>
                <a:latin typeface="SimSun"/>
                <a:ea typeface="SimSun"/>
                <a:cs typeface="SimSun"/>
                <a:hlinkClick r:id="rId3" action="ppaction://hlinksldjump?num=2">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2)</a:t>
            </a:r>
            <a:endParaRPr lang="SimSun" altLang="SimSun" sz="1000"/>
          </a:p>
          <a:p>
            <a:pPr algn="l" rtl="0" eaLnBrk="0">
              <a:lnSpc>
                <a:spcPct val="128000"/>
              </a:lnSpc>
            </a:pPr>
            <a:endParaRPr lang="Arial" altLang="Arial" sz="1000"/>
          </a:p>
          <a:p>
            <a:pPr marL="3676015" algn="l" rtl="0" eaLnBrk="0">
              <a:lnSpc>
                <a:spcPct val="96000"/>
              </a:lnSpc>
              <a:spcBef>
                <a:spcPts val="312"/>
              </a:spcBef>
              <a:tabLst>
                <a:tab pos="4266565"/>
              </a:tabLst>
            </a:pPr>
            <a:r>
              <a:rPr sz="1000" kern="0" spc="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a:t>
            </a:r>
            <a:r>
              <a:rPr sz="1000" kern="0" spc="-10">
                <a:solidFill>
                  <a:srgbClr val="000000">
                    <a:alpha val="100000"/>
                  </a:srgbClr>
                </a:solidFill>
                <a:latin typeface="SimSun"/>
                <a:ea typeface="SimSun"/>
                <a:cs typeface="SimSun"/>
                <a:hlinkClick r:id="rId4" action="ppaction://hlinksldjump?num=3">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3)</a:t>
            </a:r>
            <a:endParaRPr lang="SimSun" altLang="SimSun" sz="1000"/>
          </a:p>
          <a:p>
            <a:pPr algn="l" rtl="0" eaLnBrk="0">
              <a:lnSpc>
                <a:spcPct val="116000"/>
              </a:lnSpc>
            </a:pPr>
            <a:endParaRPr lang="Arial" altLang="Arial" sz="1000"/>
          </a:p>
          <a:p>
            <a:pPr marL="3594100" algn="l" rtl="0" eaLnBrk="0">
              <a:lnSpc>
                <a:spcPct val="96000"/>
              </a:lnSpc>
              <a:spcBef>
                <a:spcPts val="306"/>
              </a:spcBef>
              <a:tabLst>
                <a:tab pos="4266565"/>
              </a:tabLst>
            </a:pPr>
            <a:r>
              <a:rPr sz="1000" kern="0" spc="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a:t>
            </a:r>
            <a:r>
              <a:rPr sz="1000" kern="0" spc="-10">
                <a:solidFill>
                  <a:srgbClr val="000000">
                    <a:alpha val="100000"/>
                  </a:srgbClr>
                </a:solidFill>
                <a:latin typeface="SimSun"/>
                <a:ea typeface="SimSun"/>
                <a:cs typeface="SimSun"/>
                <a:hlinkClick r:id="rId5" action="ppaction://hlinksldjump?num=4">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4)</a:t>
            </a:r>
            <a:endParaRPr lang="SimSun" altLang="SimSun" sz="1000"/>
          </a:p>
          <a:p>
            <a:pPr marL="558165" algn="l" rtl="0" eaLnBrk="0">
              <a:lnSpc>
                <a:spcPts val="1177"/>
              </a:lnSpc>
              <a:spcBef>
                <a:spcPts val="1237"/>
              </a:spcBef>
            </a:pPr>
            <a:r>
              <a:rPr sz="900" kern="0" spc="-60">
                <a:solidFill>
                  <a:srgbClr val="000000">
                    <a:alpha val="100000"/>
                  </a:srgbClr>
                </a:solidFill>
                <a:latin typeface="SimSun"/>
                <a:ea typeface="SimSun"/>
                <a:cs typeface="SimSun"/>
              </a:rPr>
              <a:t>式中：</a:t>
            </a:r>
            <a:endParaRPr lang="SimSun" altLang="SimSun" sz="900"/>
          </a:p>
          <a:p>
            <a:pPr marL="558165" indent="-12700" algn="l" rtl="0" eaLnBrk="0">
              <a:lnSpc>
                <a:spcPct val="117000"/>
              </a:lnSpc>
              <a:spcBef>
                <a:spcPts val="345"/>
              </a:spcBef>
            </a:pPr>
            <a:r>
              <a:rPr sz="1000" kern="0" spc="0">
                <a:solidFill>
                  <a:srgbClr val="000000">
                    <a:alpha val="100000"/>
                  </a:srgbClr>
                </a:solidFill>
                <a:latin typeface="Times New Roman"/>
                <a:ea typeface="Times New Roman"/>
                <a:cs typeface="Times New Roman"/>
              </a:rPr>
              <a:t>δòò,          </a:t>
            </a:r>
            <a:r>
              <a:rPr sz="1000" u="sng" kern="0" spc="0">
                <a:solidFill>
                  <a:srgbClr val="000000">
                    <a:alpha val="100000"/>
                  </a:srgbClr>
                </a:solidFill>
                <a:latin typeface="Times New Roman"/>
                <a:ea typeface="Times New Roman"/>
                <a:cs typeface="Times New Roman"/>
              </a:rPr>
              <a:t>         </a:t>
            </a:r>
            <a:r>
              <a:rPr sz="1000" kern="0" spc="-250">
                <a:solidFill>
                  <a:srgbClr val="000000">
                    <a:alpha val="100000"/>
                  </a:srgbClr>
                </a:solidFill>
                <a:latin typeface="Times New Roman"/>
                <a:ea typeface="Times New Roman"/>
                <a:cs typeface="Times New Roman"/>
              </a:rPr>
              <a:t> </a:t>
            </a:r>
            <a:r>
              <a:rPr sz="1000" kern="0" spc="0">
                <a:solidFill>
                  <a:srgbClr val="000000">
                    <a:alpha val="100000"/>
                  </a:srgbClr>
                </a:solidFill>
                <a:latin typeface="SimSun"/>
                <a:ea typeface="SimSun"/>
                <a:cs typeface="SimSun"/>
              </a:rPr>
              <a:t>分别为试样的长度变化率、宽度变化率和</a:t>
            </a:r>
            <a:r>
              <a:rPr sz="1000" kern="0" spc="-10">
                <a:solidFill>
                  <a:srgbClr val="000000">
                    <a:alpha val="100000"/>
                  </a:srgbClr>
                </a:solidFill>
                <a:latin typeface="SimSun"/>
                <a:ea typeface="SimSun"/>
                <a:cs typeface="SimSun"/>
              </a:rPr>
              <a:t>厚度变化率，以百分数(%)表示；       </a:t>
            </a:r>
            <a:r>
              <a:rPr sz="1000" kern="0" spc="10">
                <a:solidFill>
                  <a:srgbClr val="000000">
                    <a:alpha val="100000"/>
                  </a:srgbClr>
                </a:solidFill>
                <a:latin typeface="Times New Roman"/>
                <a:ea typeface="Times New Roman"/>
                <a:cs typeface="Times New Roman"/>
              </a:rPr>
              <a:t>l₁,w₁,t₁——      </a:t>
            </a:r>
            <a:r>
              <a:rPr sz="1000" kern="0" spc="10">
                <a:solidFill>
                  <a:srgbClr val="000000">
                    <a:alpha val="100000"/>
                  </a:srgbClr>
                </a:solidFill>
                <a:latin typeface="SimSun"/>
                <a:ea typeface="SimSun"/>
                <a:cs typeface="SimSun"/>
              </a:rPr>
              <a:t>分别为试验</a:t>
            </a:r>
            <a:r>
              <a:rPr sz="1000" kern="0" spc="0">
                <a:solidFill>
                  <a:srgbClr val="000000">
                    <a:alpha val="100000"/>
                  </a:srgbClr>
                </a:solidFill>
                <a:latin typeface="SimSun"/>
                <a:ea typeface="SimSun"/>
                <a:cs typeface="SimSun"/>
              </a:rPr>
              <a:t>前试样长度、宽度和厚度，单位为毫米</a:t>
            </a:r>
            <a:r>
              <a:rPr sz="1000" kern="0" spc="0">
                <a:solidFill>
                  <a:srgbClr val="000000">
                    <a:alpha val="100000"/>
                  </a:srgbClr>
                </a:solidFill>
                <a:latin typeface="Times New Roman"/>
                <a:ea typeface="Times New Roman"/>
                <a:cs typeface="Times New Roman"/>
              </a:rPr>
              <a:t>(mm);</a:t>
            </a:r>
            <a:endParaRPr lang="Times New Roman" altLang="Times New Roman" sz="1000"/>
          </a:p>
          <a:p>
            <a:pPr marL="545465" algn="l" rtl="0" eaLnBrk="0">
              <a:lnSpc>
                <a:spcPct val="87000"/>
              </a:lnSpc>
              <a:spcBef>
                <a:spcPts val="455"/>
              </a:spcBef>
            </a:pPr>
            <a:r>
              <a:rPr sz="1000" kern="0" spc="-10">
                <a:solidFill>
                  <a:srgbClr val="000000">
                    <a:alpha val="100000"/>
                  </a:srgbClr>
                </a:solidFill>
                <a:latin typeface="SimSun"/>
                <a:ea typeface="SimSun"/>
                <a:cs typeface="SimSun"/>
              </a:rPr>
              <a:t>l</a:t>
            </a:r>
            <a:r>
              <a:rPr sz="1000" kern="0" spc="-10">
                <a:solidFill>
                  <a:srgbClr val="000000">
                    <a:alpha val="100000"/>
                  </a:srgbClr>
                </a:solidFill>
                <a:latin typeface="Calibri"/>
                <a:ea typeface="Calibri"/>
                <a:cs typeface="Calibri"/>
              </a:rPr>
              <a:t>₂</a:t>
            </a:r>
            <a:r>
              <a:rPr sz="1000" kern="0" spc="-10">
                <a:solidFill>
                  <a:srgbClr val="000000">
                    <a:alpha val="100000"/>
                  </a:srgbClr>
                </a:solidFill>
                <a:latin typeface="SimSun"/>
                <a:ea typeface="SimSun"/>
                <a:cs typeface="SimSun"/>
              </a:rPr>
              <a:t>,w</a:t>
            </a:r>
            <a:r>
              <a:rPr sz="1000" kern="0" spc="-10">
                <a:solidFill>
                  <a:srgbClr val="000000">
                    <a:alpha val="100000"/>
                  </a:srgbClr>
                </a:solidFill>
                <a:latin typeface="Calibri"/>
                <a:ea typeface="Calibri"/>
                <a:cs typeface="Calibri"/>
              </a:rPr>
              <a:t>₂</a:t>
            </a:r>
            <a:r>
              <a:rPr sz="1000" kern="0" spc="-10">
                <a:solidFill>
                  <a:srgbClr val="000000">
                    <a:alpha val="100000"/>
                  </a:srgbClr>
                </a:solidFill>
                <a:latin typeface="SimSun"/>
                <a:ea typeface="SimSun"/>
                <a:cs typeface="SimSun"/>
              </a:rPr>
              <a:t>,t</a:t>
            </a:r>
            <a:r>
              <a:rPr sz="1000" kern="0" spc="-10">
                <a:solidFill>
                  <a:srgbClr val="000000">
                    <a:alpha val="100000"/>
                  </a:srgbClr>
                </a:solidFill>
                <a:latin typeface="Calibri"/>
                <a:ea typeface="Calibri"/>
                <a:cs typeface="Calibri"/>
              </a:rPr>
              <a:t>₂</a:t>
            </a:r>
            <a:r>
              <a:rPr sz="1000" kern="0" spc="-10">
                <a:solidFill>
                  <a:srgbClr val="000000">
                    <a:alpha val="100000"/>
                  </a:srgbClr>
                </a:solidFill>
                <a:latin typeface="SimSun"/>
                <a:ea typeface="SimSun"/>
                <a:cs typeface="SimSun"/>
              </a:rPr>
              <a:t>——</a:t>
            </a:r>
            <a:r>
              <a:rPr sz="1000" kern="0" spc="32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分别为试验后试样长度、宽度和厚度，单位为</a:t>
            </a:r>
            <a:r>
              <a:rPr sz="1000" kern="0" spc="-20">
                <a:solidFill>
                  <a:srgbClr val="000000">
                    <a:alpha val="100000"/>
                  </a:srgbClr>
                </a:solidFill>
                <a:latin typeface="SimSun"/>
                <a:ea typeface="SimSun"/>
                <a:cs typeface="SimSun"/>
              </a:rPr>
              <a:t>毫米(mm)。</a:t>
            </a:r>
            <a:endParaRPr lang="SimSun" altLang="SimSun" sz="1000"/>
          </a:p>
          <a:p>
            <a:pPr marL="558165" algn="l" rtl="0" eaLnBrk="0">
              <a:lnSpc>
                <a:spcPts val="1665"/>
              </a:lnSpc>
            </a:pPr>
            <a:r>
              <a:rPr sz="1000" kern="0" spc="50">
                <a:solidFill>
                  <a:srgbClr val="000000">
                    <a:alpha val="100000"/>
                  </a:srgbClr>
                </a:solidFill>
                <a:latin typeface="SimSun"/>
                <a:ea typeface="SimSun"/>
                <a:cs typeface="SimSun"/>
              </a:rPr>
              <a:t>试样数量3块，取3块试样的算术平均值，修约</a:t>
            </a:r>
            <a:r>
              <a:rPr sz="1000" kern="0" spc="40">
                <a:solidFill>
                  <a:srgbClr val="000000">
                    <a:alpha val="100000"/>
                  </a:srgbClr>
                </a:solidFill>
                <a:latin typeface="SimSun"/>
                <a:ea typeface="SimSun"/>
                <a:cs typeface="SimSun"/>
              </a:rPr>
              <a:t>至0.1%。</a:t>
            </a:r>
            <a:endParaRPr lang="SimSun" altLang="SimSun" sz="1000"/>
          </a:p>
          <a:p>
            <a:pPr marL="24765" algn="l" rtl="0" eaLnBrk="0">
              <a:lnSpc>
                <a:spcPct val="95000"/>
              </a:lnSpc>
              <a:spcBef>
                <a:spcPts val="1240"/>
              </a:spcBef>
            </a:pPr>
            <a:r>
              <a:rPr sz="900" kern="0" spc="0">
                <a:solidFill>
                  <a:srgbClr val="000000">
                    <a:alpha val="100000"/>
                  </a:srgbClr>
                </a:solidFill>
                <a:latin typeface="SimHei"/>
                <a:ea typeface="SimHei"/>
                <a:cs typeface="SimHei"/>
              </a:rPr>
              <a:t>6.12</a:t>
            </a:r>
            <a:r>
              <a:rPr sz="900" kern="0" spc="110">
                <a:solidFill>
                  <a:srgbClr val="000000">
                    <a:alpha val="100000"/>
                  </a:srgbClr>
                </a:solidFill>
                <a:latin typeface="SimHei"/>
                <a:ea typeface="SimHei"/>
                <a:cs typeface="SimHei"/>
              </a:rPr>
              <a:t>  </a:t>
            </a:r>
            <a:r>
              <a:rPr sz="1000" kern="0" spc="0">
                <a:solidFill>
                  <a:srgbClr val="000000">
                    <a:alpha val="100000"/>
                  </a:srgbClr>
                </a:solidFill>
                <a:latin typeface="SimHei"/>
                <a:ea typeface="SimHei"/>
                <a:cs typeface="SimHei"/>
              </a:rPr>
              <a:t>燃烧性能</a:t>
            </a:r>
            <a:endParaRPr lang="SimHei" altLang="SimHei" sz="1000"/>
          </a:p>
          <a:p>
            <a:pPr marL="304165" algn="l" rtl="0" eaLnBrk="0">
              <a:lnSpc>
                <a:spcPct val="87000"/>
              </a:lnSpc>
              <a:spcBef>
                <a:spcPts val="1276"/>
              </a:spcBef>
            </a:pPr>
            <a:r>
              <a:rPr sz="1000" kern="0" spc="-10">
                <a:solidFill>
                  <a:srgbClr val="000000">
                    <a:alpha val="100000"/>
                  </a:srgbClr>
                </a:solidFill>
                <a:latin typeface="SimSun"/>
                <a:ea typeface="SimSun"/>
                <a:cs typeface="SimSun"/>
              </a:rPr>
              <a:t>按</a:t>
            </a:r>
            <a:r>
              <a:rPr sz="1000" kern="0" spc="-20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GB</a:t>
            </a:r>
            <a:r>
              <a:rPr sz="1000" kern="0" spc="70">
                <a:solidFill>
                  <a:srgbClr val="000000">
                    <a:alpha val="100000"/>
                  </a:srgbClr>
                </a:solidFill>
                <a:latin typeface="Times New Roman"/>
                <a:ea typeface="Times New Roman"/>
                <a:cs typeface="Times New Roman"/>
              </a:rPr>
              <a:t> </a:t>
            </a:r>
            <a:r>
              <a:rPr sz="1000" kern="0" spc="-10">
                <a:solidFill>
                  <a:srgbClr val="000000">
                    <a:alpha val="100000"/>
                  </a:srgbClr>
                </a:solidFill>
                <a:latin typeface="Times New Roman"/>
                <a:ea typeface="Times New Roman"/>
                <a:cs typeface="Times New Roman"/>
              </a:rPr>
              <a:t>8624—2012 </a:t>
            </a:r>
            <a:r>
              <a:rPr sz="1000" kern="0" spc="-10">
                <a:solidFill>
                  <a:srgbClr val="000000">
                    <a:alpha val="100000"/>
                  </a:srgbClr>
                </a:solidFill>
                <a:latin typeface="SimSun"/>
                <a:ea typeface="SimSun"/>
                <a:cs typeface="SimSun"/>
              </a:rPr>
              <a:t>的规定。</a:t>
            </a:r>
            <a:endParaRPr lang="SimSun" altLang="SimSun" sz="1000"/>
          </a:p>
          <a:p>
            <a:pPr marL="24765" algn="l" rtl="0" eaLnBrk="0">
              <a:lnSpc>
                <a:spcPts val="2410"/>
              </a:lnSpc>
            </a:pPr>
            <a:r>
              <a:rPr sz="1000" kern="0" spc="10">
                <a:solidFill>
                  <a:srgbClr val="000000">
                    <a:alpha val="100000"/>
                  </a:srgbClr>
                </a:solidFill>
                <a:latin typeface="SimHei"/>
                <a:ea typeface="SimHei"/>
                <a:cs typeface="SimHei"/>
              </a:rPr>
              <a:t>6.13  面密度偏差</a:t>
            </a:r>
            <a:endParaRPr lang="SimHei" altLang="SimHei" sz="1000"/>
          </a:p>
          <a:p>
            <a:pPr algn="l" rtl="0" eaLnBrk="0">
              <a:lnSpc>
                <a:spcPct val="106000"/>
              </a:lnSpc>
            </a:pPr>
            <a:endParaRPr lang="Arial" altLang="Arial" sz="1000"/>
          </a:p>
          <a:p>
            <a:pPr algn="l" rtl="0" eaLnBrk="0">
              <a:lnSpc>
                <a:spcPct val="9687"/>
              </a:lnSpc>
            </a:pPr>
            <a:endParaRPr lang="Arial" altLang="Arial" sz="100"/>
          </a:p>
          <a:p>
            <a:pPr marL="304165" algn="l" rtl="0" eaLnBrk="0">
              <a:lnSpc>
                <a:spcPct val="99000"/>
              </a:lnSpc>
            </a:pPr>
            <a:r>
              <a:rPr sz="1000" kern="0" spc="0">
                <a:solidFill>
                  <a:srgbClr val="000000">
                    <a:alpha val="100000"/>
                  </a:srgbClr>
                </a:solidFill>
                <a:latin typeface="SimSun"/>
                <a:ea typeface="SimSun"/>
                <a:cs typeface="SimSun"/>
              </a:rPr>
              <a:t>按附录</a:t>
            </a:r>
            <a:r>
              <a:rPr sz="1000" kern="0" spc="0">
                <a:solidFill>
                  <a:srgbClr val="000000">
                    <a:alpha val="100000"/>
                  </a:srgbClr>
                </a:solidFill>
                <a:latin typeface="Times New Roman"/>
                <a:ea typeface="Times New Roman"/>
                <a:cs typeface="Times New Roman"/>
              </a:rPr>
              <a:t>A </a:t>
            </a:r>
            <a:r>
              <a:rPr sz="1000" kern="0" spc="0">
                <a:solidFill>
                  <a:srgbClr val="000000">
                    <a:alpha val="100000"/>
                  </a:srgbClr>
                </a:solidFill>
                <a:latin typeface="SimSun"/>
                <a:ea typeface="SimSun"/>
                <a:cs typeface="SimSun"/>
              </a:rPr>
              <a:t>的规定进行。</a:t>
            </a:r>
            <a:endParaRPr lang="SimSun" altLang="SimSun" sz="1000"/>
          </a:p>
        </p:txBody>
      </p:sp>
      <p:pic>
        <p:nvPicPr>
          <p:cNvPr id="70" name="picture 70"/>
          <p:cNvPicPr>
            <a:picLocks noChangeAspect="1"/>
          </p:cNvPicPr>
          <p:nvPr/>
        </p:nvPicPr>
        <p:blipFill>
          <a:blip r:embed="rId6"/>
          <a:stretch>
            <a:fillRect/>
          </a:stretch>
        </p:blipFill>
        <p:spPr>
          <a:xfrm rot="21600000">
            <a:off x="3105178" y="7118329"/>
            <a:ext cx="1301758" cy="298490"/>
          </a:xfrm>
          <a:prstGeom prst="rect">
            <a:avLst/>
          </a:prstGeom>
        </p:spPr>
      </p:pic>
      <p:pic>
        <p:nvPicPr>
          <p:cNvPr id="72" name="picture 72"/>
          <p:cNvPicPr>
            <a:picLocks noChangeAspect="1"/>
          </p:cNvPicPr>
          <p:nvPr/>
        </p:nvPicPr>
        <p:blipFill>
          <a:blip r:embed="rId7"/>
          <a:stretch>
            <a:fillRect/>
          </a:stretch>
        </p:blipFill>
        <p:spPr>
          <a:xfrm rot="21600000">
            <a:off x="3035323" y="6737375"/>
            <a:ext cx="1454142" cy="298383"/>
          </a:xfrm>
          <a:prstGeom prst="rect">
            <a:avLst/>
          </a:prstGeom>
        </p:spPr>
      </p:pic>
      <p:pic>
        <p:nvPicPr>
          <p:cNvPr id="74" name="picture 74"/>
          <p:cNvPicPr>
            <a:picLocks noChangeAspect="1"/>
          </p:cNvPicPr>
          <p:nvPr/>
        </p:nvPicPr>
        <p:blipFill>
          <a:blip r:embed="rId8"/>
          <a:stretch>
            <a:fillRect/>
          </a:stretch>
        </p:blipFill>
        <p:spPr>
          <a:xfrm rot="21600000">
            <a:off x="3098766" y="6362715"/>
            <a:ext cx="1327180" cy="304784"/>
          </a:xfrm>
          <a:prstGeom prst="rect">
            <a:avLst/>
          </a:prstGeom>
        </p:spPr>
      </p:pic>
      <p:pic>
        <p:nvPicPr>
          <p:cNvPr id="76" name="picture 76"/>
          <p:cNvPicPr>
            <a:picLocks noChangeAspect="1"/>
          </p:cNvPicPr>
          <p:nvPr/>
        </p:nvPicPr>
        <p:blipFill>
          <a:blip r:embed="rId9"/>
          <a:stretch>
            <a:fillRect/>
          </a:stretch>
        </p:blipFill>
        <p:spPr>
          <a:xfrm rot="21600000">
            <a:off x="3155948" y="1549420"/>
            <a:ext cx="1206479" cy="304785"/>
          </a:xfrm>
          <a:prstGeom prst="rect">
            <a:avLst/>
          </a:prstGeom>
        </p:spPr>
      </p:pic>
      <p:sp>
        <p:nvSpPr>
          <p:cNvPr id="78" name="textbox 78"/>
          <p:cNvSpPr/>
          <p:nvPr/>
        </p:nvSpPr>
        <p:spPr>
          <a:xfrm>
            <a:off x="990625" y="9746552"/>
            <a:ext cx="62864" cy="101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659"/>
              </a:lnSpc>
            </a:pPr>
            <a:endParaRPr lang="Arial" altLang="Arial" sz="100"/>
          </a:p>
          <a:p>
            <a:pPr marL="12700" algn="l" rtl="0" eaLnBrk="0">
              <a:lnSpc>
                <a:spcPct val="83000"/>
              </a:lnSpc>
            </a:pPr>
            <a:r>
              <a:rPr sz="600" kern="0" spc="-10">
                <a:solidFill>
                  <a:srgbClr val="000000">
                    <a:alpha val="100000"/>
                  </a:srgbClr>
                </a:solidFill>
                <a:latin typeface="SimSun"/>
                <a:ea typeface="SimSun"/>
                <a:cs typeface="SimSun"/>
              </a:rPr>
              <a:t>6</a:t>
            </a:r>
            <a:endParaRPr lang="SimSun" altLang="SimSun" sz="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textbox 80"/>
          <p:cNvSpPr/>
          <p:nvPr/>
        </p:nvSpPr>
        <p:spPr>
          <a:xfrm>
            <a:off x="825491" y="788159"/>
            <a:ext cx="5873115" cy="51581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214"/>
              </a:lnSpc>
            </a:pPr>
            <a:r>
              <a:rPr sz="1000" b="1" kern="0" spc="0">
                <a:solidFill>
                  <a:srgbClr val="000000">
                    <a:alpha val="100000"/>
                  </a:srgbClr>
                </a:solidFill>
                <a:latin typeface="SimSun"/>
                <a:ea typeface="SimSun"/>
                <a:cs typeface="SimSun"/>
              </a:rPr>
              <a:t>GB</a:t>
            </a:r>
            <a:r>
              <a:rPr sz="1000" b="1" kern="0" spc="10">
                <a:solidFill>
                  <a:srgbClr val="000000">
                    <a:alpha val="100000"/>
                  </a:srgbClr>
                </a:solidFill>
                <a:latin typeface="SimSun"/>
                <a:ea typeface="SimSun"/>
                <a:cs typeface="SimSun"/>
              </a:rPr>
              <a:t>/T</a:t>
            </a:r>
            <a:r>
              <a:rPr sz="1000" kern="0" spc="52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37608—2019</a:t>
            </a:r>
            <a:endParaRPr lang="SimSun" altLang="SimSun" sz="1000"/>
          </a:p>
          <a:p>
            <a:pPr algn="l" rtl="0" eaLnBrk="0">
              <a:lnSpc>
                <a:spcPct val="157000"/>
              </a:lnSpc>
            </a:pPr>
            <a:endParaRPr lang="Arial" altLang="Arial" sz="1000"/>
          </a:p>
          <a:p>
            <a:pPr marL="13970" algn="l" rtl="0" eaLnBrk="0">
              <a:lnSpc>
                <a:spcPct val="100000"/>
              </a:lnSpc>
              <a:spcBef>
                <a:spcPts val="312"/>
              </a:spcBef>
            </a:pPr>
            <a:r>
              <a:rPr sz="1000" b="1" kern="0" spc="0">
                <a:solidFill>
                  <a:srgbClr val="000000">
                    <a:alpha val="100000"/>
                  </a:srgbClr>
                </a:solidFill>
                <a:latin typeface="SimHei"/>
                <a:ea typeface="SimHei"/>
                <a:cs typeface="SimHei"/>
              </a:rPr>
              <a:t>6.14</a:t>
            </a:r>
            <a:r>
              <a:rPr sz="1000" kern="0" spc="0">
                <a:solidFill>
                  <a:srgbClr val="000000">
                    <a:alpha val="100000"/>
                  </a:srgbClr>
                </a:solidFill>
                <a:latin typeface="SimHei"/>
                <a:ea typeface="SimHei"/>
                <a:cs typeface="SimHei"/>
              </a:rPr>
              <a:t>  </a:t>
            </a:r>
            <a:r>
              <a:rPr sz="1000" b="1" kern="0" spc="0">
                <a:solidFill>
                  <a:srgbClr val="000000">
                    <a:alpha val="100000"/>
                  </a:srgbClr>
                </a:solidFill>
                <a:latin typeface="SimHei"/>
                <a:ea typeface="SimHei"/>
                <a:cs typeface="SimHei"/>
              </a:rPr>
              <a:t>有效导热系数</a:t>
            </a:r>
            <a:endParaRPr lang="SimHei" altLang="SimHei" sz="1000"/>
          </a:p>
          <a:p>
            <a:pPr marL="278765" algn="l" rtl="0" eaLnBrk="0">
              <a:lnSpc>
                <a:spcPct val="99000"/>
              </a:lnSpc>
              <a:spcBef>
                <a:spcPts val="1218"/>
              </a:spcBef>
            </a:pPr>
            <a:r>
              <a:rPr sz="1000" kern="0" spc="40">
                <a:solidFill>
                  <a:srgbClr val="000000">
                    <a:alpha val="100000"/>
                  </a:srgbClr>
                </a:solidFill>
                <a:latin typeface="SimSun"/>
                <a:ea typeface="SimSun"/>
                <a:cs typeface="SimSun"/>
              </a:rPr>
              <a:t>有效导热系数可参考附录</a:t>
            </a:r>
            <a:r>
              <a:rPr sz="1000" kern="0" spc="40">
                <a:solidFill>
                  <a:srgbClr val="000000">
                    <a:alpha val="100000"/>
                  </a:srgbClr>
                </a:solidFill>
                <a:latin typeface="Times New Roman"/>
                <a:ea typeface="Times New Roman"/>
                <a:cs typeface="Times New Roman"/>
              </a:rPr>
              <a:t>C</a:t>
            </a:r>
            <a:r>
              <a:rPr sz="1000" kern="0" spc="90">
                <a:solidFill>
                  <a:srgbClr val="000000">
                    <a:alpha val="100000"/>
                  </a:srgbClr>
                </a:solidFill>
                <a:latin typeface="Times New Roman"/>
                <a:ea typeface="Times New Roman"/>
                <a:cs typeface="Times New Roman"/>
              </a:rPr>
              <a:t> </a:t>
            </a:r>
            <a:r>
              <a:rPr sz="1000" kern="0" spc="40">
                <a:solidFill>
                  <a:srgbClr val="000000">
                    <a:alpha val="100000"/>
                  </a:srgbClr>
                </a:solidFill>
                <a:latin typeface="SimSun"/>
                <a:ea typeface="SimSun"/>
                <a:cs typeface="SimSun"/>
              </a:rPr>
              <a:t>或附录</a:t>
            </a:r>
            <a:r>
              <a:rPr sz="1000" kern="0" spc="40">
                <a:solidFill>
                  <a:srgbClr val="000000">
                    <a:alpha val="100000"/>
                  </a:srgbClr>
                </a:solidFill>
                <a:latin typeface="Times New Roman"/>
                <a:ea typeface="Times New Roman"/>
                <a:cs typeface="Times New Roman"/>
              </a:rPr>
              <a:t>D</a:t>
            </a:r>
            <a:r>
              <a:rPr sz="1000" kern="0" spc="-40">
                <a:solidFill>
                  <a:srgbClr val="000000">
                    <a:alpha val="100000"/>
                  </a:srgbClr>
                </a:solidFill>
                <a:latin typeface="Times New Roman"/>
                <a:ea typeface="Times New Roman"/>
                <a:cs typeface="Times New Roman"/>
              </a:rPr>
              <a:t> </a:t>
            </a:r>
            <a:r>
              <a:rPr sz="1000" kern="0" spc="40">
                <a:solidFill>
                  <a:srgbClr val="000000">
                    <a:alpha val="100000"/>
                  </a:srgbClr>
                </a:solidFill>
                <a:latin typeface="SimSun"/>
                <a:ea typeface="SimSun"/>
                <a:cs typeface="SimSun"/>
              </a:rPr>
              <a:t>进行</a:t>
            </a:r>
            <a:r>
              <a:rPr sz="1000" kern="0" spc="30">
                <a:solidFill>
                  <a:srgbClr val="000000">
                    <a:alpha val="100000"/>
                  </a:srgbClr>
                </a:solidFill>
                <a:latin typeface="SimSun"/>
                <a:ea typeface="SimSun"/>
                <a:cs typeface="SimSun"/>
              </a:rPr>
              <a:t>测定或计算。</a:t>
            </a:r>
            <a:endParaRPr lang="SimSun" altLang="SimSun" sz="1000"/>
          </a:p>
          <a:p>
            <a:pPr marL="13970" algn="l" rtl="0" eaLnBrk="0">
              <a:lnSpc>
                <a:spcPct val="100000"/>
              </a:lnSpc>
              <a:spcBef>
                <a:spcPts val="1051"/>
              </a:spcBef>
            </a:pPr>
            <a:r>
              <a:rPr sz="1000" b="1" kern="0" spc="-10">
                <a:solidFill>
                  <a:srgbClr val="000000">
                    <a:alpha val="100000"/>
                  </a:srgbClr>
                </a:solidFill>
                <a:latin typeface="SimHei"/>
                <a:ea typeface="SimHei"/>
                <a:cs typeface="SimHei"/>
              </a:rPr>
              <a:t>6.15</a:t>
            </a:r>
            <a:r>
              <a:rPr sz="1000" kern="0" spc="4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使用寿命</a:t>
            </a:r>
            <a:endParaRPr lang="SimHei" altLang="SimHei" sz="1000"/>
          </a:p>
          <a:p>
            <a:pPr marL="12700" indent="266065" algn="l" rtl="0" eaLnBrk="0">
              <a:lnSpc>
                <a:spcPct val="120000"/>
              </a:lnSpc>
              <a:spcBef>
                <a:spcPts val="961"/>
              </a:spcBef>
            </a:pPr>
            <a:r>
              <a:rPr sz="1000" kern="0" spc="0">
                <a:solidFill>
                  <a:srgbClr val="000000">
                    <a:alpha val="100000"/>
                  </a:srgbClr>
                </a:solidFill>
                <a:latin typeface="SimSun"/>
                <a:ea typeface="SimSun"/>
                <a:cs typeface="SimSun"/>
              </a:rPr>
              <a:t>评估使用寿命时，首先应确定真空绝热板中心区域导热系数的失效值，然后根据工况条件参考附录</a:t>
            </a:r>
            <a:r>
              <a:rPr sz="1000" kern="0" spc="0">
                <a:solidFill>
                  <a:srgbClr val="000000">
                    <a:alpha val="100000"/>
                  </a:srgbClr>
                </a:solidFill>
                <a:latin typeface="Times New Roman"/>
                <a:ea typeface="Times New Roman"/>
                <a:cs typeface="Times New Roman"/>
              </a:rPr>
              <a:t>E  </a:t>
            </a:r>
            <a:r>
              <a:rPr sz="1000" kern="0" spc="0">
                <a:solidFill>
                  <a:srgbClr val="000000">
                    <a:alpha val="100000"/>
                  </a:srgbClr>
                </a:solidFill>
                <a:latin typeface="SimSun"/>
                <a:ea typeface="SimSun"/>
                <a:cs typeface="SimSun"/>
              </a:rPr>
              <a:t>进行评估。</a:t>
            </a:r>
            <a:endParaRPr lang="SimSun" altLang="SimSun" sz="1000"/>
          </a:p>
          <a:p>
            <a:pPr algn="l" rtl="0" eaLnBrk="0">
              <a:lnSpc>
                <a:spcPct val="131000"/>
              </a:lnSpc>
            </a:pPr>
            <a:endParaRPr lang="Arial" altLang="Arial" sz="1000"/>
          </a:p>
          <a:p>
            <a:pPr marL="12700" algn="l" rtl="0" eaLnBrk="0">
              <a:lnSpc>
                <a:spcPct val="87000"/>
              </a:lnSpc>
              <a:spcBef>
                <a:spcPts val="311"/>
              </a:spcBef>
            </a:pPr>
            <a:r>
              <a:rPr sz="1000" kern="0" spc="20">
                <a:solidFill>
                  <a:srgbClr val="000000">
                    <a:alpha val="100000"/>
                  </a:srgbClr>
                </a:solidFill>
                <a:latin typeface="SimSun"/>
                <a:ea typeface="SimSun"/>
                <a:cs typeface="SimSun"/>
              </a:rPr>
              <a:t>7</a:t>
            </a:r>
            <a:r>
              <a:rPr sz="1000" kern="0" spc="4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检验规则</a:t>
            </a:r>
            <a:endParaRPr lang="SimSun" altLang="SimSun" sz="1000"/>
          </a:p>
          <a:p>
            <a:pPr marL="12700" algn="l" rtl="0" eaLnBrk="0">
              <a:lnSpc>
                <a:spcPts val="2762"/>
              </a:lnSpc>
            </a:pPr>
            <a:r>
              <a:rPr sz="1000" kern="0" spc="30">
                <a:solidFill>
                  <a:srgbClr val="000000">
                    <a:alpha val="100000"/>
                  </a:srgbClr>
                </a:solidFill>
                <a:latin typeface="SimHei"/>
                <a:ea typeface="SimHei"/>
                <a:cs typeface="SimHei"/>
              </a:rPr>
              <a:t>7.1</a:t>
            </a:r>
            <a:r>
              <a:rPr sz="1000" kern="0" spc="380">
                <a:solidFill>
                  <a:srgbClr val="000000">
                    <a:alpha val="100000"/>
                  </a:srgbClr>
                </a:solidFill>
                <a:latin typeface="SimHei"/>
                <a:ea typeface="SimHei"/>
                <a:cs typeface="SimHei"/>
              </a:rPr>
              <a:t> </a:t>
            </a:r>
            <a:r>
              <a:rPr sz="1000" kern="0" spc="30">
                <a:solidFill>
                  <a:srgbClr val="000000">
                    <a:alpha val="100000"/>
                  </a:srgbClr>
                </a:solidFill>
                <a:latin typeface="SimHei"/>
                <a:ea typeface="SimHei"/>
                <a:cs typeface="SimHei"/>
              </a:rPr>
              <a:t>总则</a:t>
            </a:r>
            <a:endParaRPr lang="SimHei" altLang="SimHei" sz="1000"/>
          </a:p>
          <a:p>
            <a:pPr marL="278765" algn="l" rtl="0" eaLnBrk="0">
              <a:lnSpc>
                <a:spcPct val="87000"/>
              </a:lnSpc>
              <a:spcBef>
                <a:spcPts val="1343"/>
              </a:spcBef>
            </a:pPr>
            <a:r>
              <a:rPr sz="1000" kern="0" spc="40">
                <a:solidFill>
                  <a:srgbClr val="000000">
                    <a:alpha val="100000"/>
                  </a:srgbClr>
                </a:solidFill>
                <a:latin typeface="SimSun"/>
                <a:ea typeface="SimSun"/>
                <a:cs typeface="SimSun"/>
              </a:rPr>
              <a:t>检验分为出厂检验和</a:t>
            </a:r>
            <a:r>
              <a:rPr sz="1000" kern="0" spc="30">
                <a:solidFill>
                  <a:srgbClr val="000000">
                    <a:alpha val="100000"/>
                  </a:srgbClr>
                </a:solidFill>
                <a:latin typeface="SimSun"/>
                <a:ea typeface="SimSun"/>
                <a:cs typeface="SimSun"/>
              </a:rPr>
              <a:t>型式检验。出厂检验和型式检验的项目见表5。</a:t>
            </a:r>
            <a:endParaRPr lang="SimSun" altLang="SimSun" sz="1000"/>
          </a:p>
          <a:p>
            <a:pPr marL="12700" algn="l" rtl="0" eaLnBrk="0">
              <a:lnSpc>
                <a:spcPts val="2263"/>
              </a:lnSpc>
            </a:pPr>
            <a:r>
              <a:rPr sz="1000" kern="0" spc="10">
                <a:solidFill>
                  <a:srgbClr val="000000">
                    <a:alpha val="100000"/>
                  </a:srgbClr>
                </a:solidFill>
                <a:latin typeface="SimHei"/>
                <a:ea typeface="SimHei"/>
                <a:cs typeface="SimHei"/>
              </a:rPr>
              <a:t>7.2  出厂检验</a:t>
            </a:r>
            <a:endParaRPr lang="SimHei" altLang="SimHei" sz="1000"/>
          </a:p>
          <a:p>
            <a:pPr marL="278765" algn="l" rtl="0" eaLnBrk="0">
              <a:lnSpc>
                <a:spcPct val="99000"/>
              </a:lnSpc>
              <a:spcBef>
                <a:spcPts val="1287"/>
              </a:spcBef>
            </a:pPr>
            <a:r>
              <a:rPr sz="1000" kern="0" spc="30">
                <a:solidFill>
                  <a:srgbClr val="000000">
                    <a:alpha val="100000"/>
                  </a:srgbClr>
                </a:solidFill>
                <a:latin typeface="SimSun"/>
                <a:ea typeface="SimSun"/>
                <a:cs typeface="SimSun"/>
              </a:rPr>
              <a:t>产品出厂时，应进行出厂检验。出厂检验应实施100%检验</a:t>
            </a:r>
            <a:r>
              <a:rPr sz="1000" kern="0" spc="20">
                <a:solidFill>
                  <a:srgbClr val="000000">
                    <a:alpha val="100000"/>
                  </a:srgbClr>
                </a:solidFill>
                <a:latin typeface="SimSun"/>
                <a:ea typeface="SimSun"/>
                <a:cs typeface="SimSun"/>
              </a:rPr>
              <a:t>。</a:t>
            </a:r>
            <a:endParaRPr lang="SimSun" altLang="SimSun" sz="1000"/>
          </a:p>
          <a:p>
            <a:pPr marL="12700" algn="l" rtl="0" eaLnBrk="0">
              <a:lnSpc>
                <a:spcPct val="100000"/>
              </a:lnSpc>
              <a:spcBef>
                <a:spcPts val="1059"/>
              </a:spcBef>
            </a:pPr>
            <a:r>
              <a:rPr sz="1000" kern="0" spc="0">
                <a:solidFill>
                  <a:srgbClr val="000000">
                    <a:alpha val="100000"/>
                  </a:srgbClr>
                </a:solidFill>
                <a:latin typeface="SimHei"/>
                <a:ea typeface="SimHei"/>
                <a:cs typeface="SimHei"/>
              </a:rPr>
              <a:t>7.3  型式检验</a:t>
            </a:r>
            <a:endParaRPr lang="SimHei" altLang="SimHei" sz="1000"/>
          </a:p>
          <a:p>
            <a:pPr marL="278765" algn="l" rtl="0" eaLnBrk="0">
              <a:lnSpc>
                <a:spcPct val="87000"/>
              </a:lnSpc>
              <a:spcBef>
                <a:spcPts val="1158"/>
              </a:spcBef>
            </a:pPr>
            <a:r>
              <a:rPr sz="1000" kern="0" spc="-20">
                <a:solidFill>
                  <a:srgbClr val="000000">
                    <a:alpha val="100000"/>
                  </a:srgbClr>
                </a:solidFill>
                <a:latin typeface="SimSun"/>
                <a:ea typeface="SimSun"/>
                <a:cs typeface="SimSun"/>
              </a:rPr>
              <a:t>有下列情况之一时，应进行型式</a:t>
            </a:r>
            <a:r>
              <a:rPr sz="1000" kern="0" spc="-30">
                <a:solidFill>
                  <a:srgbClr val="000000">
                    <a:alpha val="100000"/>
                  </a:srgbClr>
                </a:solidFill>
                <a:latin typeface="SimSun"/>
                <a:ea typeface="SimSun"/>
                <a:cs typeface="SimSun"/>
              </a:rPr>
              <a:t>检验。</a:t>
            </a:r>
            <a:endParaRPr lang="SimSun" altLang="SimSun" sz="1000"/>
          </a:p>
          <a:p>
            <a:pPr marL="278765" algn="l" rtl="0" eaLnBrk="0">
              <a:lnSpc>
                <a:spcPts val="1459"/>
              </a:lnSpc>
            </a:pPr>
            <a:r>
              <a:rPr sz="1000" kern="0" spc="-30">
                <a:solidFill>
                  <a:srgbClr val="000000">
                    <a:alpha val="100000"/>
                  </a:srgbClr>
                </a:solidFill>
                <a:latin typeface="Times New Roman"/>
                <a:ea typeface="Times New Roman"/>
                <a:cs typeface="Times New Roman"/>
              </a:rPr>
              <a:t>a)</a:t>
            </a:r>
            <a:r>
              <a:rPr sz="1000" kern="0" spc="5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新产品定型鉴定；</a:t>
            </a:r>
            <a:endParaRPr lang="SimSun" altLang="SimSun" sz="1000"/>
          </a:p>
          <a:p>
            <a:pPr marL="278765" algn="l" rtl="0" eaLnBrk="0">
              <a:lnSpc>
                <a:spcPct val="94000"/>
              </a:lnSpc>
              <a:spcBef>
                <a:spcPts val="422"/>
              </a:spcBef>
            </a:pPr>
            <a:r>
              <a:rPr sz="1000" kern="0" spc="-20">
                <a:solidFill>
                  <a:srgbClr val="000000">
                    <a:alpha val="100000"/>
                  </a:srgbClr>
                </a:solidFill>
                <a:latin typeface="Times New Roman"/>
                <a:ea typeface="Times New Roman"/>
                <a:cs typeface="Times New Roman"/>
              </a:rPr>
              <a:t>b)    </a:t>
            </a:r>
            <a:r>
              <a:rPr sz="1000" kern="0" spc="-20">
                <a:solidFill>
                  <a:srgbClr val="000000">
                    <a:alpha val="100000"/>
                  </a:srgbClr>
                </a:solidFill>
                <a:latin typeface="SimSun"/>
                <a:ea typeface="SimSun"/>
                <a:cs typeface="SimSun"/>
              </a:rPr>
              <a:t>正式生产后，原材料、工艺有较大的改变，可能影</a:t>
            </a:r>
            <a:r>
              <a:rPr sz="1000" kern="0" spc="-30">
                <a:solidFill>
                  <a:srgbClr val="000000">
                    <a:alpha val="100000"/>
                  </a:srgbClr>
                </a:solidFill>
                <a:latin typeface="SimSun"/>
                <a:ea typeface="SimSun"/>
                <a:cs typeface="SimSun"/>
              </a:rPr>
              <a:t>响产品性能时；</a:t>
            </a:r>
            <a:endParaRPr lang="SimSun" altLang="SimSun" sz="1000"/>
          </a:p>
          <a:p>
            <a:pPr marL="278765" algn="l" rtl="0" eaLnBrk="0">
              <a:lnSpc>
                <a:spcPts val="1449"/>
              </a:lnSpc>
            </a:pPr>
            <a:r>
              <a:rPr sz="1000" kern="0" spc="-10">
                <a:solidFill>
                  <a:srgbClr val="000000">
                    <a:alpha val="100000"/>
                  </a:srgbClr>
                </a:solidFill>
                <a:latin typeface="Times New Roman"/>
                <a:ea typeface="Times New Roman"/>
                <a:cs typeface="Times New Roman"/>
              </a:rPr>
              <a:t>c)</a:t>
            </a:r>
            <a:r>
              <a:rPr sz="1000" kern="0" spc="4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正常生产时，每年至少进行一次；</a:t>
            </a:r>
            <a:endParaRPr lang="SimSun" altLang="SimSun" sz="1000"/>
          </a:p>
          <a:p>
            <a:pPr marL="278765" algn="l" rtl="0" eaLnBrk="0">
              <a:lnSpc>
                <a:spcPct val="94000"/>
              </a:lnSpc>
              <a:spcBef>
                <a:spcPts val="322"/>
              </a:spcBef>
            </a:pPr>
            <a:r>
              <a:rPr sz="1000" kern="0" spc="20">
                <a:solidFill>
                  <a:srgbClr val="000000">
                    <a:alpha val="100000"/>
                  </a:srgbClr>
                </a:solidFill>
                <a:latin typeface="Times New Roman"/>
                <a:ea typeface="Times New Roman"/>
                <a:cs typeface="Times New Roman"/>
              </a:rPr>
              <a:t>d)    </a:t>
            </a:r>
            <a:r>
              <a:rPr sz="1000" kern="0" spc="20">
                <a:solidFill>
                  <a:srgbClr val="000000">
                    <a:alpha val="100000"/>
                  </a:srgbClr>
                </a:solidFill>
                <a:latin typeface="SimSun"/>
                <a:ea typeface="SimSun"/>
                <a:cs typeface="SimSun"/>
              </a:rPr>
              <a:t>出厂检验结果与上次型式检验结果有较大差异时；</a:t>
            </a:r>
            <a:endParaRPr lang="SimSun" altLang="SimSun" sz="1000"/>
          </a:p>
          <a:p>
            <a:pPr marL="278765" algn="l" rtl="0" eaLnBrk="0">
              <a:lnSpc>
                <a:spcPts val="1650"/>
              </a:lnSpc>
            </a:pPr>
            <a:r>
              <a:rPr sz="1000" kern="0" spc="20">
                <a:solidFill>
                  <a:srgbClr val="000000">
                    <a:alpha val="100000"/>
                  </a:srgbClr>
                </a:solidFill>
                <a:latin typeface="Times New Roman"/>
                <a:ea typeface="Times New Roman"/>
                <a:cs typeface="Times New Roman"/>
              </a:rPr>
              <a:t>e)</a:t>
            </a:r>
            <a:r>
              <a:rPr sz="1000" kern="0" spc="5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国家质量监督机构提出进行型</a:t>
            </a:r>
            <a:r>
              <a:rPr sz="1000" kern="0" spc="10">
                <a:solidFill>
                  <a:srgbClr val="000000">
                    <a:alpha val="100000"/>
                  </a:srgbClr>
                </a:solidFill>
                <a:latin typeface="SimSun"/>
                <a:ea typeface="SimSun"/>
                <a:cs typeface="SimSun"/>
              </a:rPr>
              <a:t>式检验要求时。</a:t>
            </a:r>
            <a:endParaRPr lang="SimSun" altLang="SimSun" sz="1000"/>
          </a:p>
          <a:p>
            <a:pPr algn="l" rtl="0" eaLnBrk="0">
              <a:lnSpc>
                <a:spcPct val="105000"/>
              </a:lnSpc>
            </a:pPr>
            <a:endParaRPr lang="Arial" altLang="Arial" sz="1000"/>
          </a:p>
          <a:p>
            <a:pPr marL="2179954" algn="l" rtl="0" eaLnBrk="0">
              <a:lnSpc>
                <a:spcPct val="100000"/>
              </a:lnSpc>
              <a:spcBef>
                <a:spcPts val="6"/>
              </a:spcBef>
            </a:pPr>
            <a:r>
              <a:rPr sz="1000" b="1" kern="0" spc="60">
                <a:solidFill>
                  <a:srgbClr val="000000">
                    <a:alpha val="100000"/>
                  </a:srgbClr>
                </a:solidFill>
                <a:latin typeface="SimHei"/>
                <a:ea typeface="SimHei"/>
                <a:cs typeface="SimHei"/>
              </a:rPr>
              <a:t>表5</a:t>
            </a:r>
            <a:r>
              <a:rPr sz="1000" kern="0" spc="460">
                <a:solidFill>
                  <a:srgbClr val="000000">
                    <a:alpha val="100000"/>
                  </a:srgbClr>
                </a:solidFill>
                <a:latin typeface="SimHei"/>
                <a:ea typeface="SimHei"/>
                <a:cs typeface="SimHei"/>
              </a:rPr>
              <a:t> </a:t>
            </a:r>
            <a:r>
              <a:rPr sz="1000" b="1" kern="0" spc="60">
                <a:solidFill>
                  <a:srgbClr val="000000">
                    <a:alpha val="100000"/>
                  </a:srgbClr>
                </a:solidFill>
                <a:latin typeface="SimHei"/>
                <a:ea typeface="SimHei"/>
                <a:cs typeface="SimHei"/>
              </a:rPr>
              <a:t>真空绝热板检测项</a:t>
            </a:r>
            <a:r>
              <a:rPr sz="1000" b="1" kern="0" spc="50">
                <a:solidFill>
                  <a:srgbClr val="000000">
                    <a:alpha val="100000"/>
                  </a:srgbClr>
                </a:solidFill>
                <a:latin typeface="SimHei"/>
                <a:ea typeface="SimHei"/>
                <a:cs typeface="SimHei"/>
              </a:rPr>
              <a:t>目</a:t>
            </a:r>
            <a:endParaRPr lang="SimHei" altLang="SimHei" sz="1000"/>
          </a:p>
        </p:txBody>
      </p:sp>
      <p:graphicFrame>
        <p:nvGraphicFramePr>
          <p:cNvPr id="82" name="table 82"/>
          <p:cNvGraphicFramePr>
            <a:graphicFrameLocks noGrp="1"/>
          </p:cNvGraphicFramePr>
          <p:nvPr/>
        </p:nvGraphicFramePr>
        <p:xfrm>
          <a:off x="841353" y="6073744"/>
          <a:ext cx="5842000" cy="3568700"/>
        </p:xfrm>
        <a:graphic>
          <a:graphicData uri="http://schemas.openxmlformats.org/drawingml/2006/table">
            <a:tbl>
              <a:tblPr/>
              <a:tblGrid>
                <a:gridCol w="1146175"/>
                <a:gridCol w="1136650"/>
                <a:gridCol w="1143000"/>
                <a:gridCol w="1149350"/>
                <a:gridCol w="1266825"/>
              </a:tblGrid>
              <a:tr h="200025">
                <a:tc rowSpan="2">
                  <a:txBody>
                    <a:bodyPr vert="horz" wrap="square"/>
                    <a:lstStyle/>
                    <a:p>
                      <a:pPr algn="l" rtl="0" eaLnBrk="0">
                        <a:lnSpc>
                          <a:spcPct val="107000"/>
                        </a:lnSpc>
                      </a:pPr>
                      <a:endParaRPr lang="Arial" altLang="Arial" sz="900"/>
                    </a:p>
                    <a:p>
                      <a:pPr algn="l" rtl="0" eaLnBrk="0">
                        <a:lnSpc>
                          <a:spcPct val="8743"/>
                        </a:lnSpc>
                      </a:pPr>
                      <a:endParaRPr lang="Arial" altLang="Arial" sz="100"/>
                    </a:p>
                    <a:p>
                      <a:pPr marL="358775" algn="l" rtl="0" eaLnBrk="0">
                        <a:lnSpc>
                          <a:spcPct val="100000"/>
                        </a:lnSpc>
                      </a:pPr>
                      <a:r>
                        <a:rPr sz="800" kern="0" spc="-10">
                          <a:solidFill>
                            <a:srgbClr val="000000">
                              <a:alpha val="100000"/>
                            </a:srgbClr>
                          </a:solidFill>
                          <a:latin typeface="SimSun"/>
                          <a:ea typeface="SimSun"/>
                          <a:cs typeface="SimSun"/>
                        </a:rPr>
                        <a:t>项</a:t>
                      </a:r>
                      <a:r>
                        <a:rPr sz="800" kern="0" spc="20">
                          <a:solidFill>
                            <a:srgbClr val="000000">
                              <a:alpha val="100000"/>
                            </a:srgbClr>
                          </a:solidFill>
                          <a:latin typeface="SimSun"/>
                          <a:ea typeface="SimSun"/>
                          <a:cs typeface="SimSun"/>
                        </a:rPr>
                        <a:t>     </a:t>
                      </a:r>
                      <a:r>
                        <a:rPr sz="800" kern="0" spc="-10">
                          <a:solidFill>
                            <a:srgbClr val="000000">
                              <a:alpha val="100000"/>
                            </a:srgbClr>
                          </a:solidFill>
                          <a:latin typeface="SimSun"/>
                          <a:ea typeface="SimSun"/>
                          <a:cs typeface="SimSun"/>
                        </a:rPr>
                        <a:t>目</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15000"/>
                        </a:lnSpc>
                      </a:pPr>
                      <a:endParaRPr lang="Arial" altLang="Arial" sz="300"/>
                    </a:p>
                    <a:p>
                      <a:pPr marL="971550" algn="l" rtl="0" eaLnBrk="0">
                        <a:lnSpc>
                          <a:spcPct val="100000"/>
                        </a:lnSpc>
                        <a:spcBef>
                          <a:spcPts val="2"/>
                        </a:spcBef>
                      </a:pPr>
                      <a:r>
                        <a:rPr sz="800" kern="0" spc="80">
                          <a:solidFill>
                            <a:srgbClr val="000000">
                              <a:alpha val="100000"/>
                            </a:srgbClr>
                          </a:solidFill>
                          <a:latin typeface="SimSun"/>
                          <a:ea typeface="SimSun"/>
                          <a:cs typeface="SimSun"/>
                        </a:rPr>
                        <a:t>建筑用</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vert="horz" wrap="square"/>
                    <a:lstStyle/>
                    <a:p>
                      <a:pPr algn="l" rtl="0" eaLnBrk="0">
                        <a:lnSpc>
                          <a:spcPct val="115000"/>
                        </a:lnSpc>
                      </a:pPr>
                      <a:endParaRPr lang="Arial" altLang="Arial" sz="300"/>
                    </a:p>
                    <a:p>
                      <a:pPr marL="1040764" algn="l" rtl="0" eaLnBrk="0">
                        <a:lnSpc>
                          <a:spcPts val="966"/>
                        </a:lnSpc>
                        <a:spcBef>
                          <a:spcPts val="2"/>
                        </a:spcBef>
                      </a:pPr>
                      <a:r>
                        <a:rPr sz="800" kern="0" spc="80">
                          <a:solidFill>
                            <a:srgbClr val="000000">
                              <a:alpha val="100000"/>
                            </a:srgbClr>
                          </a:solidFill>
                          <a:latin typeface="SimSun"/>
                          <a:ea typeface="SimSun"/>
                          <a:cs typeface="SimSun"/>
                        </a:rPr>
                        <a:t>工业用</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6850">
                <a:tc vMerge="1">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300"/>
                    </a:p>
                    <a:p>
                      <a:pPr marL="456565" algn="l" rtl="0" eaLnBrk="0">
                        <a:lnSpc>
                          <a:spcPct val="100000"/>
                        </a:lnSpc>
                        <a:spcBef>
                          <a:spcPts val="2"/>
                        </a:spcBef>
                      </a:pPr>
                      <a:r>
                        <a:rPr sz="800" kern="0" spc="70">
                          <a:solidFill>
                            <a:srgbClr val="000000">
                              <a:alpha val="100000"/>
                            </a:srgbClr>
                          </a:solidFill>
                          <a:latin typeface="SimSun"/>
                          <a:ea typeface="SimSun"/>
                          <a:cs typeface="SimSun"/>
                        </a:rPr>
                        <a:t>出厂</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300"/>
                    </a:p>
                    <a:p>
                      <a:pPr marL="463550" algn="l" rtl="0" eaLnBrk="0">
                        <a:lnSpc>
                          <a:spcPts val="966"/>
                        </a:lnSpc>
                        <a:spcBef>
                          <a:spcPts val="2"/>
                        </a:spcBef>
                      </a:pPr>
                      <a:r>
                        <a:rPr sz="800" kern="0" spc="10">
                          <a:solidFill>
                            <a:srgbClr val="000000">
                              <a:alpha val="100000"/>
                            </a:srgbClr>
                          </a:solidFill>
                          <a:latin typeface="SimSun"/>
                          <a:ea typeface="SimSun"/>
                          <a:cs typeface="SimSun"/>
                        </a:rPr>
                        <a:t>型式</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300"/>
                    </a:p>
                    <a:p>
                      <a:pPr marL="462915" algn="l" rtl="0" eaLnBrk="0">
                        <a:lnSpc>
                          <a:spcPct val="100000"/>
                        </a:lnSpc>
                        <a:spcBef>
                          <a:spcPts val="2"/>
                        </a:spcBef>
                      </a:pPr>
                      <a:r>
                        <a:rPr sz="800" kern="0" spc="70">
                          <a:solidFill>
                            <a:srgbClr val="000000">
                              <a:alpha val="100000"/>
                            </a:srgbClr>
                          </a:solidFill>
                          <a:latin typeface="SimSun"/>
                          <a:ea typeface="SimSun"/>
                          <a:cs typeface="SimSun"/>
                        </a:rPr>
                        <a:t>出厂</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300"/>
                    </a:p>
                    <a:p>
                      <a:pPr marL="520700" algn="l" rtl="0" eaLnBrk="0">
                        <a:lnSpc>
                          <a:spcPts val="966"/>
                        </a:lnSpc>
                        <a:spcBef>
                          <a:spcPts val="2"/>
                        </a:spcBef>
                      </a:pPr>
                      <a:r>
                        <a:rPr sz="800" kern="0" spc="10">
                          <a:solidFill>
                            <a:srgbClr val="000000">
                              <a:alpha val="100000"/>
                            </a:srgbClr>
                          </a:solidFill>
                          <a:latin typeface="SimSun"/>
                          <a:ea typeface="SimSun"/>
                          <a:cs typeface="SimSun"/>
                        </a:rPr>
                        <a:t>型式</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6850">
                <a:tc>
                  <a:txBody>
                    <a:bodyPr vert="horz" wrap="square"/>
                    <a:lstStyle/>
                    <a:p>
                      <a:pPr algn="l" rtl="0" eaLnBrk="0">
                        <a:lnSpc>
                          <a:spcPct val="108000"/>
                        </a:lnSpc>
                      </a:pPr>
                      <a:endParaRPr lang="Arial" altLang="Arial" sz="300"/>
                    </a:p>
                    <a:p>
                      <a:pPr marL="466725" algn="l" rtl="0" eaLnBrk="0">
                        <a:lnSpc>
                          <a:spcPct val="100000"/>
                        </a:lnSpc>
                        <a:spcBef>
                          <a:spcPts val="2"/>
                        </a:spcBef>
                      </a:pPr>
                      <a:r>
                        <a:rPr sz="800" kern="0" spc="10">
                          <a:solidFill>
                            <a:srgbClr val="000000">
                              <a:alpha val="100000"/>
                            </a:srgbClr>
                          </a:solidFill>
                          <a:latin typeface="SimSun"/>
                          <a:ea typeface="SimSun"/>
                          <a:cs typeface="SimSun"/>
                        </a:rPr>
                        <a:t>外观</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4350" algn="l" rtl="0" eaLnBrk="0">
                        <a:lnSpc>
                          <a:spcPts val="1030"/>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3715" algn="l" rtl="0" eaLnBrk="0">
                        <a:lnSpc>
                          <a:spcPts val="1030"/>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20700" algn="l" rtl="0" eaLnBrk="0">
                        <a:lnSpc>
                          <a:spcPts val="1030"/>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77850" algn="l" rtl="0" eaLnBrk="0">
                        <a:lnSpc>
                          <a:spcPts val="1030"/>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3200">
                <a:tc>
                  <a:txBody>
                    <a:bodyPr vert="horz" wrap="square"/>
                    <a:lstStyle/>
                    <a:p>
                      <a:pPr algn="l" rtl="0" eaLnBrk="0">
                        <a:lnSpc>
                          <a:spcPct val="105000"/>
                        </a:lnSpc>
                      </a:pPr>
                      <a:endParaRPr lang="Arial" altLang="Arial" sz="300"/>
                    </a:p>
                    <a:p>
                      <a:pPr marL="466725" algn="l" rtl="0" eaLnBrk="0">
                        <a:lnSpc>
                          <a:spcPct val="100000"/>
                        </a:lnSpc>
                        <a:spcBef>
                          <a:spcPts val="1"/>
                        </a:spcBef>
                      </a:pPr>
                      <a:r>
                        <a:rPr sz="800" kern="0" spc="30">
                          <a:solidFill>
                            <a:srgbClr val="000000">
                              <a:alpha val="100000"/>
                            </a:srgbClr>
                          </a:solidFill>
                          <a:latin typeface="SimSun"/>
                          <a:ea typeface="SimSun"/>
                          <a:cs typeface="SimSun"/>
                        </a:rPr>
                        <a:t>尺寸</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4350"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3715"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20700"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77850"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6850">
                <a:tc>
                  <a:txBody>
                    <a:bodyPr vert="horz" wrap="square"/>
                    <a:lstStyle/>
                    <a:p>
                      <a:pPr algn="l" rtl="0" eaLnBrk="0">
                        <a:lnSpc>
                          <a:spcPct val="105000"/>
                        </a:lnSpc>
                      </a:pPr>
                      <a:endParaRPr lang="Arial" altLang="Arial" sz="300"/>
                    </a:p>
                    <a:p>
                      <a:pPr marL="193675" algn="l" rtl="0" eaLnBrk="0">
                        <a:lnSpc>
                          <a:spcPct val="100000"/>
                        </a:lnSpc>
                      </a:pPr>
                      <a:r>
                        <a:rPr sz="800" kern="0" spc="40">
                          <a:solidFill>
                            <a:srgbClr val="000000">
                              <a:alpha val="100000"/>
                            </a:srgbClr>
                          </a:solidFill>
                          <a:latin typeface="SimSun"/>
                          <a:ea typeface="SimSun"/>
                          <a:cs typeface="SimSun"/>
                        </a:rPr>
                        <a:t>翘曲和对角线差</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600"/>
                    </a:p>
                    <a:p>
                      <a:pPr marL="526415" algn="l" rtl="0" eaLnBrk="0">
                        <a:lnSpc>
                          <a:spcPts val="188"/>
                        </a:lnSpc>
                        <a:spcBef>
                          <a:spcPts val="6"/>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3715" algn="l" rtl="0" eaLnBrk="0">
                        <a:lnSpc>
                          <a:spcPts val="1030"/>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600"/>
                    </a:p>
                    <a:p>
                      <a:pPr marL="532765" algn="l" rtl="0" eaLnBrk="0">
                        <a:lnSpc>
                          <a:spcPts val="188"/>
                        </a:lnSpc>
                        <a:spcBef>
                          <a:spcPts val="6"/>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77850" algn="l" rtl="0" eaLnBrk="0">
                        <a:lnSpc>
                          <a:spcPts val="1030"/>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3200">
                <a:tc>
                  <a:txBody>
                    <a:bodyPr vert="horz" wrap="square"/>
                    <a:lstStyle/>
                    <a:p>
                      <a:pPr algn="l" rtl="0" eaLnBrk="0">
                        <a:lnSpc>
                          <a:spcPct val="106000"/>
                        </a:lnSpc>
                      </a:pPr>
                      <a:endParaRPr lang="Arial" altLang="Arial" sz="300"/>
                    </a:p>
                    <a:p>
                      <a:pPr marL="142875" algn="l" rtl="0" eaLnBrk="0">
                        <a:lnSpc>
                          <a:spcPct val="100000"/>
                        </a:lnSpc>
                        <a:spcBef>
                          <a:spcPts val="3"/>
                        </a:spcBef>
                      </a:pPr>
                      <a:r>
                        <a:rPr sz="800" kern="0" spc="50">
                          <a:solidFill>
                            <a:srgbClr val="000000">
                              <a:alpha val="100000"/>
                            </a:srgbClr>
                          </a:solidFill>
                          <a:latin typeface="SimSun"/>
                          <a:ea typeface="SimSun"/>
                          <a:cs typeface="SimSun"/>
                        </a:rPr>
                        <a:t>中心区域导热系数</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4350"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3715"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20700"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77850"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6850">
                <a:tc>
                  <a:txBody>
                    <a:bodyPr vert="horz" wrap="square"/>
                    <a:lstStyle/>
                    <a:p>
                      <a:pPr algn="l" rtl="0" eaLnBrk="0">
                        <a:lnSpc>
                          <a:spcPct val="106000"/>
                        </a:lnSpc>
                      </a:pPr>
                      <a:endParaRPr lang="Arial" altLang="Arial" sz="300"/>
                    </a:p>
                    <a:p>
                      <a:pPr marL="358775" algn="l" rtl="0" eaLnBrk="0">
                        <a:lnSpc>
                          <a:spcPct val="100000"/>
                        </a:lnSpc>
                        <a:spcBef>
                          <a:spcPts val="2"/>
                        </a:spcBef>
                      </a:pPr>
                      <a:r>
                        <a:rPr sz="800" kern="0" spc="60">
                          <a:solidFill>
                            <a:srgbClr val="000000">
                              <a:alpha val="100000"/>
                            </a:srgbClr>
                          </a:solidFill>
                          <a:latin typeface="SimSun"/>
                          <a:ea typeface="SimSun"/>
                          <a:cs typeface="SimSun"/>
                        </a:rPr>
                        <a:t>穿刺强度</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546100" algn="l" rtl="0" eaLnBrk="0">
                        <a:lnSpc>
                          <a:spcPts val="1012"/>
                        </a:lnSpc>
                        <a:tabLst>
                          <a:tab pos="582930"/>
                        </a:tabLst>
                      </a:pPr>
                      <a:r>
                        <a:rPr sz="1000" u="sng" kern="0" spc="0">
                          <a:solidFill>
                            <a:srgbClr val="000000">
                              <a:alpha val="100000"/>
                            </a:srgbClr>
                          </a:solidFill>
                          <a:latin typeface="Arial"/>
                          <a:ea typeface="Arial"/>
                          <a:cs typeface="Arial"/>
                        </a:rPr>
                        <a:t>	</a:t>
                      </a: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3715" algn="l" rtl="0" eaLnBrk="0">
                        <a:lnSpc>
                          <a:spcPts val="1030"/>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77850" algn="l" rtl="0" eaLnBrk="0">
                        <a:lnSpc>
                          <a:spcPts val="1030"/>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3200">
                <a:tc>
                  <a:txBody>
                    <a:bodyPr vert="horz" wrap="square"/>
                    <a:lstStyle/>
                    <a:p>
                      <a:pPr algn="l" rtl="0" eaLnBrk="0">
                        <a:lnSpc>
                          <a:spcPct val="106000"/>
                        </a:lnSpc>
                      </a:pPr>
                      <a:endParaRPr lang="Arial" altLang="Arial" sz="300"/>
                    </a:p>
                    <a:p>
                      <a:pPr marL="193675" algn="l" rtl="0" eaLnBrk="0">
                        <a:lnSpc>
                          <a:spcPct val="100000"/>
                        </a:lnSpc>
                        <a:spcBef>
                          <a:spcPts val="3"/>
                        </a:spcBef>
                      </a:pPr>
                      <a:r>
                        <a:rPr sz="800" kern="0" spc="50">
                          <a:solidFill>
                            <a:srgbClr val="000000">
                              <a:alpha val="100000"/>
                            </a:srgbClr>
                          </a:solidFill>
                          <a:latin typeface="SimSun"/>
                          <a:ea typeface="SimSun"/>
                          <a:cs typeface="SimSun"/>
                        </a:rPr>
                        <a:t>穿刺后导热系数</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3715"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5000"/>
                        </a:lnSpc>
                      </a:pPr>
                      <a:endParaRPr lang="Arial" altLang="Arial" sz="600"/>
                    </a:p>
                    <a:p>
                      <a:pPr marL="552450" algn="l" rtl="0" eaLnBrk="0">
                        <a:lnSpc>
                          <a:spcPts val="188"/>
                        </a:lnSpc>
                        <a:spcBef>
                          <a:spcPts val="6"/>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77850"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6850">
                <a:tc>
                  <a:txBody>
                    <a:bodyPr vert="horz" wrap="square"/>
                    <a:lstStyle/>
                    <a:p>
                      <a:pPr algn="l" rtl="0" eaLnBrk="0">
                        <a:lnSpc>
                          <a:spcPct val="108000"/>
                        </a:lnSpc>
                      </a:pPr>
                      <a:endParaRPr lang="Arial" altLang="Arial" sz="300"/>
                    </a:p>
                    <a:p>
                      <a:pPr marL="358775" algn="l" rtl="0" eaLnBrk="0">
                        <a:lnSpc>
                          <a:spcPts val="966"/>
                        </a:lnSpc>
                        <a:spcBef>
                          <a:spcPts val="2"/>
                        </a:spcBef>
                      </a:pPr>
                      <a:r>
                        <a:rPr sz="800" kern="0" spc="30">
                          <a:solidFill>
                            <a:srgbClr val="000000">
                              <a:alpha val="100000"/>
                            </a:srgbClr>
                          </a:solidFill>
                          <a:latin typeface="SimSun"/>
                          <a:ea typeface="SimSun"/>
                          <a:cs typeface="SimSun"/>
                        </a:rPr>
                        <a:t>耐老化性</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600"/>
                    </a:p>
                    <a:p>
                      <a:pPr marL="546100" algn="l" rtl="0" eaLnBrk="0">
                        <a:lnSpc>
                          <a:spcPts val="188"/>
                        </a:lnSpc>
                        <a:spcBef>
                          <a:spcPts val="6"/>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3715" algn="l" rtl="0" eaLnBrk="0">
                        <a:lnSpc>
                          <a:spcPts val="1030"/>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600"/>
                    </a:p>
                    <a:p>
                      <a:pPr marL="552450" algn="l" rtl="0" eaLnBrk="0">
                        <a:lnSpc>
                          <a:spcPts val="188"/>
                        </a:lnSpc>
                        <a:spcBef>
                          <a:spcPts val="6"/>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77850" algn="l" rtl="0" eaLnBrk="0">
                        <a:lnSpc>
                          <a:spcPts val="1030"/>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3200">
                <a:tc>
                  <a:txBody>
                    <a:bodyPr vert="horz" wrap="square"/>
                    <a:lstStyle/>
                    <a:p>
                      <a:pPr algn="l" rtl="0" eaLnBrk="0">
                        <a:lnSpc>
                          <a:spcPct val="106000"/>
                        </a:lnSpc>
                      </a:pPr>
                      <a:endParaRPr lang="Arial" altLang="Arial" sz="300"/>
                    </a:p>
                    <a:p>
                      <a:pPr marL="85725" algn="l" rtl="0" eaLnBrk="0">
                        <a:lnSpc>
                          <a:spcPct val="100000"/>
                        </a:lnSpc>
                        <a:spcBef>
                          <a:spcPts val="3"/>
                        </a:spcBef>
                      </a:pPr>
                      <a:r>
                        <a:rPr sz="800" kern="0" spc="40">
                          <a:solidFill>
                            <a:srgbClr val="000000">
                              <a:alpha val="100000"/>
                            </a:srgbClr>
                          </a:solidFill>
                          <a:latin typeface="SimSun"/>
                          <a:ea typeface="SimSun"/>
                          <a:cs typeface="SimSun"/>
                        </a:rPr>
                        <a:t>垂直于表面抗拉强度</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5000"/>
                        </a:lnSpc>
                      </a:pPr>
                      <a:endParaRPr lang="Arial" altLang="Arial" sz="600"/>
                    </a:p>
                    <a:p>
                      <a:pPr marL="526415" algn="l" rtl="0" eaLnBrk="0">
                        <a:lnSpc>
                          <a:spcPts val="188"/>
                        </a:lnSpc>
                        <a:spcBef>
                          <a:spcPts val="6"/>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30000"/>
                        </a:lnSpc>
                      </a:pPr>
                      <a:endParaRPr lang="Arial" altLang="Arial" sz="300"/>
                    </a:p>
                    <a:p>
                      <a:pPr marL="513715"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5000"/>
                        </a:lnSpc>
                      </a:pPr>
                      <a:endParaRPr lang="Arial" altLang="Arial" sz="600"/>
                    </a:p>
                    <a:p>
                      <a:pPr marL="532765" algn="l" rtl="0" eaLnBrk="0">
                        <a:lnSpc>
                          <a:spcPts val="188"/>
                        </a:lnSpc>
                        <a:spcBef>
                          <a:spcPts val="6"/>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4000"/>
                        </a:lnSpc>
                      </a:pPr>
                      <a:endParaRPr lang="Arial" altLang="Arial" sz="600"/>
                    </a:p>
                    <a:p>
                      <a:pPr marL="571500" algn="l" rtl="0" eaLnBrk="0">
                        <a:lnSpc>
                          <a:spcPts val="253"/>
                        </a:lnSpc>
                        <a:spcBef>
                          <a:spcPts val="5"/>
                        </a:spcBef>
                      </a:pPr>
                      <a:r>
                        <a:rPr sz="400" kern="0" spc="30">
                          <a:solidFill>
                            <a:srgbClr val="000000">
                              <a:alpha val="100000"/>
                            </a:srgbClr>
                          </a:solidFill>
                          <a:latin typeface="SimSun"/>
                          <a:ea typeface="SimSun"/>
                          <a:cs typeface="SimSun"/>
                        </a:rPr>
                        <a:t>——</a:t>
                      </a:r>
                      <a:endParaRPr lang="SimSun" altLang="SimSun" sz="4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9550">
                <a:tc>
                  <a:txBody>
                    <a:bodyPr vert="horz" wrap="square"/>
                    <a:lstStyle/>
                    <a:p>
                      <a:pPr algn="l" rtl="0" eaLnBrk="0">
                        <a:lnSpc>
                          <a:spcPct val="119000"/>
                        </a:lnSpc>
                      </a:pPr>
                      <a:endParaRPr lang="Arial" altLang="Arial" sz="300"/>
                    </a:p>
                    <a:p>
                      <a:pPr marL="301625" algn="l" rtl="0" eaLnBrk="0">
                        <a:lnSpc>
                          <a:spcPct val="100000"/>
                        </a:lnSpc>
                      </a:pPr>
                      <a:r>
                        <a:rPr sz="800" kern="0" spc="40">
                          <a:solidFill>
                            <a:srgbClr val="000000">
                              <a:alpha val="100000"/>
                            </a:srgbClr>
                          </a:solidFill>
                          <a:latin typeface="SimSun"/>
                          <a:ea typeface="SimSun"/>
                          <a:cs typeface="SimSun"/>
                        </a:rPr>
                        <a:t>尺寸稳定性</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5000"/>
                        </a:lnSpc>
                      </a:pPr>
                      <a:endParaRPr lang="Arial" altLang="Arial" sz="600"/>
                    </a:p>
                    <a:p>
                      <a:pPr marL="546100" algn="l" rtl="0" eaLnBrk="0">
                        <a:lnSpc>
                          <a:spcPts val="188"/>
                        </a:lnSpc>
                        <a:spcBef>
                          <a:spcPts val="6"/>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400"/>
                    </a:p>
                    <a:p>
                      <a:pPr marL="513715" algn="l" rtl="0" eaLnBrk="0">
                        <a:lnSpc>
                          <a:spcPts val="1041"/>
                        </a:lnSpc>
                        <a:spcBef>
                          <a:spcPts val="2"/>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603250" algn="l" rtl="0" eaLnBrk="0">
                        <a:lnSpc>
                          <a:spcPts val="1108"/>
                        </a:lnSpc>
                        <a:tabLst>
                          <a:tab pos="658494"/>
                        </a:tabLst>
                      </a:pPr>
                      <a:r>
                        <a:rPr sz="1000" u="sng" kern="0" spc="0">
                          <a:solidFill>
                            <a:srgbClr val="000000">
                              <a:alpha val="100000"/>
                            </a:srgbClr>
                          </a:solidFill>
                          <a:latin typeface="Arial"/>
                          <a:ea typeface="Arial"/>
                          <a:cs typeface="Arial"/>
                        </a:rPr>
                        <a:t>	</a:t>
                      </a: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2250">
                <a:tc>
                  <a:txBody>
                    <a:bodyPr vert="horz" wrap="square"/>
                    <a:lstStyle/>
                    <a:p>
                      <a:pPr algn="l" rtl="0" eaLnBrk="0">
                        <a:lnSpc>
                          <a:spcPct val="133000"/>
                        </a:lnSpc>
                      </a:pPr>
                      <a:endParaRPr lang="Arial" altLang="Arial" sz="300"/>
                    </a:p>
                    <a:p>
                      <a:pPr marL="358775" algn="l" rtl="0" eaLnBrk="0">
                        <a:lnSpc>
                          <a:spcPct val="100000"/>
                        </a:lnSpc>
                      </a:pPr>
                      <a:r>
                        <a:rPr sz="800" kern="0" spc="30">
                          <a:solidFill>
                            <a:srgbClr val="000000">
                              <a:alpha val="100000"/>
                            </a:srgbClr>
                          </a:solidFill>
                          <a:latin typeface="SimSun"/>
                          <a:ea typeface="SimSun"/>
                          <a:cs typeface="SimSun"/>
                        </a:rPr>
                        <a:t>燃烧性能</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Arial" altLang="Arial" sz="700"/>
                    </a:p>
                    <a:p>
                      <a:pPr marL="546100" algn="l" rtl="0" eaLnBrk="0">
                        <a:lnSpc>
                          <a:spcPts val="188"/>
                        </a:lnSpc>
                        <a:spcBef>
                          <a:spcPts val="2"/>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8000"/>
                        </a:lnSpc>
                      </a:pPr>
                      <a:endParaRPr lang="Arial" altLang="Arial" sz="400"/>
                    </a:p>
                    <a:p>
                      <a:pPr marL="513715" algn="l" rtl="0" eaLnBrk="0">
                        <a:lnSpc>
                          <a:spcPts val="1041"/>
                        </a:lnSpc>
                        <a:spcBef>
                          <a:spcPts val="4"/>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Arial" altLang="Arial" sz="700"/>
                    </a:p>
                    <a:p>
                      <a:pPr marL="552450" algn="l" rtl="0" eaLnBrk="0">
                        <a:lnSpc>
                          <a:spcPts val="188"/>
                        </a:lnSpc>
                        <a:spcBef>
                          <a:spcPts val="2"/>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603250" algn="l" rtl="0" eaLnBrk="0">
                        <a:lnSpc>
                          <a:spcPts val="1158"/>
                        </a:lnSpc>
                        <a:tabLst>
                          <a:tab pos="658494"/>
                        </a:tabLst>
                      </a:pPr>
                      <a:r>
                        <a:rPr sz="1000" u="sng" kern="0" spc="0">
                          <a:solidFill>
                            <a:srgbClr val="000000">
                              <a:alpha val="100000"/>
                            </a:srgbClr>
                          </a:solidFill>
                          <a:latin typeface="Arial"/>
                          <a:ea typeface="Arial"/>
                          <a:cs typeface="Arial"/>
                        </a:rPr>
                        <a:t>	</a:t>
                      </a: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4950">
                <a:tc>
                  <a:txBody>
                    <a:bodyPr vert="horz" wrap="square"/>
                    <a:lstStyle/>
                    <a:p>
                      <a:pPr algn="l" rtl="0" eaLnBrk="0">
                        <a:lnSpc>
                          <a:spcPct val="111000"/>
                        </a:lnSpc>
                      </a:pPr>
                      <a:endParaRPr lang="Arial" altLang="Arial" sz="400"/>
                    </a:p>
                    <a:p>
                      <a:pPr marL="142875" algn="l" rtl="0" eaLnBrk="0">
                        <a:lnSpc>
                          <a:spcPct val="100000"/>
                        </a:lnSpc>
                        <a:spcBef>
                          <a:spcPts val="2"/>
                        </a:spcBef>
                      </a:pPr>
                      <a:r>
                        <a:rPr sz="800" kern="0" spc="50">
                          <a:solidFill>
                            <a:srgbClr val="000000">
                              <a:alpha val="100000"/>
                            </a:srgbClr>
                          </a:solidFill>
                          <a:latin typeface="SimSun"/>
                          <a:ea typeface="SimSun"/>
                          <a:cs typeface="SimSun"/>
                        </a:rPr>
                        <a:t>穿剌后厚度变化率</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1000"/>
                        </a:lnSpc>
                      </a:pPr>
                      <a:endParaRPr lang="Arial" altLang="Arial" sz="700"/>
                    </a:p>
                    <a:p>
                      <a:pPr marL="546100" algn="l" rtl="0" eaLnBrk="0">
                        <a:lnSpc>
                          <a:spcPts val="188"/>
                        </a:lnSpc>
                        <a:spcBef>
                          <a:spcPts val="1"/>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3000"/>
                        </a:lnSpc>
                      </a:pPr>
                      <a:endParaRPr lang="Arial" altLang="Arial" sz="500"/>
                    </a:p>
                    <a:p>
                      <a:pPr marL="513715" algn="l" rtl="0" eaLnBrk="0">
                        <a:lnSpc>
                          <a:spcPts val="1041"/>
                        </a:lnSpc>
                        <a:spcBef>
                          <a:spcPts val="3"/>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603250" algn="l" rtl="0" eaLnBrk="0">
                        <a:lnSpc>
                          <a:spcPts val="1207"/>
                        </a:lnSpc>
                        <a:tabLst>
                          <a:tab pos="658494"/>
                        </a:tabLst>
                      </a:pPr>
                      <a:r>
                        <a:rPr sz="1000" u="sng" kern="0" spc="0">
                          <a:solidFill>
                            <a:srgbClr val="000000">
                              <a:alpha val="100000"/>
                            </a:srgbClr>
                          </a:solidFill>
                          <a:latin typeface="Arial"/>
                          <a:ea typeface="Arial"/>
                          <a:cs typeface="Arial"/>
                        </a:rPr>
                        <a:t>	</a:t>
                      </a:r>
                      <a:endParaRPr lang="Arial" altLang="Arial" sz="1000"/>
                    </a:p>
                  </a:txBody>
                  <a:tcPr marL="0" marR="0" marT="37"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2250">
                <a:tc>
                  <a:txBody>
                    <a:bodyPr vert="horz" wrap="square"/>
                    <a:lstStyle/>
                    <a:p>
                      <a:pPr algn="l" rtl="0" eaLnBrk="0">
                        <a:lnSpc>
                          <a:spcPct val="100000"/>
                        </a:lnSpc>
                      </a:pPr>
                      <a:endParaRPr lang="Arial" altLang="Arial" sz="400"/>
                    </a:p>
                    <a:p>
                      <a:pPr marL="301625" algn="l" rtl="0" eaLnBrk="0">
                        <a:lnSpc>
                          <a:spcPct val="100000"/>
                        </a:lnSpc>
                        <a:spcBef>
                          <a:spcPts val="4"/>
                        </a:spcBef>
                      </a:pPr>
                      <a:r>
                        <a:rPr sz="800" kern="0" spc="40">
                          <a:solidFill>
                            <a:srgbClr val="000000">
                              <a:alpha val="100000"/>
                            </a:srgbClr>
                          </a:solidFill>
                          <a:latin typeface="SimSun"/>
                          <a:ea typeface="SimSun"/>
                          <a:cs typeface="SimSun"/>
                        </a:rPr>
                        <a:t>面密度偏差</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Arial" altLang="Arial" sz="700"/>
                    </a:p>
                    <a:p>
                      <a:pPr marL="546100" algn="l" rtl="0" eaLnBrk="0">
                        <a:lnSpc>
                          <a:spcPts val="188"/>
                        </a:lnSpc>
                        <a:spcBef>
                          <a:spcPts val="2"/>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Arial" altLang="Arial" sz="600"/>
                    </a:p>
                    <a:p>
                      <a:pPr marL="551815" algn="l" rtl="0" eaLnBrk="0">
                        <a:lnSpc>
                          <a:spcPct val="97000"/>
                        </a:lnSpc>
                        <a:spcBef>
                          <a:spcPts val="3"/>
                        </a:spcBef>
                      </a:pPr>
                      <a:r>
                        <a:rPr sz="300" kern="0" spc="-10">
                          <a:solidFill>
                            <a:srgbClr val="000000">
                              <a:alpha val="100000"/>
                            </a:srgbClr>
                          </a:solidFill>
                          <a:latin typeface="SimSun"/>
                          <a:ea typeface="SimSun"/>
                          <a:cs typeface="SimSun"/>
                        </a:rPr>
                        <a:t>量</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Arial" altLang="Arial" sz="700"/>
                    </a:p>
                    <a:p>
                      <a:pPr marL="552450" algn="l" rtl="0" eaLnBrk="0">
                        <a:lnSpc>
                          <a:spcPts val="188"/>
                        </a:lnSpc>
                        <a:spcBef>
                          <a:spcPts val="2"/>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8600">
                <a:tc>
                  <a:txBody>
                    <a:bodyPr vert="horz" wrap="square"/>
                    <a:lstStyle/>
                    <a:p>
                      <a:pPr algn="l" rtl="0" eaLnBrk="0">
                        <a:lnSpc>
                          <a:spcPct val="100000"/>
                        </a:lnSpc>
                      </a:pPr>
                      <a:endParaRPr lang="Arial" altLang="Arial" sz="400"/>
                    </a:p>
                    <a:p>
                      <a:pPr marL="250825" algn="l" rtl="0" eaLnBrk="0">
                        <a:lnSpc>
                          <a:spcPct val="100000"/>
                        </a:lnSpc>
                        <a:spcBef>
                          <a:spcPts val="4"/>
                        </a:spcBef>
                      </a:pPr>
                      <a:r>
                        <a:rPr sz="800" kern="0" spc="40">
                          <a:solidFill>
                            <a:srgbClr val="000000">
                              <a:alpha val="100000"/>
                            </a:srgbClr>
                          </a:solidFill>
                          <a:latin typeface="SimSun"/>
                          <a:ea typeface="SimSun"/>
                          <a:cs typeface="SimSun"/>
                        </a:rPr>
                        <a:t>有效导热系数</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1000"/>
                        </a:lnSpc>
                      </a:pPr>
                      <a:endParaRPr lang="Arial" altLang="Arial" sz="700"/>
                    </a:p>
                    <a:p>
                      <a:pPr marL="546100" algn="l" rtl="0" eaLnBrk="0">
                        <a:lnSpc>
                          <a:spcPts val="188"/>
                        </a:lnSpc>
                        <a:spcBef>
                          <a:spcPts val="1"/>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9000"/>
                        </a:lnSpc>
                      </a:pPr>
                      <a:endParaRPr lang="Arial" altLang="Arial" sz="500"/>
                    </a:p>
                    <a:p>
                      <a:pPr marL="551815" algn="l" rtl="0" eaLnBrk="0">
                        <a:lnSpc>
                          <a:spcPts val="548"/>
                        </a:lnSpc>
                      </a:pPr>
                      <a:r>
                        <a:rPr sz="400" kern="0" spc="-10">
                          <a:solidFill>
                            <a:srgbClr val="000000">
                              <a:alpha val="100000"/>
                            </a:srgbClr>
                          </a:solidFill>
                          <a:latin typeface="SimSun"/>
                          <a:ea typeface="SimSun"/>
                          <a:cs typeface="SimSun"/>
                        </a:rPr>
                        <a:t>#</a:t>
                      </a:r>
                      <a:endParaRPr lang="SimSun" altLang="SimSun" sz="4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1000"/>
                        </a:lnSpc>
                      </a:pPr>
                      <a:endParaRPr lang="Arial" altLang="Arial" sz="700"/>
                    </a:p>
                    <a:p>
                      <a:pPr marL="552450" algn="l" rtl="0" eaLnBrk="0">
                        <a:lnSpc>
                          <a:spcPts val="188"/>
                        </a:lnSpc>
                        <a:spcBef>
                          <a:spcPts val="1"/>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8000"/>
                        </a:lnSpc>
                      </a:pPr>
                      <a:endParaRPr lang="Arial" altLang="Arial" sz="400"/>
                    </a:p>
                    <a:p>
                      <a:pPr marL="603250" algn="l" rtl="0" eaLnBrk="0">
                        <a:lnSpc>
                          <a:spcPts val="1047"/>
                        </a:lnSpc>
                        <a:spcBef>
                          <a:spcPts val="4"/>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8600">
                <a:tc>
                  <a:txBody>
                    <a:bodyPr vert="horz" wrap="square"/>
                    <a:lstStyle/>
                    <a:p>
                      <a:pPr algn="l" rtl="0" eaLnBrk="0">
                        <a:lnSpc>
                          <a:spcPct val="100000"/>
                        </a:lnSpc>
                      </a:pPr>
                      <a:endParaRPr lang="Arial" altLang="Arial" sz="400"/>
                    </a:p>
                    <a:p>
                      <a:pPr marL="358775" algn="l" rtl="0" eaLnBrk="0">
                        <a:lnSpc>
                          <a:spcPct val="100000"/>
                        </a:lnSpc>
                        <a:spcBef>
                          <a:spcPts val="5"/>
                        </a:spcBef>
                      </a:pPr>
                      <a:r>
                        <a:rPr sz="800" kern="0" spc="30">
                          <a:solidFill>
                            <a:srgbClr val="000000">
                              <a:alpha val="100000"/>
                            </a:srgbClr>
                          </a:solidFill>
                          <a:latin typeface="SimSun"/>
                          <a:ea typeface="SimSun"/>
                          <a:cs typeface="SimSun"/>
                        </a:rPr>
                        <a:t>使用寿命</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1000"/>
                        </a:lnSpc>
                      </a:pPr>
                      <a:endParaRPr lang="Arial" altLang="Arial" sz="700"/>
                    </a:p>
                    <a:p>
                      <a:pPr marL="546100" algn="l" rtl="0" eaLnBrk="0">
                        <a:lnSpc>
                          <a:spcPts val="188"/>
                        </a:lnSpc>
                        <a:spcBef>
                          <a:spcPts val="2"/>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8000"/>
                        </a:lnSpc>
                      </a:pPr>
                      <a:endParaRPr lang="Arial" altLang="Arial" sz="500"/>
                    </a:p>
                    <a:p>
                      <a:pPr marL="551815" algn="l" rtl="0" eaLnBrk="0">
                        <a:lnSpc>
                          <a:spcPts val="548"/>
                        </a:lnSpc>
                        <a:spcBef>
                          <a:spcPts val="5"/>
                        </a:spcBef>
                      </a:pPr>
                      <a:r>
                        <a:rPr sz="400" kern="0" spc="-10">
                          <a:solidFill>
                            <a:srgbClr val="000000">
                              <a:alpha val="100000"/>
                            </a:srgbClr>
                          </a:solidFill>
                          <a:latin typeface="SimSun"/>
                          <a:ea typeface="SimSun"/>
                          <a:cs typeface="SimSun"/>
                        </a:rPr>
                        <a:t>#</a:t>
                      </a:r>
                      <a:endParaRPr lang="SimSun" altLang="SimSun" sz="4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1000"/>
                        </a:lnSpc>
                      </a:pPr>
                      <a:endParaRPr lang="Arial" altLang="Arial" sz="700"/>
                    </a:p>
                    <a:p>
                      <a:pPr marL="552450" algn="l" rtl="0" eaLnBrk="0">
                        <a:lnSpc>
                          <a:spcPts val="188"/>
                        </a:lnSpc>
                        <a:spcBef>
                          <a:spcPts val="2"/>
                        </a:spcBef>
                      </a:pPr>
                      <a:r>
                        <a:rPr sz="300" kern="0" spc="-10">
                          <a:solidFill>
                            <a:srgbClr val="000000">
                              <a:alpha val="100000"/>
                            </a:srgbClr>
                          </a:solidFill>
                          <a:latin typeface="SimSun"/>
                          <a:ea typeface="SimSun"/>
                          <a:cs typeface="SimSun"/>
                        </a:rPr>
                        <a:t>—</a:t>
                      </a:r>
                      <a:endParaRPr lang="SimSun" altLang="SimSun" sz="3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eaLnBrk="0">
                        <a:lnSpc>
                          <a:spcPct val="118000"/>
                        </a:lnSpc>
                      </a:pPr>
                      <a:endParaRPr lang="Arial" altLang="Arial" sz="400"/>
                    </a:p>
                    <a:p>
                      <a:pPr marL="603250" algn="l" rtl="0" eaLnBrk="0">
                        <a:lnSpc>
                          <a:spcPts val="1125"/>
                        </a:lnSpc>
                        <a:spcBef>
                          <a:spcPts val="4"/>
                        </a:spcBef>
                      </a:pPr>
                      <a:r>
                        <a:rPr sz="800" kern="0" spc="-10">
                          <a:solidFill>
                            <a:srgbClr val="000000">
                              <a:alpha val="100000"/>
                            </a:srgbClr>
                          </a:solidFill>
                          <a:latin typeface="SimSun"/>
                          <a:ea typeface="SimSun"/>
                          <a:cs typeface="SimSun"/>
                        </a:rPr>
                        <a:t>*</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5425">
                <a:tc gridSpan="5">
                  <a:txBody>
                    <a:bodyPr vert="horz" wrap="square"/>
                    <a:lstStyle/>
                    <a:p>
                      <a:pPr algn="l" rtl="0" eaLnBrk="0">
                        <a:lnSpc>
                          <a:spcPct val="100000"/>
                        </a:lnSpc>
                      </a:pPr>
                      <a:endParaRPr lang="Arial" altLang="Arial" sz="400"/>
                    </a:p>
                    <a:p>
                      <a:pPr marL="301625" algn="l" rtl="0" eaLnBrk="0">
                        <a:lnSpc>
                          <a:spcPct val="100000"/>
                        </a:lnSpc>
                        <a:spcBef>
                          <a:spcPts val="4"/>
                        </a:spcBef>
                      </a:pPr>
                      <a:r>
                        <a:rPr sz="800" kern="0" spc="30">
                          <a:solidFill>
                            <a:srgbClr val="000000">
                              <a:alpha val="100000"/>
                            </a:srgbClr>
                          </a:solidFill>
                          <a:latin typeface="SimSun"/>
                          <a:ea typeface="SimSun"/>
                          <a:cs typeface="SimSun"/>
                        </a:rPr>
                        <a:t>注：“</a:t>
                      </a:r>
                      <a:r>
                        <a:rPr sz="800" kern="0" spc="-160">
                          <a:solidFill>
                            <a:srgbClr val="000000">
                              <a:alpha val="100000"/>
                            </a:srgbClr>
                          </a:solidFill>
                          <a:latin typeface="SimSun"/>
                          <a:ea typeface="SimSun"/>
                          <a:cs typeface="SimSun"/>
                        </a:rPr>
                        <a:t> </a:t>
                      </a:r>
                      <a:r>
                        <a:rPr sz="800" kern="0" spc="30">
                          <a:solidFill>
                            <a:srgbClr val="000000">
                              <a:alpha val="100000"/>
                            </a:srgbClr>
                          </a:solidFill>
                          <a:latin typeface="SimSun"/>
                          <a:ea typeface="SimSun"/>
                          <a:cs typeface="SimSun"/>
                        </a:rPr>
                        <a:t>√</a:t>
                      </a:r>
                      <a:r>
                        <a:rPr sz="800" kern="0" spc="-280">
                          <a:solidFill>
                            <a:srgbClr val="000000">
                              <a:alpha val="100000"/>
                            </a:srgbClr>
                          </a:solidFill>
                          <a:latin typeface="SimSun"/>
                          <a:ea typeface="SimSun"/>
                          <a:cs typeface="SimSun"/>
                        </a:rPr>
                        <a:t> </a:t>
                      </a:r>
                      <a:r>
                        <a:rPr sz="800" kern="0" spc="30">
                          <a:solidFill>
                            <a:srgbClr val="000000">
                              <a:alpha val="100000"/>
                            </a:srgbClr>
                          </a:solidFill>
                          <a:latin typeface="SimSun"/>
                          <a:ea typeface="SimSun"/>
                          <a:cs typeface="SimSun"/>
                        </a:rPr>
                        <a:t>”表示应检项目；“*</a:t>
                      </a:r>
                      <a:r>
                        <a:rPr sz="800" kern="0" spc="20">
                          <a:solidFill>
                            <a:srgbClr val="000000">
                              <a:alpha val="100000"/>
                            </a:srgbClr>
                          </a:solidFill>
                          <a:latin typeface="SimSun"/>
                          <a:ea typeface="SimSun"/>
                          <a:cs typeface="SimSun"/>
                        </a:rPr>
                        <a:t>”表示选做项目；“—”表示不检项目。</a:t>
                      </a:r>
                      <a:endParaRPr lang="SimSun" altLang="SimSun" sz="8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vert="horz" wrap="square"/>
                    <a:lstStyle/>
                    <a:p>
                      <a:endParaRPr/>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84" name="textbox 84"/>
          <p:cNvSpPr/>
          <p:nvPr/>
        </p:nvSpPr>
        <p:spPr>
          <a:xfrm>
            <a:off x="6445245" y="9757831"/>
            <a:ext cx="59055" cy="971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281"/>
              </a:lnSpc>
            </a:pPr>
            <a:endParaRPr lang="Arial" altLang="Arial" sz="100"/>
          </a:p>
          <a:p>
            <a:pPr marL="12700" algn="l" rtl="0" eaLnBrk="0">
              <a:lnSpc>
                <a:spcPct val="78000"/>
              </a:lnSpc>
            </a:pPr>
            <a:r>
              <a:rPr sz="600" kern="0" spc="-10">
                <a:solidFill>
                  <a:srgbClr val="000000">
                    <a:alpha val="100000"/>
                  </a:srgbClr>
                </a:solidFill>
                <a:latin typeface="SimSun"/>
                <a:ea typeface="SimSun"/>
                <a:cs typeface="SimSun"/>
              </a:rPr>
              <a:t>7</a:t>
            </a:r>
            <a:endParaRPr lang="SimSun" altLang="SimSun" sz="6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 name="textbox 86"/>
          <p:cNvSpPr/>
          <p:nvPr/>
        </p:nvSpPr>
        <p:spPr>
          <a:xfrm>
            <a:off x="812817" y="790067"/>
            <a:ext cx="5928359" cy="71634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214"/>
              </a:lnSpc>
            </a:pPr>
            <a:r>
              <a:rPr sz="1000" kern="0" spc="0">
                <a:solidFill>
                  <a:srgbClr val="000000">
                    <a:alpha val="100000"/>
                  </a:srgbClr>
                </a:solidFill>
                <a:latin typeface="SimSun"/>
                <a:ea typeface="SimSun"/>
                <a:cs typeface="SimSun"/>
              </a:rPr>
              <a:t>GB</a:t>
            </a:r>
            <a:r>
              <a:rPr sz="1000" kern="0" spc="20">
                <a:solidFill>
                  <a:srgbClr val="000000">
                    <a:alpha val="100000"/>
                  </a:srgbClr>
                </a:solidFill>
                <a:latin typeface="SimSun"/>
                <a:ea typeface="SimSun"/>
                <a:cs typeface="SimSun"/>
              </a:rPr>
              <a:t>/T  37608—2019</a:t>
            </a:r>
            <a:endParaRPr lang="SimSun" altLang="SimSun" sz="1000"/>
          </a:p>
          <a:p>
            <a:pPr algn="l" rtl="0" eaLnBrk="0">
              <a:lnSpc>
                <a:spcPct val="157000"/>
              </a:lnSpc>
            </a:pPr>
            <a:endParaRPr lang="Arial" altLang="Arial" sz="1000"/>
          </a:p>
          <a:p>
            <a:pPr marL="12700" algn="l" rtl="0" eaLnBrk="0">
              <a:lnSpc>
                <a:spcPct val="100000"/>
              </a:lnSpc>
              <a:spcBef>
                <a:spcPts val="312"/>
              </a:spcBef>
            </a:pPr>
            <a:r>
              <a:rPr sz="1000" kern="0" spc="0">
                <a:solidFill>
                  <a:srgbClr val="000000">
                    <a:alpha val="100000"/>
                  </a:srgbClr>
                </a:solidFill>
                <a:latin typeface="SimHei"/>
                <a:ea typeface="SimHei"/>
                <a:cs typeface="SimHei"/>
              </a:rPr>
              <a:t>7.4</a:t>
            </a:r>
            <a:r>
              <a:rPr sz="1000" kern="0" spc="480">
                <a:solidFill>
                  <a:srgbClr val="000000">
                    <a:alpha val="100000"/>
                  </a:srgbClr>
                </a:solidFill>
                <a:latin typeface="SimHei"/>
                <a:ea typeface="SimHei"/>
                <a:cs typeface="SimHei"/>
              </a:rPr>
              <a:t> </a:t>
            </a:r>
            <a:r>
              <a:rPr sz="1000" kern="0" spc="0">
                <a:solidFill>
                  <a:srgbClr val="000000">
                    <a:alpha val="100000"/>
                  </a:srgbClr>
                </a:solidFill>
                <a:latin typeface="SimHei"/>
                <a:ea typeface="SimHei"/>
                <a:cs typeface="SimHei"/>
              </a:rPr>
              <a:t>抽样方案</a:t>
            </a:r>
            <a:endParaRPr lang="SimHei" altLang="SimHei" sz="1000"/>
          </a:p>
          <a:p>
            <a:pPr marL="285115" algn="l" rtl="0" eaLnBrk="0">
              <a:lnSpc>
                <a:spcPct val="99000"/>
              </a:lnSpc>
              <a:spcBef>
                <a:spcPts val="1210"/>
              </a:spcBef>
            </a:pPr>
            <a:r>
              <a:rPr sz="1000" kern="0" spc="-10">
                <a:solidFill>
                  <a:srgbClr val="000000">
                    <a:alpha val="100000"/>
                  </a:srgbClr>
                </a:solidFill>
                <a:latin typeface="SimSun"/>
                <a:ea typeface="SimSun"/>
                <a:cs typeface="SimSun"/>
              </a:rPr>
              <a:t>当型式检验时用此抽样方案</a:t>
            </a:r>
            <a:r>
              <a:rPr sz="1000" kern="0" spc="-20">
                <a:solidFill>
                  <a:srgbClr val="000000">
                    <a:alpha val="100000"/>
                  </a:srgbClr>
                </a:solidFill>
                <a:latin typeface="SimSun"/>
                <a:ea typeface="SimSun"/>
                <a:cs typeface="SimSun"/>
              </a:rPr>
              <a:t>。</a:t>
            </a:r>
            <a:endParaRPr lang="SimSun" altLang="SimSun" sz="1000"/>
          </a:p>
          <a:p>
            <a:pPr marL="12700" indent="272415" algn="l" rtl="0" eaLnBrk="0">
              <a:lnSpc>
                <a:spcPct val="122000"/>
              </a:lnSpc>
              <a:spcBef>
                <a:spcPts val="367"/>
              </a:spcBef>
            </a:pPr>
            <a:r>
              <a:rPr sz="1000" kern="0" spc="20">
                <a:solidFill>
                  <a:srgbClr val="000000">
                    <a:alpha val="100000"/>
                  </a:srgbClr>
                </a:solidFill>
                <a:latin typeface="SimSun"/>
                <a:ea typeface="SimSun"/>
                <a:cs typeface="SimSun"/>
              </a:rPr>
              <a:t>以同一原料、同一生产工艺、同一品种，稳定连续生产的产品为一个检查批。建筑用真空绝</a:t>
            </a:r>
            <a:r>
              <a:rPr sz="1000" kern="0" spc="10">
                <a:solidFill>
                  <a:srgbClr val="000000">
                    <a:alpha val="100000"/>
                  </a:srgbClr>
                </a:solidFill>
                <a:latin typeface="SimSun"/>
                <a:ea typeface="SimSun"/>
                <a:cs typeface="SimSun"/>
              </a:rPr>
              <a:t>热板每</a:t>
            </a:r>
            <a:r>
              <a:rPr sz="1000" kern="0" spc="-10">
                <a:solidFill>
                  <a:srgbClr val="000000">
                    <a:alpha val="100000"/>
                  </a:srgbClr>
                </a:solidFill>
                <a:latin typeface="SimSun"/>
                <a:ea typeface="SimSun"/>
                <a:cs typeface="SimSun"/>
              </a:rPr>
              <a:t>  </a:t>
            </a:r>
            <a:r>
              <a:rPr sz="1000" kern="0" spc="50">
                <a:solidFill>
                  <a:srgbClr val="000000">
                    <a:alpha val="100000"/>
                  </a:srgbClr>
                </a:solidFill>
                <a:latin typeface="SimSun"/>
                <a:ea typeface="SimSun"/>
                <a:cs typeface="SimSun"/>
              </a:rPr>
              <a:t>4000m²  为一批，不足4000</a:t>
            </a:r>
            <a:r>
              <a:rPr sz="1000" kern="0" spc="-260">
                <a:solidFill>
                  <a:srgbClr val="000000">
                    <a:alpha val="100000"/>
                  </a:srgbClr>
                </a:solidFill>
                <a:latin typeface="SimSun"/>
                <a:ea typeface="SimSun"/>
                <a:cs typeface="SimSun"/>
              </a:rPr>
              <a:t> </a:t>
            </a:r>
            <a:r>
              <a:rPr sz="1000" kern="0" spc="50">
                <a:solidFill>
                  <a:srgbClr val="000000">
                    <a:alpha val="100000"/>
                  </a:srgbClr>
                </a:solidFill>
                <a:latin typeface="Times New Roman"/>
                <a:ea typeface="Times New Roman"/>
                <a:cs typeface="Times New Roman"/>
              </a:rPr>
              <a:t>m²  </a:t>
            </a:r>
            <a:r>
              <a:rPr sz="1000" kern="0" spc="50">
                <a:solidFill>
                  <a:srgbClr val="000000">
                    <a:alpha val="100000"/>
                  </a:srgbClr>
                </a:solidFill>
                <a:latin typeface="SimSun"/>
                <a:ea typeface="SimSun"/>
                <a:cs typeface="SimSun"/>
              </a:rPr>
              <a:t>视为一批</a:t>
            </a:r>
            <a:r>
              <a:rPr sz="1000" kern="0" spc="40">
                <a:solidFill>
                  <a:srgbClr val="000000">
                    <a:alpha val="100000"/>
                  </a:srgbClr>
                </a:solidFill>
                <a:latin typeface="SimSun"/>
                <a:ea typeface="SimSun"/>
                <a:cs typeface="SimSun"/>
              </a:rPr>
              <a:t>；家用电器用真空绝热板每1000</a:t>
            </a:r>
            <a:r>
              <a:rPr sz="1000" kern="0" spc="-250">
                <a:solidFill>
                  <a:srgbClr val="000000">
                    <a:alpha val="100000"/>
                  </a:srgbClr>
                </a:solidFill>
                <a:latin typeface="SimSun"/>
                <a:ea typeface="SimSun"/>
                <a:cs typeface="SimSun"/>
              </a:rPr>
              <a:t> </a:t>
            </a:r>
            <a:r>
              <a:rPr sz="1000" kern="0" spc="40">
                <a:solidFill>
                  <a:srgbClr val="000000">
                    <a:alpha val="100000"/>
                  </a:srgbClr>
                </a:solidFill>
                <a:latin typeface="Times New Roman"/>
                <a:ea typeface="Times New Roman"/>
                <a:cs typeface="Times New Roman"/>
              </a:rPr>
              <a:t>m²  </a:t>
            </a:r>
            <a:r>
              <a:rPr sz="1000" kern="0" spc="40">
                <a:solidFill>
                  <a:srgbClr val="000000">
                    <a:alpha val="100000"/>
                  </a:srgbClr>
                </a:solidFill>
                <a:latin typeface="SimSun"/>
                <a:ea typeface="SimSun"/>
                <a:cs typeface="SimSun"/>
              </a:rPr>
              <a:t>为一批，不足1000 </a:t>
            </a:r>
            <a:r>
              <a:rPr sz="1000" kern="0" spc="40">
                <a:solidFill>
                  <a:srgbClr val="000000">
                    <a:alpha val="100000"/>
                  </a:srgbClr>
                </a:solidFill>
                <a:latin typeface="Times New Roman"/>
                <a:ea typeface="Times New Roman"/>
                <a:cs typeface="Times New Roman"/>
              </a:rPr>
              <a:t>m²</a:t>
            </a:r>
            <a:r>
              <a:rPr sz="1000" kern="0" spc="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视为一批。</a:t>
            </a:r>
            <a:endParaRPr lang="SimSun" altLang="SimSun" sz="1000"/>
          </a:p>
          <a:p>
            <a:pPr marL="12700" indent="272415" algn="l" rtl="0" eaLnBrk="0">
              <a:lnSpc>
                <a:spcPct val="120000"/>
              </a:lnSpc>
              <a:spcBef>
                <a:spcPts val="212"/>
              </a:spcBef>
            </a:pPr>
            <a:r>
              <a:rPr sz="1000" kern="0" spc="50">
                <a:solidFill>
                  <a:srgbClr val="000000">
                    <a:alpha val="100000"/>
                  </a:srgbClr>
                </a:solidFill>
                <a:latin typeface="SimSun"/>
                <a:ea typeface="SimSun"/>
                <a:cs typeface="SimSun"/>
              </a:rPr>
              <a:t>单位产品应从出厂检验的合格批中</a:t>
            </a:r>
            <a:r>
              <a:rPr sz="1000" kern="0" spc="40">
                <a:solidFill>
                  <a:srgbClr val="000000">
                    <a:alpha val="100000"/>
                  </a:srgbClr>
                </a:solidFill>
                <a:latin typeface="SimSun"/>
                <a:ea typeface="SimSun"/>
                <a:cs typeface="SimSun"/>
              </a:rPr>
              <a:t>随机抽取。所有的单位产品被认为是质量相同的。样品数量应</a:t>
            </a:r>
            <a:r>
              <a:rPr sz="1000" kern="0" spc="0">
                <a:solidFill>
                  <a:srgbClr val="000000">
                    <a:alpha val="100000"/>
                  </a:srgbClr>
                </a:solidFill>
                <a:latin typeface="SimSun"/>
                <a:ea typeface="SimSun"/>
                <a:cs typeface="SimSun"/>
              </a:rPr>
              <a:t>  </a:t>
            </a:r>
            <a:r>
              <a:rPr sz="1000" kern="0" spc="10">
                <a:solidFill>
                  <a:srgbClr val="000000">
                    <a:alpha val="100000"/>
                  </a:srgbClr>
                </a:solidFill>
                <a:latin typeface="SimSun"/>
                <a:ea typeface="SimSun"/>
                <a:cs typeface="SimSun"/>
              </a:rPr>
              <a:t>满足试验需要。</a:t>
            </a:r>
            <a:endParaRPr lang="SimSun" altLang="SimSun" sz="1000"/>
          </a:p>
          <a:p>
            <a:pPr marL="12700" algn="l" rtl="0" eaLnBrk="0">
              <a:lnSpc>
                <a:spcPct val="99000"/>
              </a:lnSpc>
              <a:spcBef>
                <a:spcPts val="1171"/>
              </a:spcBef>
            </a:pPr>
            <a:r>
              <a:rPr sz="1000" kern="0" spc="40">
                <a:solidFill>
                  <a:srgbClr val="000000">
                    <a:alpha val="100000"/>
                  </a:srgbClr>
                </a:solidFill>
                <a:latin typeface="SimSun"/>
                <a:ea typeface="SimSun"/>
                <a:cs typeface="SimSun"/>
              </a:rPr>
              <a:t>7.5</a:t>
            </a:r>
            <a:r>
              <a:rPr sz="1000" kern="0" spc="340">
                <a:solidFill>
                  <a:srgbClr val="000000">
                    <a:alpha val="100000"/>
                  </a:srgbClr>
                </a:solidFill>
                <a:latin typeface="SimSun"/>
                <a:ea typeface="SimSun"/>
                <a:cs typeface="SimSun"/>
              </a:rPr>
              <a:t> </a:t>
            </a:r>
            <a:r>
              <a:rPr sz="1000" kern="0" spc="40">
                <a:solidFill>
                  <a:srgbClr val="000000">
                    <a:alpha val="100000"/>
                  </a:srgbClr>
                </a:solidFill>
                <a:latin typeface="SimSun"/>
                <a:ea typeface="SimSun"/>
                <a:cs typeface="SimSun"/>
              </a:rPr>
              <a:t>判定规则</a:t>
            </a:r>
            <a:endParaRPr lang="SimSun" altLang="SimSun" sz="1000"/>
          </a:p>
          <a:p>
            <a:pPr marL="12700" algn="l" rtl="0" eaLnBrk="0">
              <a:lnSpc>
                <a:spcPct val="99000"/>
              </a:lnSpc>
              <a:spcBef>
                <a:spcPts val="1204"/>
              </a:spcBef>
            </a:pPr>
            <a:r>
              <a:rPr sz="1000" kern="0" spc="0">
                <a:solidFill>
                  <a:srgbClr val="000000">
                    <a:alpha val="100000"/>
                  </a:srgbClr>
                </a:solidFill>
                <a:latin typeface="SimSun"/>
                <a:ea typeface="SimSun"/>
                <a:cs typeface="SimSun"/>
              </a:rPr>
              <a:t>7.5.1  所有性能</a:t>
            </a:r>
            <a:r>
              <a:rPr sz="1000" kern="0" spc="-10">
                <a:solidFill>
                  <a:srgbClr val="000000">
                    <a:alpha val="100000"/>
                  </a:srgbClr>
                </a:solidFill>
                <a:latin typeface="SimSun"/>
                <a:ea typeface="SimSun"/>
                <a:cs typeface="SimSun"/>
              </a:rPr>
              <a:t>应看作独立的，以测定结果的修约值进行判定。</a:t>
            </a:r>
            <a:endParaRPr lang="SimSun" altLang="SimSun" sz="1000"/>
          </a:p>
          <a:p>
            <a:pPr marL="12700" algn="l" rtl="0" eaLnBrk="0">
              <a:lnSpc>
                <a:spcPct val="99000"/>
              </a:lnSpc>
              <a:spcBef>
                <a:spcPts val="362"/>
              </a:spcBef>
            </a:pPr>
            <a:r>
              <a:rPr sz="1000" kern="0" spc="0">
                <a:solidFill>
                  <a:srgbClr val="000000">
                    <a:alpha val="100000"/>
                  </a:srgbClr>
                </a:solidFill>
                <a:latin typeface="SimSun"/>
                <a:ea typeface="SimSun"/>
                <a:cs typeface="SimSun"/>
              </a:rPr>
              <a:t>7.5.2  所有</a:t>
            </a:r>
            <a:r>
              <a:rPr sz="1000" kern="0" spc="-10">
                <a:solidFill>
                  <a:srgbClr val="000000">
                    <a:alpha val="100000"/>
                  </a:srgbClr>
                </a:solidFill>
                <a:latin typeface="SimSun"/>
                <a:ea typeface="SimSun"/>
                <a:cs typeface="SimSun"/>
              </a:rPr>
              <a:t>性能均符合标准要求，判定该批产品合格，否则判定该批产品不合格。</a:t>
            </a:r>
            <a:endParaRPr lang="SimSun" altLang="SimSun" sz="1000"/>
          </a:p>
          <a:p>
            <a:pPr algn="l" rtl="0" eaLnBrk="0">
              <a:lnSpc>
                <a:spcPct val="135000"/>
              </a:lnSpc>
            </a:pPr>
            <a:endParaRPr lang="Arial" altLang="Arial" sz="1000"/>
          </a:p>
          <a:p>
            <a:pPr marL="12700" algn="l" rtl="0" eaLnBrk="0">
              <a:lnSpc>
                <a:spcPts val="1215"/>
              </a:lnSpc>
              <a:spcBef>
                <a:spcPts val="305"/>
              </a:spcBef>
            </a:pPr>
            <a:r>
              <a:rPr sz="1000" kern="0" spc="-20">
                <a:solidFill>
                  <a:srgbClr val="000000">
                    <a:alpha val="100000"/>
                  </a:srgbClr>
                </a:solidFill>
                <a:latin typeface="SimHei"/>
                <a:ea typeface="SimHei"/>
                <a:cs typeface="SimHei"/>
              </a:rPr>
              <a:t>8</a:t>
            </a:r>
            <a:r>
              <a:rPr sz="1000" kern="0" spc="80">
                <a:solidFill>
                  <a:srgbClr val="000000">
                    <a:alpha val="100000"/>
                  </a:srgbClr>
                </a:solidFill>
                <a:latin typeface="SimHei"/>
                <a:ea typeface="SimHei"/>
                <a:cs typeface="SimHei"/>
              </a:rPr>
              <a:t>  </a:t>
            </a:r>
            <a:r>
              <a:rPr sz="1000" kern="0" spc="-20">
                <a:solidFill>
                  <a:srgbClr val="000000">
                    <a:alpha val="100000"/>
                  </a:srgbClr>
                </a:solidFill>
                <a:latin typeface="SimHei"/>
                <a:ea typeface="SimHei"/>
                <a:cs typeface="SimHei"/>
              </a:rPr>
              <a:t>标志</a:t>
            </a:r>
            <a:endParaRPr lang="SimHei" altLang="SimHei" sz="1000"/>
          </a:p>
          <a:p>
            <a:pPr algn="l" rtl="0" eaLnBrk="0">
              <a:lnSpc>
                <a:spcPct val="135000"/>
              </a:lnSpc>
            </a:pPr>
            <a:endParaRPr lang="Arial" altLang="Arial" sz="1000"/>
          </a:p>
          <a:p>
            <a:pPr marL="285115" algn="l" rtl="0" eaLnBrk="0">
              <a:lnSpc>
                <a:spcPct val="87000"/>
              </a:lnSpc>
              <a:spcBef>
                <a:spcPts val="304"/>
              </a:spcBef>
            </a:pPr>
            <a:r>
              <a:rPr sz="1000" kern="0" spc="-30">
                <a:solidFill>
                  <a:srgbClr val="000000">
                    <a:alpha val="100000"/>
                  </a:srgbClr>
                </a:solidFill>
                <a:latin typeface="SimSun"/>
                <a:ea typeface="SimSun"/>
                <a:cs typeface="SimSun"/>
              </a:rPr>
              <a:t>在标志、标签和使用说明书上应标明：</a:t>
            </a:r>
            <a:endParaRPr lang="SimSun" altLang="SimSun" sz="1000"/>
          </a:p>
          <a:p>
            <a:pPr marL="285115" algn="l" rtl="0" eaLnBrk="0">
              <a:lnSpc>
                <a:spcPts val="1612"/>
              </a:lnSpc>
            </a:pPr>
            <a:r>
              <a:rPr sz="1000" kern="0" spc="-30">
                <a:solidFill>
                  <a:srgbClr val="000000">
                    <a:alpha val="100000"/>
                  </a:srgbClr>
                </a:solidFill>
                <a:latin typeface="Times New Roman"/>
                <a:ea typeface="Times New Roman"/>
                <a:cs typeface="Times New Roman"/>
              </a:rPr>
              <a:t>a)</a:t>
            </a:r>
            <a:r>
              <a:rPr sz="1000" kern="0" spc="5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产品标记和商标；</a:t>
            </a:r>
            <a:endParaRPr lang="SimSun" altLang="SimSun" sz="1000"/>
          </a:p>
          <a:p>
            <a:pPr marL="285115" algn="l" rtl="0" eaLnBrk="0">
              <a:lnSpc>
                <a:spcPct val="96000"/>
              </a:lnSpc>
              <a:spcBef>
                <a:spcPts val="324"/>
              </a:spcBef>
            </a:pPr>
            <a:r>
              <a:rPr sz="1000" kern="0" spc="-30">
                <a:solidFill>
                  <a:srgbClr val="000000">
                    <a:alpha val="100000"/>
                  </a:srgbClr>
                </a:solidFill>
                <a:latin typeface="Times New Roman"/>
                <a:ea typeface="Times New Roman"/>
                <a:cs typeface="Times New Roman"/>
              </a:rPr>
              <a:t>b)</a:t>
            </a:r>
            <a:r>
              <a:rPr sz="1000" kern="0" spc="2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按本标准生产；</a:t>
            </a:r>
            <a:endParaRPr lang="SimSun" altLang="SimSun" sz="1000"/>
          </a:p>
          <a:p>
            <a:pPr marL="285115" algn="l" rtl="0" eaLnBrk="0">
              <a:lnSpc>
                <a:spcPct val="94000"/>
              </a:lnSpc>
              <a:spcBef>
                <a:spcPts val="446"/>
              </a:spcBef>
            </a:pPr>
            <a:r>
              <a:rPr sz="1000" kern="0" spc="-30">
                <a:solidFill>
                  <a:srgbClr val="000000">
                    <a:alpha val="100000"/>
                  </a:srgbClr>
                </a:solidFill>
                <a:latin typeface="Times New Roman"/>
                <a:ea typeface="Times New Roman"/>
                <a:cs typeface="Times New Roman"/>
              </a:rPr>
              <a:t>c)</a:t>
            </a:r>
            <a:r>
              <a:rPr sz="1000" kern="0" spc="1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产品的净重或数量</a:t>
            </a:r>
            <a:r>
              <a:rPr sz="1000" kern="0" spc="-40">
                <a:solidFill>
                  <a:srgbClr val="000000">
                    <a:alpha val="100000"/>
                  </a:srgbClr>
                </a:solidFill>
                <a:latin typeface="SimSun"/>
                <a:ea typeface="SimSun"/>
                <a:cs typeface="SimSun"/>
              </a:rPr>
              <a:t>；</a:t>
            </a:r>
            <a:endParaRPr lang="SimSun" altLang="SimSun" sz="1000"/>
          </a:p>
          <a:p>
            <a:pPr marL="285115" algn="l" rtl="0" eaLnBrk="0">
              <a:lnSpc>
                <a:spcPts val="1549"/>
              </a:lnSpc>
            </a:pPr>
            <a:r>
              <a:rPr sz="1000" kern="0" spc="-30">
                <a:solidFill>
                  <a:srgbClr val="000000">
                    <a:alpha val="100000"/>
                  </a:srgbClr>
                </a:solidFill>
                <a:latin typeface="Times New Roman"/>
                <a:ea typeface="Times New Roman"/>
                <a:cs typeface="Times New Roman"/>
              </a:rPr>
              <a:t>d)     </a:t>
            </a:r>
            <a:r>
              <a:rPr sz="1000" kern="0" spc="-30">
                <a:solidFill>
                  <a:srgbClr val="000000">
                    <a:alpha val="100000"/>
                  </a:srgbClr>
                </a:solidFill>
                <a:latin typeface="SimSun"/>
                <a:ea typeface="SimSun"/>
                <a:cs typeface="SimSun"/>
              </a:rPr>
              <a:t>生产日期或批号；</a:t>
            </a:r>
            <a:endParaRPr lang="SimSun" altLang="SimSun" sz="1000"/>
          </a:p>
          <a:p>
            <a:pPr marL="285115" algn="l" rtl="0" eaLnBrk="0">
              <a:lnSpc>
                <a:spcPct val="94000"/>
              </a:lnSpc>
              <a:spcBef>
                <a:spcPts val="422"/>
              </a:spcBef>
            </a:pPr>
            <a:r>
              <a:rPr sz="1000" kern="0" spc="-20">
                <a:solidFill>
                  <a:srgbClr val="000000">
                    <a:alpha val="100000"/>
                  </a:srgbClr>
                </a:solidFill>
                <a:latin typeface="Times New Roman"/>
                <a:ea typeface="Times New Roman"/>
                <a:cs typeface="Times New Roman"/>
              </a:rPr>
              <a:t>e)</a:t>
            </a:r>
            <a:r>
              <a:rPr sz="1000" kern="0" spc="4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生产企业或经销商名称、详</a:t>
            </a:r>
            <a:r>
              <a:rPr sz="1000" kern="0" spc="-30">
                <a:solidFill>
                  <a:srgbClr val="000000">
                    <a:alpha val="100000"/>
                  </a:srgbClr>
                </a:solidFill>
                <a:latin typeface="SimSun"/>
                <a:ea typeface="SimSun"/>
                <a:cs typeface="SimSun"/>
              </a:rPr>
              <a:t>细地址；</a:t>
            </a:r>
            <a:endParaRPr lang="SimSun" altLang="SimSun" sz="1000"/>
          </a:p>
          <a:p>
            <a:pPr marL="285115" algn="l" rtl="0" eaLnBrk="0">
              <a:lnSpc>
                <a:spcPts val="1600"/>
              </a:lnSpc>
            </a:pPr>
            <a:r>
              <a:rPr sz="1000" kern="0" spc="-20">
                <a:solidFill>
                  <a:srgbClr val="000000">
                    <a:alpha val="100000"/>
                  </a:srgbClr>
                </a:solidFill>
                <a:latin typeface="Times New Roman"/>
                <a:ea typeface="Times New Roman"/>
                <a:cs typeface="Times New Roman"/>
              </a:rPr>
              <a:t>f)     GB</a:t>
            </a:r>
            <a:r>
              <a:rPr sz="1000" kern="0" spc="-30">
                <a:solidFill>
                  <a:srgbClr val="000000">
                    <a:alpha val="100000"/>
                  </a:srgbClr>
                </a:solidFill>
                <a:latin typeface="Times New Roman"/>
                <a:ea typeface="Times New Roman"/>
                <a:cs typeface="Times New Roman"/>
              </a:rPr>
              <a:t>/T191</a:t>
            </a:r>
            <a:r>
              <a:rPr sz="1000" kern="0" spc="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规定的“怕雨”等标志；</a:t>
            </a:r>
            <a:endParaRPr lang="SimSun" altLang="SimSun" sz="1000"/>
          </a:p>
          <a:p>
            <a:pPr marL="285115" algn="l" rtl="0" eaLnBrk="0">
              <a:lnSpc>
                <a:spcPct val="96000"/>
              </a:lnSpc>
              <a:spcBef>
                <a:spcPts val="472"/>
              </a:spcBef>
            </a:pPr>
            <a:r>
              <a:rPr sz="1000" kern="0" spc="0">
                <a:solidFill>
                  <a:srgbClr val="000000">
                    <a:alpha val="100000"/>
                  </a:srgbClr>
                </a:solidFill>
                <a:latin typeface="Times New Roman"/>
                <a:ea typeface="Times New Roman"/>
                <a:cs typeface="Times New Roman"/>
              </a:rPr>
              <a:t>g)     </a:t>
            </a:r>
            <a:r>
              <a:rPr sz="1000" kern="0" spc="0">
                <a:solidFill>
                  <a:srgbClr val="000000">
                    <a:alpha val="100000"/>
                  </a:srgbClr>
                </a:solidFill>
                <a:latin typeface="SimSun"/>
                <a:ea typeface="SimSun"/>
                <a:cs typeface="SimSun"/>
              </a:rPr>
              <a:t>产品使用范围、不适用</a:t>
            </a:r>
            <a:r>
              <a:rPr sz="1000" kern="0" spc="-10">
                <a:solidFill>
                  <a:srgbClr val="000000">
                    <a:alpha val="100000"/>
                  </a:srgbClr>
                </a:solidFill>
                <a:latin typeface="SimSun"/>
                <a:ea typeface="SimSun"/>
                <a:cs typeface="SimSun"/>
              </a:rPr>
              <a:t>的场合等指导安全使用的警语。</a:t>
            </a:r>
            <a:endParaRPr lang="SimSun" altLang="SimSun" sz="1000"/>
          </a:p>
          <a:p>
            <a:pPr algn="l" rtl="0" eaLnBrk="0">
              <a:lnSpc>
                <a:spcPct val="159000"/>
              </a:lnSpc>
            </a:pPr>
            <a:endParaRPr lang="Arial" altLang="Arial" sz="1000"/>
          </a:p>
          <a:p>
            <a:pPr marL="12700" algn="l" rtl="0" eaLnBrk="0">
              <a:lnSpc>
                <a:spcPct val="89000"/>
              </a:lnSpc>
              <a:spcBef>
                <a:spcPts val="300"/>
              </a:spcBef>
            </a:pPr>
            <a:r>
              <a:rPr sz="1000" kern="0" spc="-10">
                <a:solidFill>
                  <a:srgbClr val="000000">
                    <a:alpha val="100000"/>
                  </a:srgbClr>
                </a:solidFill>
                <a:latin typeface="SimHei"/>
                <a:ea typeface="SimHei"/>
                <a:cs typeface="SimHei"/>
              </a:rPr>
              <a:t>9  包装、运输及贮存</a:t>
            </a:r>
            <a:endParaRPr lang="SimHei" altLang="SimHei" sz="1000"/>
          </a:p>
          <a:p>
            <a:pPr marL="12700" algn="l" rtl="0" eaLnBrk="0">
              <a:lnSpc>
                <a:spcPts val="2719"/>
              </a:lnSpc>
            </a:pPr>
            <a:r>
              <a:rPr sz="1000" kern="0" spc="20">
                <a:solidFill>
                  <a:srgbClr val="000000">
                    <a:alpha val="100000"/>
                  </a:srgbClr>
                </a:solidFill>
                <a:latin typeface="SimHei"/>
                <a:ea typeface="SimHei"/>
                <a:cs typeface="SimHei"/>
              </a:rPr>
              <a:t>9.1</a:t>
            </a:r>
            <a:r>
              <a:rPr sz="1000" kern="0" spc="300">
                <a:solidFill>
                  <a:srgbClr val="000000">
                    <a:alpha val="100000"/>
                  </a:srgbClr>
                </a:solidFill>
                <a:latin typeface="SimHei"/>
                <a:ea typeface="SimHei"/>
                <a:cs typeface="SimHei"/>
              </a:rPr>
              <a:t> </a:t>
            </a:r>
            <a:r>
              <a:rPr sz="1000" kern="0" spc="20">
                <a:solidFill>
                  <a:srgbClr val="000000">
                    <a:alpha val="100000"/>
                  </a:srgbClr>
                </a:solidFill>
                <a:latin typeface="SimHei"/>
                <a:ea typeface="SimHei"/>
                <a:cs typeface="SimHei"/>
              </a:rPr>
              <a:t>包装</a:t>
            </a:r>
            <a:endParaRPr lang="SimHei" altLang="SimHei" sz="1000"/>
          </a:p>
          <a:p>
            <a:pPr marL="285115" algn="l" rtl="0" eaLnBrk="0">
              <a:lnSpc>
                <a:spcPct val="99000"/>
              </a:lnSpc>
              <a:spcBef>
                <a:spcPts val="1371"/>
              </a:spcBef>
            </a:pPr>
            <a:r>
              <a:rPr sz="1000" kern="0" spc="-30">
                <a:solidFill>
                  <a:srgbClr val="000000">
                    <a:alpha val="100000"/>
                  </a:srgbClr>
                </a:solidFill>
                <a:latin typeface="SimSun"/>
                <a:ea typeface="SimSun"/>
                <a:cs typeface="SimSun"/>
              </a:rPr>
              <a:t>产品应有适宜可靠的包装，避免挤压、划伤和碰坏。</a:t>
            </a:r>
            <a:endParaRPr lang="SimSun" altLang="SimSun" sz="1000"/>
          </a:p>
          <a:p>
            <a:pPr marL="12700" algn="l" rtl="0" eaLnBrk="0">
              <a:lnSpc>
                <a:spcPct val="100000"/>
              </a:lnSpc>
              <a:spcBef>
                <a:spcPts val="1159"/>
              </a:spcBef>
            </a:pPr>
            <a:r>
              <a:rPr sz="1000" kern="0" spc="0">
                <a:solidFill>
                  <a:srgbClr val="000000">
                    <a:alpha val="100000"/>
                  </a:srgbClr>
                </a:solidFill>
                <a:latin typeface="SimHei"/>
                <a:ea typeface="SimHei"/>
                <a:cs typeface="SimHei"/>
              </a:rPr>
              <a:t>9.2</a:t>
            </a:r>
            <a:r>
              <a:rPr sz="1000" kern="0" spc="450">
                <a:solidFill>
                  <a:srgbClr val="000000">
                    <a:alpha val="100000"/>
                  </a:srgbClr>
                </a:solidFill>
                <a:latin typeface="SimHei"/>
                <a:ea typeface="SimHei"/>
                <a:cs typeface="SimHei"/>
              </a:rPr>
              <a:t> </a:t>
            </a:r>
            <a:r>
              <a:rPr sz="1000" kern="0" spc="0">
                <a:solidFill>
                  <a:srgbClr val="000000">
                    <a:alpha val="100000"/>
                  </a:srgbClr>
                </a:solidFill>
                <a:latin typeface="SimHei"/>
                <a:ea typeface="SimHei"/>
                <a:cs typeface="SimHei"/>
              </a:rPr>
              <a:t>运输</a:t>
            </a:r>
            <a:endParaRPr lang="SimHei" altLang="SimHei" sz="1000"/>
          </a:p>
          <a:p>
            <a:pPr marL="285115" algn="l" rtl="0" eaLnBrk="0">
              <a:lnSpc>
                <a:spcPct val="98000"/>
              </a:lnSpc>
              <a:spcBef>
                <a:spcPts val="1150"/>
              </a:spcBef>
            </a:pPr>
            <a:r>
              <a:rPr sz="1000" kern="0" spc="-20">
                <a:solidFill>
                  <a:srgbClr val="000000">
                    <a:alpha val="100000"/>
                  </a:srgbClr>
                </a:solidFill>
                <a:latin typeface="SimSun"/>
                <a:ea typeface="SimSun"/>
                <a:cs typeface="SimSun"/>
              </a:rPr>
              <a:t>应用干燥防雨的工具运输，避免暴晒</a:t>
            </a:r>
            <a:r>
              <a:rPr sz="1000" kern="0" spc="-30">
                <a:solidFill>
                  <a:srgbClr val="000000">
                    <a:alpha val="100000"/>
                  </a:srgbClr>
                </a:solidFill>
                <a:latin typeface="SimSun"/>
                <a:ea typeface="SimSun"/>
                <a:cs typeface="SimSun"/>
              </a:rPr>
              <a:t>、雨淋；运输过程中应避免机械碰撞、挤压；搬运时应轻拿轻放。</a:t>
            </a:r>
            <a:endParaRPr lang="SimSun" altLang="SimSun" sz="1000"/>
          </a:p>
          <a:p>
            <a:pPr marL="13970" algn="l" rtl="0" eaLnBrk="0">
              <a:lnSpc>
                <a:spcPct val="100000"/>
              </a:lnSpc>
              <a:spcBef>
                <a:spcPts val="1102"/>
              </a:spcBef>
            </a:pPr>
            <a:r>
              <a:rPr sz="1000" b="1" kern="0" spc="10">
                <a:solidFill>
                  <a:srgbClr val="000000">
                    <a:alpha val="100000"/>
                  </a:srgbClr>
                </a:solidFill>
                <a:latin typeface="SimHei"/>
                <a:ea typeface="SimHei"/>
                <a:cs typeface="SimHei"/>
              </a:rPr>
              <a:t>9.3</a:t>
            </a:r>
            <a:r>
              <a:rPr sz="1000" kern="0" spc="480">
                <a:solidFill>
                  <a:srgbClr val="000000">
                    <a:alpha val="100000"/>
                  </a:srgbClr>
                </a:solidFill>
                <a:latin typeface="SimHei"/>
                <a:ea typeface="SimHei"/>
                <a:cs typeface="SimHei"/>
              </a:rPr>
              <a:t> </a:t>
            </a:r>
            <a:r>
              <a:rPr sz="1000" b="1" kern="0" spc="10">
                <a:solidFill>
                  <a:srgbClr val="000000">
                    <a:alpha val="100000"/>
                  </a:srgbClr>
                </a:solidFill>
                <a:latin typeface="SimHei"/>
                <a:ea typeface="SimHei"/>
                <a:cs typeface="SimHei"/>
              </a:rPr>
              <a:t>贮存</a:t>
            </a:r>
            <a:endParaRPr lang="SimHei" altLang="SimHei" sz="1000"/>
          </a:p>
          <a:p>
            <a:pPr algn="l" rtl="0" eaLnBrk="0">
              <a:lnSpc>
                <a:spcPct val="101000"/>
              </a:lnSpc>
            </a:pPr>
            <a:endParaRPr lang="Arial" altLang="Arial" sz="1000"/>
          </a:p>
          <a:p>
            <a:pPr marL="285115" algn="l" rtl="0" eaLnBrk="0">
              <a:lnSpc>
                <a:spcPct val="99000"/>
              </a:lnSpc>
              <a:spcBef>
                <a:spcPts val="6"/>
              </a:spcBef>
            </a:pPr>
            <a:r>
              <a:rPr sz="1000" kern="0" spc="-30">
                <a:solidFill>
                  <a:srgbClr val="000000">
                    <a:alpha val="100000"/>
                  </a:srgbClr>
                </a:solidFill>
                <a:latin typeface="SimSun"/>
                <a:ea typeface="SimSun"/>
                <a:cs typeface="SimSun"/>
              </a:rPr>
              <a:t>应在干燥通风的库房里贮存，避免重压，远离火源。</a:t>
            </a:r>
            <a:endParaRPr lang="SimSun" altLang="SimSun" sz="1000"/>
          </a:p>
        </p:txBody>
      </p:sp>
      <p:sp>
        <p:nvSpPr>
          <p:cNvPr id="88" name="textbox 88"/>
          <p:cNvSpPr/>
          <p:nvPr/>
        </p:nvSpPr>
        <p:spPr>
          <a:xfrm>
            <a:off x="990625" y="9754796"/>
            <a:ext cx="66039" cy="109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87"/>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8</a:t>
            </a:r>
            <a:endParaRPr lang="SimSun" altLang="SimSun" sz="7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textbox 90"/>
          <p:cNvSpPr/>
          <p:nvPr/>
        </p:nvSpPr>
        <p:spPr>
          <a:xfrm>
            <a:off x="812817" y="1444287"/>
            <a:ext cx="5797550" cy="306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26"/>
              </a:lnSpc>
            </a:pPr>
            <a:endParaRPr lang="Arial" altLang="Arial" sz="100"/>
          </a:p>
          <a:p>
            <a:pPr marL="2655570" algn="l" rtl="0" eaLnBrk="0">
              <a:lnSpc>
                <a:spcPct val="94000"/>
              </a:lnSpc>
            </a:pPr>
            <a:r>
              <a:rPr sz="1000" b="1" kern="0" spc="-70">
                <a:solidFill>
                  <a:srgbClr val="000000">
                    <a:alpha val="100000"/>
                  </a:srgbClr>
                </a:solidFill>
                <a:latin typeface="SimSun"/>
                <a:ea typeface="SimSun"/>
                <a:cs typeface="SimSun"/>
              </a:rPr>
              <a:t>附</a:t>
            </a:r>
            <a:r>
              <a:rPr sz="1000" kern="0" spc="40">
                <a:solidFill>
                  <a:srgbClr val="000000">
                    <a:alpha val="100000"/>
                  </a:srgbClr>
                </a:solidFill>
                <a:latin typeface="SimSun"/>
                <a:ea typeface="SimSun"/>
                <a:cs typeface="SimSun"/>
              </a:rPr>
              <a:t>  </a:t>
            </a:r>
            <a:r>
              <a:rPr sz="1000" b="1" kern="0" spc="-70">
                <a:solidFill>
                  <a:srgbClr val="000000">
                    <a:alpha val="100000"/>
                  </a:srgbClr>
                </a:solidFill>
                <a:latin typeface="SimSun"/>
                <a:ea typeface="SimSun"/>
                <a:cs typeface="SimSun"/>
              </a:rPr>
              <a:t>录</a:t>
            </a:r>
            <a:r>
              <a:rPr sz="1000" kern="0" spc="20">
                <a:solidFill>
                  <a:srgbClr val="000000">
                    <a:alpha val="100000"/>
                  </a:srgbClr>
                </a:solidFill>
                <a:latin typeface="SimSun"/>
                <a:ea typeface="SimSun"/>
                <a:cs typeface="SimSun"/>
              </a:rPr>
              <a:t>  </a:t>
            </a:r>
            <a:r>
              <a:rPr sz="1000" b="1" kern="0" spc="-70">
                <a:solidFill>
                  <a:srgbClr val="000000">
                    <a:alpha val="100000"/>
                  </a:srgbClr>
                </a:solidFill>
                <a:latin typeface="SimSun"/>
                <a:ea typeface="SimSun"/>
                <a:cs typeface="SimSun"/>
              </a:rPr>
              <a:t>A</a:t>
            </a:r>
            <a:endParaRPr lang="SimSun" altLang="SimSun" sz="1000"/>
          </a:p>
          <a:p>
            <a:pPr marL="2579370" algn="l" rtl="0" eaLnBrk="0">
              <a:lnSpc>
                <a:spcPct val="96000"/>
              </a:lnSpc>
              <a:spcBef>
                <a:spcPts val="415"/>
              </a:spcBef>
            </a:pPr>
            <a:r>
              <a:rPr sz="1000" b="1" kern="0" spc="30">
                <a:solidFill>
                  <a:srgbClr val="000000">
                    <a:alpha val="100000"/>
                  </a:srgbClr>
                </a:solidFill>
                <a:latin typeface="SimHei"/>
                <a:ea typeface="SimHei"/>
                <a:cs typeface="SimHei"/>
              </a:rPr>
              <a:t>(规范性附录)</a:t>
            </a:r>
            <a:endParaRPr lang="SimHei" altLang="SimHei" sz="1000"/>
          </a:p>
          <a:p>
            <a:pPr marL="1652270" algn="l" rtl="0" eaLnBrk="0">
              <a:lnSpc>
                <a:spcPct val="95000"/>
              </a:lnSpc>
              <a:spcBef>
                <a:spcPts val="386"/>
              </a:spcBef>
            </a:pPr>
            <a:r>
              <a:rPr sz="1000" b="1" kern="0" spc="-20">
                <a:solidFill>
                  <a:srgbClr val="000000">
                    <a:alpha val="100000"/>
                  </a:srgbClr>
                </a:solidFill>
                <a:latin typeface="SimHei"/>
                <a:ea typeface="SimHei"/>
                <a:cs typeface="SimHei"/>
              </a:rPr>
              <a:t>尺寸、翘曲、对角线差和面密度偏差的试验方</a:t>
            </a:r>
            <a:r>
              <a:rPr sz="1000" b="1" kern="0" spc="-30">
                <a:solidFill>
                  <a:srgbClr val="000000">
                    <a:alpha val="100000"/>
                  </a:srgbClr>
                </a:solidFill>
                <a:latin typeface="SimHei"/>
                <a:ea typeface="SimHei"/>
                <a:cs typeface="SimHei"/>
              </a:rPr>
              <a:t>法</a:t>
            </a:r>
            <a:endParaRPr lang="SimHei" altLang="SimHei" sz="1000"/>
          </a:p>
          <a:p>
            <a:pPr algn="l" rtl="0" eaLnBrk="0">
              <a:lnSpc>
                <a:spcPct val="110000"/>
              </a:lnSpc>
            </a:pPr>
            <a:endParaRPr lang="Arial" altLang="Arial" sz="1000"/>
          </a:p>
          <a:p>
            <a:pPr algn="l" rtl="0" eaLnBrk="0">
              <a:lnSpc>
                <a:spcPct val="110000"/>
              </a:lnSpc>
            </a:pPr>
            <a:endParaRPr lang="Arial" altLang="Arial" sz="1000"/>
          </a:p>
          <a:p>
            <a:pPr marL="12700" algn="l" rtl="0" eaLnBrk="0">
              <a:lnSpc>
                <a:spcPct val="96000"/>
              </a:lnSpc>
              <a:spcBef>
                <a:spcPts val="311"/>
              </a:spcBef>
            </a:pPr>
            <a:r>
              <a:rPr sz="1000" kern="0" spc="-10">
                <a:solidFill>
                  <a:srgbClr val="000000">
                    <a:alpha val="100000"/>
                  </a:srgbClr>
                </a:solidFill>
                <a:latin typeface="Times New Roman"/>
                <a:ea typeface="Times New Roman"/>
                <a:cs typeface="Times New Roman"/>
              </a:rPr>
              <a:t>A.1</a:t>
            </a:r>
            <a:r>
              <a:rPr sz="1000" kern="0" spc="4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Hei"/>
                <a:ea typeface="SimHei"/>
                <a:cs typeface="SimHei"/>
              </a:rPr>
              <a:t>范围</a:t>
            </a:r>
            <a:endParaRPr lang="SimHei" altLang="SimHei" sz="1000"/>
          </a:p>
          <a:p>
            <a:pPr algn="l" rtl="0" eaLnBrk="0">
              <a:lnSpc>
                <a:spcPct val="136000"/>
              </a:lnSpc>
            </a:pPr>
            <a:endParaRPr lang="Arial" altLang="Arial" sz="1000"/>
          </a:p>
          <a:p>
            <a:pPr marL="304165" algn="l" rtl="0" eaLnBrk="0">
              <a:lnSpc>
                <a:spcPct val="94000"/>
              </a:lnSpc>
              <a:spcBef>
                <a:spcPts val="310"/>
              </a:spcBef>
            </a:pPr>
            <a:r>
              <a:rPr sz="1000" kern="0" spc="-10">
                <a:solidFill>
                  <a:srgbClr val="000000">
                    <a:alpha val="100000"/>
                  </a:srgbClr>
                </a:solidFill>
                <a:latin typeface="SimSun"/>
                <a:ea typeface="SimSun"/>
                <a:cs typeface="SimSun"/>
              </a:rPr>
              <a:t>本附录规定了测试真空绝热板尺寸、翘曲、对角线差和面密度偏差的试验仪器、试样和试验步骤。</a:t>
            </a:r>
            <a:endParaRPr lang="SimSun" altLang="SimSun" sz="1000"/>
          </a:p>
          <a:p>
            <a:pPr algn="l" rtl="0" eaLnBrk="0">
              <a:lnSpc>
                <a:spcPct val="169000"/>
              </a:lnSpc>
            </a:pPr>
            <a:endParaRPr lang="Arial" altLang="Arial" sz="1000"/>
          </a:p>
          <a:p>
            <a:pPr marL="12700" algn="l" rtl="0" eaLnBrk="0">
              <a:lnSpc>
                <a:spcPct val="77000"/>
              </a:lnSpc>
              <a:spcBef>
                <a:spcPts val="304"/>
              </a:spcBef>
            </a:pPr>
            <a:r>
              <a:rPr sz="1000" kern="0" spc="30">
                <a:solidFill>
                  <a:srgbClr val="000000">
                    <a:alpha val="100000"/>
                  </a:srgbClr>
                </a:solidFill>
                <a:latin typeface="Times New Roman"/>
                <a:ea typeface="Times New Roman"/>
                <a:cs typeface="Times New Roman"/>
              </a:rPr>
              <a:t>A.2</a:t>
            </a:r>
            <a:r>
              <a:rPr sz="1000" kern="0" spc="80">
                <a:solidFill>
                  <a:srgbClr val="000000">
                    <a:alpha val="100000"/>
                  </a:srgbClr>
                </a:solidFill>
                <a:latin typeface="Times New Roman"/>
                <a:ea typeface="Times New Roman"/>
                <a:cs typeface="Times New Roman"/>
              </a:rPr>
              <a:t>   </a:t>
            </a:r>
            <a:r>
              <a:rPr sz="1000" kern="0" spc="30">
                <a:solidFill>
                  <a:srgbClr val="000000">
                    <a:alpha val="100000"/>
                  </a:srgbClr>
                </a:solidFill>
                <a:latin typeface="LiSu"/>
                <a:ea typeface="LiSu"/>
                <a:cs typeface="LiSu"/>
              </a:rPr>
              <a:t>试验仪器</a:t>
            </a:r>
            <a:endParaRPr lang="LiSu" altLang="LiSu" sz="1000"/>
          </a:p>
          <a:p>
            <a:pPr algn="l" rtl="0" eaLnBrk="0">
              <a:lnSpc>
                <a:spcPct val="120000"/>
              </a:lnSpc>
            </a:pPr>
            <a:endParaRPr lang="Arial" altLang="Arial" sz="1000"/>
          </a:p>
          <a:p>
            <a:pPr marL="12700" algn="l" rtl="0" eaLnBrk="0">
              <a:lnSpc>
                <a:spcPct val="92000"/>
              </a:lnSpc>
              <a:spcBef>
                <a:spcPts val="304"/>
              </a:spcBef>
            </a:pPr>
            <a:r>
              <a:rPr sz="1000" kern="0" spc="0">
                <a:solidFill>
                  <a:srgbClr val="000000">
                    <a:alpha val="100000"/>
                  </a:srgbClr>
                </a:solidFill>
                <a:latin typeface="Times New Roman"/>
                <a:ea typeface="Times New Roman"/>
                <a:cs typeface="Times New Roman"/>
              </a:rPr>
              <a:t>A.2.1     </a:t>
            </a:r>
            <a:r>
              <a:rPr sz="1000" kern="0" spc="0">
                <a:solidFill>
                  <a:srgbClr val="000000">
                    <a:alpha val="100000"/>
                  </a:srgbClr>
                </a:solidFill>
                <a:latin typeface="SimSun"/>
                <a:ea typeface="SimSun"/>
                <a:cs typeface="SimSun"/>
              </a:rPr>
              <a:t>天平：分度值不大</a:t>
            </a:r>
            <a:r>
              <a:rPr sz="1000" kern="0" spc="-10">
                <a:solidFill>
                  <a:srgbClr val="000000">
                    <a:alpha val="100000"/>
                  </a:srgbClr>
                </a:solidFill>
                <a:latin typeface="SimSun"/>
                <a:ea typeface="SimSun"/>
                <a:cs typeface="SimSun"/>
              </a:rPr>
              <a:t>于0.1 </a:t>
            </a:r>
            <a:r>
              <a:rPr sz="1000" kern="0" spc="-10">
                <a:solidFill>
                  <a:srgbClr val="000000">
                    <a:alpha val="100000"/>
                  </a:srgbClr>
                </a:solidFill>
                <a:latin typeface="Times New Roman"/>
                <a:ea typeface="Times New Roman"/>
                <a:cs typeface="Times New Roman"/>
              </a:rPr>
              <a:t>g</a:t>
            </a:r>
            <a:r>
              <a:rPr sz="1000" kern="0" spc="-10">
                <a:solidFill>
                  <a:srgbClr val="000000">
                    <a:alpha val="100000"/>
                  </a:srgbClr>
                </a:solidFill>
                <a:latin typeface="SimSun"/>
                <a:ea typeface="SimSun"/>
                <a:cs typeface="SimSun"/>
              </a:rPr>
              <a:t>。</a:t>
            </a:r>
            <a:endParaRPr lang="SimSun" altLang="SimSun" sz="1000"/>
          </a:p>
          <a:p>
            <a:pPr marL="12700" algn="l" rtl="0" eaLnBrk="0">
              <a:lnSpc>
                <a:spcPct val="94000"/>
              </a:lnSpc>
              <a:spcBef>
                <a:spcPts val="619"/>
              </a:spcBef>
            </a:pPr>
            <a:r>
              <a:rPr sz="1000" kern="0" spc="30">
                <a:solidFill>
                  <a:srgbClr val="000000">
                    <a:alpha val="100000"/>
                  </a:srgbClr>
                </a:solidFill>
                <a:latin typeface="Times New Roman"/>
                <a:ea typeface="Times New Roman"/>
                <a:cs typeface="Times New Roman"/>
              </a:rPr>
              <a:t>A.2.2     </a:t>
            </a:r>
            <a:r>
              <a:rPr sz="1000" kern="0" spc="30">
                <a:solidFill>
                  <a:srgbClr val="000000">
                    <a:alpha val="100000"/>
                  </a:srgbClr>
                </a:solidFill>
                <a:latin typeface="SimSun"/>
                <a:ea typeface="SimSun"/>
                <a:cs typeface="SimSun"/>
              </a:rPr>
              <a:t>钢</a:t>
            </a:r>
            <a:r>
              <a:rPr sz="1000" kern="0" spc="20">
                <a:solidFill>
                  <a:srgbClr val="000000">
                    <a:alpha val="100000"/>
                  </a:srgbClr>
                </a:solidFill>
                <a:latin typeface="SimSun"/>
                <a:ea typeface="SimSun"/>
                <a:cs typeface="SimSun"/>
              </a:rPr>
              <a:t>卷尺：分度值不大于1</a:t>
            </a:r>
            <a:r>
              <a:rPr sz="1000" kern="0" spc="0">
                <a:solidFill>
                  <a:srgbClr val="000000">
                    <a:alpha val="100000"/>
                  </a:srgbClr>
                </a:solidFill>
                <a:latin typeface="Times New Roman"/>
                <a:ea typeface="Times New Roman"/>
                <a:cs typeface="Times New Roman"/>
              </a:rPr>
              <a:t>mm</a:t>
            </a:r>
            <a:r>
              <a:rPr sz="1000" kern="0" spc="20">
                <a:solidFill>
                  <a:srgbClr val="000000">
                    <a:alpha val="100000"/>
                  </a:srgbClr>
                </a:solidFill>
                <a:latin typeface="SimSun"/>
                <a:ea typeface="SimSun"/>
                <a:cs typeface="SimSun"/>
              </a:rPr>
              <a:t>。</a:t>
            </a:r>
            <a:endParaRPr lang="SimSun" altLang="SimSun" sz="1000"/>
          </a:p>
          <a:p>
            <a:pPr marL="12700" algn="l" rtl="0" eaLnBrk="0">
              <a:lnSpc>
                <a:spcPct val="94000"/>
              </a:lnSpc>
              <a:spcBef>
                <a:spcPts val="422"/>
              </a:spcBef>
            </a:pPr>
            <a:r>
              <a:rPr sz="1000" kern="0" spc="20">
                <a:solidFill>
                  <a:srgbClr val="000000">
                    <a:alpha val="100000"/>
                  </a:srgbClr>
                </a:solidFill>
                <a:latin typeface="Times New Roman"/>
                <a:ea typeface="Times New Roman"/>
                <a:cs typeface="Times New Roman"/>
              </a:rPr>
              <a:t>A.2.3     </a:t>
            </a:r>
            <a:r>
              <a:rPr sz="1000" kern="0" spc="20">
                <a:solidFill>
                  <a:srgbClr val="000000">
                    <a:alpha val="100000"/>
                  </a:srgbClr>
                </a:solidFill>
                <a:latin typeface="SimSun"/>
                <a:ea typeface="SimSun"/>
                <a:cs typeface="SimSun"/>
              </a:rPr>
              <a:t>钢直尺</a:t>
            </a:r>
            <a:r>
              <a:rPr sz="1000" kern="0" spc="10">
                <a:solidFill>
                  <a:srgbClr val="000000">
                    <a:alpha val="100000"/>
                  </a:srgbClr>
                </a:solidFill>
                <a:latin typeface="SimSun"/>
                <a:ea typeface="SimSun"/>
                <a:cs typeface="SimSun"/>
              </a:rPr>
              <a:t>：分度值不大于1</a:t>
            </a:r>
            <a:r>
              <a:rPr sz="1000" kern="0" spc="-26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mm</a:t>
            </a:r>
            <a:r>
              <a:rPr sz="1000" kern="0" spc="10">
                <a:solidFill>
                  <a:srgbClr val="000000">
                    <a:alpha val="100000"/>
                  </a:srgbClr>
                </a:solidFill>
                <a:latin typeface="SimSun"/>
                <a:ea typeface="SimSun"/>
                <a:cs typeface="SimSun"/>
              </a:rPr>
              <a:t>。</a:t>
            </a:r>
            <a:endParaRPr lang="SimSun" altLang="SimSun" sz="1000"/>
          </a:p>
          <a:p>
            <a:pPr marL="12700" algn="l" rtl="0" eaLnBrk="0">
              <a:lnSpc>
                <a:spcPct val="92000"/>
              </a:lnSpc>
              <a:spcBef>
                <a:spcPts val="399"/>
              </a:spcBef>
            </a:pPr>
            <a:r>
              <a:rPr sz="1000" kern="0" spc="30">
                <a:solidFill>
                  <a:srgbClr val="000000">
                    <a:alpha val="100000"/>
                  </a:srgbClr>
                </a:solidFill>
                <a:latin typeface="Times New Roman"/>
                <a:ea typeface="Times New Roman"/>
                <a:cs typeface="Times New Roman"/>
              </a:rPr>
              <a:t>A.2.4</a:t>
            </a:r>
            <a:r>
              <a:rPr sz="1000" kern="0" spc="0">
                <a:solidFill>
                  <a:srgbClr val="000000">
                    <a:alpha val="100000"/>
                  </a:srgbClr>
                </a:solidFill>
                <a:latin typeface="Times New Roman"/>
                <a:ea typeface="Times New Roman"/>
                <a:cs typeface="Times New Roman"/>
              </a:rPr>
              <a:t>     </a:t>
            </a:r>
            <a:r>
              <a:rPr sz="1000" kern="0" spc="30">
                <a:solidFill>
                  <a:srgbClr val="000000">
                    <a:alpha val="100000"/>
                  </a:srgbClr>
                </a:solidFill>
                <a:latin typeface="Times New Roman"/>
                <a:ea typeface="Times New Roman"/>
                <a:cs typeface="Times New Roman"/>
              </a:rPr>
              <a:t>H</a:t>
            </a:r>
            <a:r>
              <a:rPr sz="1000" kern="0" spc="27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型测厚</a:t>
            </a:r>
            <a:r>
              <a:rPr sz="1000" kern="0" spc="20">
                <a:solidFill>
                  <a:srgbClr val="000000">
                    <a:alpha val="100000"/>
                  </a:srgbClr>
                </a:solidFill>
                <a:latin typeface="SimSun"/>
                <a:ea typeface="SimSun"/>
                <a:cs typeface="SimSun"/>
              </a:rPr>
              <a:t>仪：分度值不大于0.1</a:t>
            </a:r>
            <a:r>
              <a:rPr sz="1000" kern="0" spc="0">
                <a:solidFill>
                  <a:srgbClr val="000000">
                    <a:alpha val="100000"/>
                  </a:srgbClr>
                </a:solidFill>
                <a:latin typeface="Times New Roman"/>
                <a:ea typeface="Times New Roman"/>
                <a:cs typeface="Times New Roman"/>
              </a:rPr>
              <a:t>mm</a:t>
            </a:r>
            <a:r>
              <a:rPr sz="1000" kern="0" spc="2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见图</a:t>
            </a:r>
            <a:r>
              <a:rPr sz="1000" kern="0" spc="20">
                <a:solidFill>
                  <a:srgbClr val="000000">
                    <a:alpha val="100000"/>
                  </a:srgbClr>
                </a:solidFill>
                <a:latin typeface="Times New Roman"/>
                <a:ea typeface="Times New Roman"/>
                <a:cs typeface="Times New Roman"/>
              </a:rPr>
              <a:t>A.1</a:t>
            </a:r>
            <a:r>
              <a:rPr sz="1000" kern="0" spc="20">
                <a:solidFill>
                  <a:srgbClr val="000000">
                    <a:alpha val="100000"/>
                  </a:srgbClr>
                </a:solidFill>
                <a:latin typeface="SimSun"/>
                <a:ea typeface="SimSun"/>
                <a:cs typeface="SimSun"/>
              </a:rPr>
              <a:t>。</a:t>
            </a:r>
            <a:endParaRPr lang="SimSun" altLang="SimSun" sz="1000"/>
          </a:p>
          <a:p>
            <a:pPr algn="l" rtl="0" eaLnBrk="0">
              <a:lnSpc>
                <a:spcPct val="108000"/>
              </a:lnSpc>
            </a:pPr>
            <a:endParaRPr lang="Arial" altLang="Arial" sz="400"/>
          </a:p>
          <a:p>
            <a:pPr marL="12700" algn="l" rtl="0" eaLnBrk="0">
              <a:lnSpc>
                <a:spcPct val="94000"/>
              </a:lnSpc>
              <a:spcBef>
                <a:spcPts val="1"/>
              </a:spcBef>
            </a:pPr>
            <a:r>
              <a:rPr sz="1000" kern="0" spc="20">
                <a:solidFill>
                  <a:srgbClr val="000000">
                    <a:alpha val="100000"/>
                  </a:srgbClr>
                </a:solidFill>
                <a:latin typeface="Times New Roman"/>
                <a:ea typeface="Times New Roman"/>
                <a:cs typeface="Times New Roman"/>
              </a:rPr>
              <a:t>A.2.5     </a:t>
            </a:r>
            <a:r>
              <a:rPr sz="1000" kern="0" spc="20">
                <a:solidFill>
                  <a:srgbClr val="000000">
                    <a:alpha val="100000"/>
                  </a:srgbClr>
                </a:solidFill>
                <a:latin typeface="SimSun"/>
                <a:ea typeface="SimSun"/>
                <a:cs typeface="SimSun"/>
              </a:rPr>
              <a:t>游标卡尺：</a:t>
            </a:r>
            <a:r>
              <a:rPr sz="1000" kern="0" spc="10">
                <a:solidFill>
                  <a:srgbClr val="000000">
                    <a:alpha val="100000"/>
                  </a:srgbClr>
                </a:solidFill>
                <a:latin typeface="SimSun"/>
                <a:ea typeface="SimSun"/>
                <a:cs typeface="SimSun"/>
              </a:rPr>
              <a:t>分度值不大于0.1</a:t>
            </a:r>
            <a:r>
              <a:rPr sz="1000" kern="0" spc="0">
                <a:solidFill>
                  <a:srgbClr val="000000">
                    <a:alpha val="100000"/>
                  </a:srgbClr>
                </a:solidFill>
                <a:latin typeface="Times New Roman"/>
                <a:ea typeface="Times New Roman"/>
                <a:cs typeface="Times New Roman"/>
              </a:rPr>
              <a:t>mm</a:t>
            </a:r>
            <a:r>
              <a:rPr sz="1000" kern="0" spc="10">
                <a:solidFill>
                  <a:srgbClr val="000000">
                    <a:alpha val="100000"/>
                  </a:srgbClr>
                </a:solidFill>
                <a:latin typeface="SimSun"/>
                <a:ea typeface="SimSun"/>
                <a:cs typeface="SimSun"/>
              </a:rPr>
              <a:t>。</a:t>
            </a:r>
            <a:endParaRPr lang="SimSun" altLang="SimSun" sz="1000"/>
          </a:p>
        </p:txBody>
      </p:sp>
      <p:sp>
        <p:nvSpPr>
          <p:cNvPr id="92" name="textbox 92"/>
          <p:cNvSpPr/>
          <p:nvPr/>
        </p:nvSpPr>
        <p:spPr>
          <a:xfrm>
            <a:off x="1060480" y="6316959"/>
            <a:ext cx="3496309" cy="15220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23"/>
              </a:lnSpc>
            </a:pPr>
            <a:r>
              <a:rPr sz="900" kern="0" spc="-80">
                <a:solidFill>
                  <a:srgbClr val="000000">
                    <a:alpha val="100000"/>
                  </a:srgbClr>
                </a:solidFill>
                <a:latin typeface="SimSun"/>
                <a:ea typeface="SimSun"/>
                <a:cs typeface="SimSun"/>
              </a:rPr>
              <a:t>说明：</a:t>
            </a:r>
            <a:endParaRPr lang="SimSun" altLang="SimSun" sz="900"/>
          </a:p>
          <a:p>
            <a:pPr marL="12700" algn="l" rtl="0" eaLnBrk="0">
              <a:lnSpc>
                <a:spcPct val="93000"/>
              </a:lnSpc>
              <a:spcBef>
                <a:spcPts val="325"/>
              </a:spcBef>
            </a:pPr>
            <a:r>
              <a:rPr sz="900" kern="0" spc="-50">
                <a:solidFill>
                  <a:srgbClr val="000000">
                    <a:alpha val="100000"/>
                  </a:srgbClr>
                </a:solidFill>
                <a:latin typeface="SimSun"/>
                <a:ea typeface="SimSun"/>
                <a:cs typeface="SimSun"/>
              </a:rPr>
              <a:t>1——支架；</a:t>
            </a:r>
            <a:endParaRPr lang="SimSun" altLang="SimSun" sz="900"/>
          </a:p>
          <a:p>
            <a:pPr marL="12700" algn="l" rtl="0" eaLnBrk="0">
              <a:lnSpc>
                <a:spcPts val="1346"/>
              </a:lnSpc>
            </a:pPr>
            <a:r>
              <a:rPr sz="900" kern="0" spc="-50">
                <a:solidFill>
                  <a:srgbClr val="000000">
                    <a:alpha val="100000"/>
                  </a:srgbClr>
                </a:solidFill>
                <a:latin typeface="SimSun"/>
                <a:ea typeface="SimSun"/>
                <a:cs typeface="SimSun"/>
              </a:rPr>
              <a:t>2——握柄；</a:t>
            </a:r>
            <a:endParaRPr lang="SimSun" altLang="SimSun" sz="900"/>
          </a:p>
          <a:p>
            <a:pPr marL="12700" algn="l" rtl="0" eaLnBrk="0">
              <a:lnSpc>
                <a:spcPts val="1353"/>
              </a:lnSpc>
            </a:pPr>
            <a:r>
              <a:rPr sz="900" kern="0" spc="-60">
                <a:solidFill>
                  <a:srgbClr val="000000">
                    <a:alpha val="100000"/>
                  </a:srgbClr>
                </a:solidFill>
                <a:latin typeface="SimSun"/>
                <a:ea typeface="SimSun"/>
                <a:cs typeface="SimSun"/>
              </a:rPr>
              <a:t>3——百分表；</a:t>
            </a:r>
            <a:endParaRPr lang="SimSun" altLang="SimSun" sz="900"/>
          </a:p>
          <a:p>
            <a:pPr marL="12700" algn="l" rtl="0" eaLnBrk="0">
              <a:lnSpc>
                <a:spcPts val="1395"/>
              </a:lnSpc>
            </a:pPr>
            <a:r>
              <a:rPr sz="900" kern="0" spc="-60">
                <a:solidFill>
                  <a:srgbClr val="000000">
                    <a:alpha val="100000"/>
                  </a:srgbClr>
                </a:solidFill>
                <a:latin typeface="SimSun"/>
                <a:ea typeface="SimSun"/>
                <a:cs typeface="SimSun"/>
              </a:rPr>
              <a:t>4——压力杆；</a:t>
            </a:r>
            <a:endParaRPr lang="SimSun" altLang="SimSun" sz="900"/>
          </a:p>
          <a:p>
            <a:pPr marL="12700" algn="l" rtl="0" eaLnBrk="0">
              <a:lnSpc>
                <a:spcPts val="1349"/>
              </a:lnSpc>
            </a:pPr>
            <a:r>
              <a:rPr sz="900" kern="0" spc="-50">
                <a:solidFill>
                  <a:srgbClr val="000000">
                    <a:alpha val="100000"/>
                  </a:srgbClr>
                </a:solidFill>
                <a:latin typeface="SimSun"/>
                <a:ea typeface="SimSun"/>
                <a:cs typeface="SimSun"/>
              </a:rPr>
              <a:t>5——测头；</a:t>
            </a:r>
            <a:endParaRPr lang="SimSun" altLang="SimSun" sz="900"/>
          </a:p>
          <a:p>
            <a:pPr marL="12700" algn="l" rtl="0" eaLnBrk="0">
              <a:lnSpc>
                <a:spcPts val="1350"/>
              </a:lnSpc>
            </a:pPr>
            <a:r>
              <a:rPr sz="900" kern="0" spc="-50">
                <a:solidFill>
                  <a:srgbClr val="000000">
                    <a:alpha val="100000"/>
                  </a:srgbClr>
                </a:solidFill>
                <a:latin typeface="SimSun"/>
                <a:ea typeface="SimSun"/>
                <a:cs typeface="SimSun"/>
              </a:rPr>
              <a:t>6——样品。</a:t>
            </a:r>
            <a:endParaRPr lang="SimSun" altLang="SimSun" sz="900"/>
          </a:p>
          <a:p>
            <a:pPr algn="l" rtl="0" eaLnBrk="0">
              <a:lnSpc>
                <a:spcPct val="104000"/>
              </a:lnSpc>
            </a:pPr>
            <a:endParaRPr lang="Arial" altLang="Arial" sz="1100"/>
          </a:p>
          <a:p>
            <a:pPr algn="l" rtl="0" eaLnBrk="0">
              <a:lnSpc>
                <a:spcPct val="7106"/>
              </a:lnSpc>
            </a:pPr>
            <a:endParaRPr lang="Arial" altLang="Arial" sz="100"/>
          </a:p>
          <a:p>
            <a:pPr algn="r" rtl="0" eaLnBrk="0">
              <a:lnSpc>
                <a:spcPct val="96000"/>
              </a:lnSpc>
            </a:pPr>
            <a:r>
              <a:rPr sz="1000" b="1" kern="0" spc="20">
                <a:solidFill>
                  <a:srgbClr val="000000">
                    <a:alpha val="100000"/>
                  </a:srgbClr>
                </a:solidFill>
                <a:latin typeface="SimHei"/>
                <a:ea typeface="SimHei"/>
                <a:cs typeface="SimHei"/>
              </a:rPr>
              <a:t>图</a:t>
            </a:r>
            <a:r>
              <a:rPr sz="1000" kern="0" spc="-250">
                <a:solidFill>
                  <a:srgbClr val="000000">
                    <a:alpha val="100000"/>
                  </a:srgbClr>
                </a:solidFill>
                <a:latin typeface="SimHei"/>
                <a:ea typeface="SimHei"/>
                <a:cs typeface="SimHei"/>
              </a:rPr>
              <a:t> </a:t>
            </a:r>
            <a:r>
              <a:rPr sz="1000" b="1" kern="0" spc="20">
                <a:solidFill>
                  <a:srgbClr val="000000">
                    <a:alpha val="100000"/>
                  </a:srgbClr>
                </a:solidFill>
                <a:latin typeface="SimSun"/>
                <a:ea typeface="SimSun"/>
                <a:cs typeface="SimSun"/>
              </a:rPr>
              <a:t>A.1</a:t>
            </a:r>
            <a:r>
              <a:rPr sz="1000" kern="0" spc="20">
                <a:solidFill>
                  <a:srgbClr val="000000">
                    <a:alpha val="100000"/>
                  </a:srgbClr>
                </a:solidFill>
                <a:latin typeface="SimSun"/>
                <a:ea typeface="SimSun"/>
                <a:cs typeface="SimSun"/>
              </a:rPr>
              <a:t>  </a:t>
            </a:r>
            <a:r>
              <a:rPr sz="1000" b="1" kern="0" spc="20">
                <a:solidFill>
                  <a:srgbClr val="000000">
                    <a:alpha val="100000"/>
                  </a:srgbClr>
                </a:solidFill>
                <a:latin typeface="SimSun"/>
                <a:ea typeface="SimSun"/>
                <a:cs typeface="SimSun"/>
              </a:rPr>
              <a:t>H</a:t>
            </a:r>
            <a:r>
              <a:rPr sz="1000" kern="0" spc="20">
                <a:solidFill>
                  <a:srgbClr val="000000">
                    <a:alpha val="100000"/>
                  </a:srgbClr>
                </a:solidFill>
                <a:latin typeface="SimSun"/>
                <a:ea typeface="SimSun"/>
                <a:cs typeface="SimSun"/>
              </a:rPr>
              <a:t> </a:t>
            </a:r>
            <a:r>
              <a:rPr sz="1000" b="1" kern="0" spc="20">
                <a:solidFill>
                  <a:srgbClr val="000000">
                    <a:alpha val="100000"/>
                  </a:srgbClr>
                </a:solidFill>
                <a:latin typeface="SimHei"/>
                <a:ea typeface="SimHei"/>
                <a:cs typeface="SimHei"/>
              </a:rPr>
              <a:t>型测厚仪示意</a:t>
            </a:r>
            <a:r>
              <a:rPr sz="1000" b="1" kern="0" spc="10">
                <a:solidFill>
                  <a:srgbClr val="000000">
                    <a:alpha val="100000"/>
                  </a:srgbClr>
                </a:solidFill>
                <a:latin typeface="SimHei"/>
                <a:ea typeface="SimHei"/>
                <a:cs typeface="SimHei"/>
              </a:rPr>
              <a:t>图</a:t>
            </a:r>
            <a:endParaRPr lang="SimHei" altLang="SimHei" sz="1000"/>
          </a:p>
        </p:txBody>
      </p:sp>
      <p:sp>
        <p:nvSpPr>
          <p:cNvPr id="94" name="textbox 94"/>
          <p:cNvSpPr/>
          <p:nvPr/>
        </p:nvSpPr>
        <p:spPr>
          <a:xfrm>
            <a:off x="812817" y="8061388"/>
            <a:ext cx="2743835" cy="16319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276"/>
              </a:lnSpc>
            </a:pPr>
            <a:endParaRPr lang="Arial" altLang="Arial" sz="100"/>
          </a:p>
          <a:p>
            <a:pPr marL="12700" algn="l" rtl="0" eaLnBrk="0">
              <a:lnSpc>
                <a:spcPct val="95000"/>
              </a:lnSpc>
            </a:pPr>
            <a:r>
              <a:rPr sz="1000" b="1" kern="0" spc="-10">
                <a:solidFill>
                  <a:srgbClr val="000000">
                    <a:alpha val="100000"/>
                  </a:srgbClr>
                </a:solidFill>
                <a:latin typeface="Times New Roman"/>
                <a:ea typeface="Times New Roman"/>
                <a:cs typeface="Times New Roman"/>
              </a:rPr>
              <a:t>A.3    </a:t>
            </a:r>
            <a:r>
              <a:rPr sz="1000" b="1" kern="0" spc="-10">
                <a:solidFill>
                  <a:srgbClr val="000000">
                    <a:alpha val="100000"/>
                  </a:srgbClr>
                </a:solidFill>
                <a:latin typeface="SimSun"/>
                <a:ea typeface="SimSun"/>
                <a:cs typeface="SimSun"/>
              </a:rPr>
              <a:t>试</a:t>
            </a:r>
            <a:r>
              <a:rPr sz="1000" kern="0" spc="-19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样</a:t>
            </a:r>
            <a:endParaRPr lang="SimSun" altLang="SimSun" sz="1000"/>
          </a:p>
          <a:p>
            <a:pPr algn="l" rtl="0" eaLnBrk="0">
              <a:lnSpc>
                <a:spcPct val="140000"/>
              </a:lnSpc>
            </a:pPr>
            <a:endParaRPr lang="Arial" altLang="Arial" sz="1000"/>
          </a:p>
          <a:p>
            <a:pPr marL="304165" algn="l" rtl="0" eaLnBrk="0">
              <a:lnSpc>
                <a:spcPct val="94000"/>
              </a:lnSpc>
              <a:spcBef>
                <a:spcPts val="300"/>
              </a:spcBef>
            </a:pPr>
            <a:r>
              <a:rPr sz="1000" kern="0" spc="10">
                <a:solidFill>
                  <a:srgbClr val="000000">
                    <a:alpha val="100000"/>
                  </a:srgbClr>
                </a:solidFill>
                <a:latin typeface="SimSun"/>
                <a:ea typeface="SimSun"/>
                <a:cs typeface="SimSun"/>
              </a:rPr>
              <a:t>试样为完整的真空绝</a:t>
            </a:r>
            <a:r>
              <a:rPr sz="1000" kern="0" spc="0">
                <a:solidFill>
                  <a:srgbClr val="000000">
                    <a:alpha val="100000"/>
                  </a:srgbClr>
                </a:solidFill>
                <a:latin typeface="SimSun"/>
                <a:ea typeface="SimSun"/>
                <a:cs typeface="SimSun"/>
              </a:rPr>
              <a:t>热板，试样数量3块。</a:t>
            </a:r>
            <a:endParaRPr lang="SimSun" altLang="SimSun" sz="1000"/>
          </a:p>
          <a:p>
            <a:pPr algn="l" rtl="0" eaLnBrk="0">
              <a:lnSpc>
                <a:spcPct val="138000"/>
              </a:lnSpc>
            </a:pPr>
            <a:endParaRPr lang="Arial" altLang="Arial" sz="1000"/>
          </a:p>
          <a:p>
            <a:pPr marL="12700" algn="l" rtl="0" eaLnBrk="0">
              <a:lnSpc>
                <a:spcPct val="95000"/>
              </a:lnSpc>
              <a:spcBef>
                <a:spcPts val="311"/>
              </a:spcBef>
            </a:pPr>
            <a:r>
              <a:rPr sz="1000" kern="0" spc="30">
                <a:solidFill>
                  <a:srgbClr val="000000">
                    <a:alpha val="100000"/>
                  </a:srgbClr>
                </a:solidFill>
                <a:latin typeface="Times New Roman"/>
                <a:ea typeface="Times New Roman"/>
                <a:cs typeface="Times New Roman"/>
              </a:rPr>
              <a:t>A.4</a:t>
            </a:r>
            <a:r>
              <a:rPr sz="1000" kern="0" spc="10">
                <a:solidFill>
                  <a:srgbClr val="000000">
                    <a:alpha val="100000"/>
                  </a:srgbClr>
                </a:solidFill>
                <a:latin typeface="Times New Roman"/>
                <a:ea typeface="Times New Roman"/>
                <a:cs typeface="Times New Roman"/>
              </a:rPr>
              <a:t>    </a:t>
            </a:r>
            <a:r>
              <a:rPr sz="1000" kern="0" spc="30">
                <a:solidFill>
                  <a:srgbClr val="000000">
                    <a:alpha val="100000"/>
                  </a:srgbClr>
                </a:solidFill>
                <a:latin typeface="SimSun"/>
                <a:ea typeface="SimSun"/>
                <a:cs typeface="SimSun"/>
              </a:rPr>
              <a:t>试验步骤</a:t>
            </a:r>
            <a:endParaRPr lang="SimSun" altLang="SimSun" sz="1000"/>
          </a:p>
          <a:p>
            <a:pPr algn="l" rtl="0" eaLnBrk="0">
              <a:lnSpc>
                <a:spcPct val="120000"/>
              </a:lnSpc>
            </a:pPr>
            <a:endParaRPr lang="Arial" altLang="Arial" sz="1000"/>
          </a:p>
          <a:p>
            <a:pPr marL="12700" algn="l" rtl="0" eaLnBrk="0">
              <a:lnSpc>
                <a:spcPct val="95000"/>
              </a:lnSpc>
              <a:spcBef>
                <a:spcPts val="308"/>
              </a:spcBef>
            </a:pPr>
            <a:r>
              <a:rPr sz="1000" b="1" kern="0" spc="-10">
                <a:solidFill>
                  <a:srgbClr val="000000">
                    <a:alpha val="100000"/>
                  </a:srgbClr>
                </a:solidFill>
                <a:latin typeface="Times New Roman"/>
                <a:ea typeface="Times New Roman"/>
                <a:cs typeface="Times New Roman"/>
              </a:rPr>
              <a:t>A.4.1</a:t>
            </a:r>
            <a:r>
              <a:rPr sz="1000" b="1" kern="0" spc="40">
                <a:solidFill>
                  <a:srgbClr val="000000">
                    <a:alpha val="100000"/>
                  </a:srgbClr>
                </a:solidFill>
                <a:latin typeface="Times New Roman"/>
                <a:ea typeface="Times New Roman"/>
                <a:cs typeface="Times New Roman"/>
              </a:rPr>
              <a:t>    </a:t>
            </a:r>
            <a:r>
              <a:rPr sz="1000" b="1" kern="0" spc="-10">
                <a:solidFill>
                  <a:srgbClr val="000000">
                    <a:alpha val="100000"/>
                  </a:srgbClr>
                </a:solidFill>
                <a:latin typeface="SimHei"/>
                <a:ea typeface="SimHei"/>
                <a:cs typeface="SimHei"/>
              </a:rPr>
              <a:t>长度、宽度和厚度的测量</a:t>
            </a:r>
            <a:endParaRPr lang="SimHei" altLang="SimHei" sz="1000"/>
          </a:p>
          <a:p>
            <a:pPr algn="l" rtl="0" eaLnBrk="0">
              <a:lnSpc>
                <a:spcPct val="106000"/>
              </a:lnSpc>
            </a:pPr>
            <a:endParaRPr lang="Arial" altLang="Arial" sz="1000"/>
          </a:p>
          <a:p>
            <a:pPr marL="304165" algn="l" rtl="0" eaLnBrk="0">
              <a:lnSpc>
                <a:spcPct val="94000"/>
              </a:lnSpc>
              <a:spcBef>
                <a:spcPts val="6"/>
              </a:spcBef>
            </a:pPr>
            <a:r>
              <a:rPr sz="1000" kern="0" spc="-10">
                <a:solidFill>
                  <a:srgbClr val="000000">
                    <a:alpha val="100000"/>
                  </a:srgbClr>
                </a:solidFill>
                <a:latin typeface="SimSun"/>
                <a:ea typeface="SimSun"/>
                <a:cs typeface="SimSun"/>
              </a:rPr>
              <a:t>尺寸的测量区域应为芯材区域。</a:t>
            </a:r>
            <a:endParaRPr lang="SimSun" altLang="SimSun" sz="1000"/>
          </a:p>
        </p:txBody>
      </p:sp>
      <p:pic>
        <p:nvPicPr>
          <p:cNvPr id="96" name="picture 96"/>
          <p:cNvPicPr>
            <a:picLocks noChangeAspect="1"/>
          </p:cNvPicPr>
          <p:nvPr/>
        </p:nvPicPr>
        <p:blipFill>
          <a:blip r:embed="rId2"/>
          <a:stretch>
            <a:fillRect/>
          </a:stretch>
        </p:blipFill>
        <p:spPr>
          <a:xfrm rot="21600000">
            <a:off x="2622526" y="4559290"/>
            <a:ext cx="2266987" cy="1752645"/>
          </a:xfrm>
          <a:prstGeom prst="rect">
            <a:avLst/>
          </a:prstGeom>
        </p:spPr>
      </p:pic>
      <p:sp>
        <p:nvSpPr>
          <p:cNvPr id="98" name="textbox 98"/>
          <p:cNvSpPr/>
          <p:nvPr/>
        </p:nvSpPr>
        <p:spPr>
          <a:xfrm>
            <a:off x="5570773" y="794168"/>
            <a:ext cx="1140460" cy="1733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70"/>
              </a:lnSpc>
            </a:pPr>
            <a:endParaRPr lang="Arial" altLang="Arial" sz="100"/>
          </a:p>
          <a:p>
            <a:pPr marL="12700" algn="l" rtl="0" eaLnBrk="0">
              <a:lnSpc>
                <a:spcPct val="97000"/>
              </a:lnSpc>
            </a:pPr>
            <a:r>
              <a:rPr sz="1000" b="1" kern="0" spc="-10">
                <a:solidFill>
                  <a:srgbClr val="000000">
                    <a:alpha val="100000"/>
                  </a:srgbClr>
                </a:solidFill>
                <a:latin typeface="SimSun"/>
                <a:ea typeface="SimSun"/>
                <a:cs typeface="SimSun"/>
              </a:rPr>
              <a:t>GB/T</a:t>
            </a:r>
            <a:r>
              <a:rPr sz="1000" kern="0" spc="18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37608—2</a:t>
            </a:r>
            <a:r>
              <a:rPr sz="1000" b="1" kern="0" spc="-20">
                <a:solidFill>
                  <a:srgbClr val="000000">
                    <a:alpha val="100000"/>
                  </a:srgbClr>
                </a:solidFill>
                <a:latin typeface="SimSun"/>
                <a:ea typeface="SimSun"/>
                <a:cs typeface="SimSun"/>
              </a:rPr>
              <a:t>019</a:t>
            </a:r>
            <a:endParaRPr lang="SimSun" altLang="SimSun" sz="1000"/>
          </a:p>
        </p:txBody>
      </p:sp>
      <p:sp>
        <p:nvSpPr>
          <p:cNvPr id="100" name="textbox 100"/>
          <p:cNvSpPr/>
          <p:nvPr/>
        </p:nvSpPr>
        <p:spPr>
          <a:xfrm>
            <a:off x="6426235" y="9754796"/>
            <a:ext cx="66039" cy="109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87"/>
              </a:lnSpc>
            </a:pPr>
            <a:endParaRPr lang="Arial" altLang="Arial" sz="100"/>
          </a:p>
          <a:p>
            <a:pPr marL="12700" algn="l" rtl="0" eaLnBrk="0">
              <a:lnSpc>
                <a:spcPct val="78000"/>
              </a:lnSpc>
            </a:pPr>
            <a:r>
              <a:rPr sz="700" kern="0" spc="-10">
                <a:solidFill>
                  <a:srgbClr val="000000">
                    <a:alpha val="100000"/>
                  </a:srgbClr>
                </a:solidFill>
                <a:latin typeface="SimSun"/>
                <a:ea typeface="SimSun"/>
                <a:cs typeface="SimSun"/>
              </a:rPr>
              <a:t>9</a:t>
            </a:r>
            <a:endParaRPr lang="SimSun" altLang="SimSun" sz="7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 name="textbox 102"/>
          <p:cNvSpPr/>
          <p:nvPr/>
        </p:nvSpPr>
        <p:spPr>
          <a:xfrm>
            <a:off x="825491" y="788159"/>
            <a:ext cx="5922009" cy="32835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4604" algn="l" rtl="0" eaLnBrk="0">
              <a:lnSpc>
                <a:spcPts val="1214"/>
              </a:lnSpc>
            </a:pPr>
            <a:r>
              <a:rPr sz="1000" b="1" kern="0" spc="0">
                <a:solidFill>
                  <a:srgbClr val="000000">
                    <a:alpha val="100000"/>
                  </a:srgbClr>
                </a:solidFill>
                <a:latin typeface="SimSun"/>
                <a:ea typeface="SimSun"/>
                <a:cs typeface="SimSun"/>
              </a:rPr>
              <a:t>GB</a:t>
            </a:r>
            <a:r>
              <a:rPr sz="1000" b="1" kern="0" spc="10">
                <a:solidFill>
                  <a:srgbClr val="000000">
                    <a:alpha val="100000"/>
                  </a:srgbClr>
                </a:solidFill>
                <a:latin typeface="SimSun"/>
                <a:ea typeface="SimSun"/>
                <a:cs typeface="SimSun"/>
              </a:rPr>
              <a:t>/T</a:t>
            </a:r>
            <a:r>
              <a:rPr sz="1000" kern="0" spc="570">
                <a:solidFill>
                  <a:srgbClr val="000000">
                    <a:alpha val="100000"/>
                  </a:srgbClr>
                </a:solidFill>
                <a:latin typeface="SimSun"/>
                <a:ea typeface="SimSun"/>
                <a:cs typeface="SimSun"/>
              </a:rPr>
              <a:t> </a:t>
            </a:r>
            <a:r>
              <a:rPr sz="1000" b="1" kern="0" spc="10">
                <a:solidFill>
                  <a:srgbClr val="000000">
                    <a:alpha val="100000"/>
                  </a:srgbClr>
                </a:solidFill>
                <a:latin typeface="SimSun"/>
                <a:ea typeface="SimSun"/>
                <a:cs typeface="SimSun"/>
              </a:rPr>
              <a:t>37608—2019</a:t>
            </a:r>
            <a:endParaRPr lang="SimSun" altLang="SimSun" sz="1000"/>
          </a:p>
          <a:p>
            <a:pPr algn="l" rtl="0" eaLnBrk="0">
              <a:lnSpc>
                <a:spcPct val="105000"/>
              </a:lnSpc>
            </a:pPr>
            <a:endParaRPr lang="Arial" altLang="Arial" sz="1000"/>
          </a:p>
          <a:p>
            <a:pPr marL="285750" algn="l" rtl="0" eaLnBrk="0">
              <a:lnSpc>
                <a:spcPct val="99000"/>
              </a:lnSpc>
              <a:spcBef>
                <a:spcPts val="304"/>
              </a:spcBef>
            </a:pPr>
            <a:r>
              <a:rPr sz="1000" kern="0" spc="0">
                <a:solidFill>
                  <a:srgbClr val="000000">
                    <a:alpha val="100000"/>
                  </a:srgbClr>
                </a:solidFill>
                <a:latin typeface="SimSun"/>
                <a:ea typeface="SimSun"/>
                <a:cs typeface="SimSun"/>
              </a:rPr>
              <a:t>用钢卷尺或钢直尺测量长度和宽度。</a:t>
            </a:r>
            <a:endParaRPr lang="SimSun" altLang="SimSun" sz="1000"/>
          </a:p>
          <a:p>
            <a:pPr marL="12700" indent="273050" algn="l" rtl="0" eaLnBrk="0">
              <a:lnSpc>
                <a:spcPct val="112000"/>
              </a:lnSpc>
              <a:spcBef>
                <a:spcPts val="369"/>
              </a:spcBef>
            </a:pPr>
            <a:r>
              <a:rPr sz="1000" kern="0" spc="60">
                <a:solidFill>
                  <a:srgbClr val="000000">
                    <a:alpha val="100000"/>
                  </a:srgbClr>
                </a:solidFill>
                <a:latin typeface="SimSun"/>
                <a:ea typeface="SimSun"/>
                <a:cs typeface="SimSun"/>
              </a:rPr>
              <a:t>当试样的长度和宽度均不大于1500</a:t>
            </a:r>
            <a:r>
              <a:rPr sz="1000" kern="0" spc="0">
                <a:solidFill>
                  <a:srgbClr val="000000">
                    <a:alpha val="100000"/>
                  </a:srgbClr>
                </a:solidFill>
                <a:latin typeface="Times New Roman"/>
                <a:ea typeface="Times New Roman"/>
                <a:cs typeface="Times New Roman"/>
              </a:rPr>
              <a:t>mm</a:t>
            </a:r>
            <a:r>
              <a:rPr sz="1000" kern="0" spc="130">
                <a:solidFill>
                  <a:srgbClr val="000000">
                    <a:alpha val="100000"/>
                  </a:srgbClr>
                </a:solidFill>
                <a:latin typeface="Times New Roman"/>
                <a:ea typeface="Times New Roman"/>
                <a:cs typeface="Times New Roman"/>
              </a:rPr>
              <a:t> </a:t>
            </a:r>
            <a:r>
              <a:rPr sz="1000" kern="0" spc="60">
                <a:solidFill>
                  <a:srgbClr val="000000">
                    <a:alpha val="100000"/>
                  </a:srgbClr>
                </a:solidFill>
                <a:latin typeface="SimSun"/>
                <a:ea typeface="SimSun"/>
                <a:cs typeface="SimSun"/>
              </a:rPr>
              <a:t>时，长度和宽度各</a:t>
            </a:r>
            <a:r>
              <a:rPr sz="1000" kern="0" spc="50">
                <a:solidFill>
                  <a:srgbClr val="000000">
                    <a:alpha val="100000"/>
                  </a:srgbClr>
                </a:solidFill>
                <a:latin typeface="SimSun"/>
                <a:ea typeface="SimSun"/>
                <a:cs typeface="SimSun"/>
              </a:rPr>
              <a:t>测3个值，测量位置见图</a:t>
            </a:r>
            <a:r>
              <a:rPr sz="1000" kern="0" spc="-140">
                <a:solidFill>
                  <a:srgbClr val="000000">
                    <a:alpha val="100000"/>
                  </a:srgbClr>
                </a:solidFill>
                <a:latin typeface="SimSun"/>
                <a:ea typeface="SimSun"/>
                <a:cs typeface="SimSun"/>
              </a:rPr>
              <a:t> </a:t>
            </a:r>
            <a:r>
              <a:rPr sz="1000" kern="0" spc="50">
                <a:solidFill>
                  <a:srgbClr val="000000">
                    <a:alpha val="100000"/>
                  </a:srgbClr>
                </a:solidFill>
                <a:latin typeface="Times New Roman"/>
                <a:ea typeface="Times New Roman"/>
                <a:cs typeface="Times New Roman"/>
              </a:rPr>
              <a:t>A.2</a:t>
            </a:r>
            <a:r>
              <a:rPr sz="1000" kern="0" spc="-110">
                <a:solidFill>
                  <a:srgbClr val="000000">
                    <a:alpha val="100000"/>
                  </a:srgbClr>
                </a:solidFill>
                <a:latin typeface="Times New Roman"/>
                <a:ea typeface="Times New Roman"/>
                <a:cs typeface="Times New Roman"/>
              </a:rPr>
              <a:t> </a:t>
            </a:r>
            <a:r>
              <a:rPr sz="1000" kern="0" spc="50">
                <a:solidFill>
                  <a:srgbClr val="000000">
                    <a:alpha val="100000"/>
                  </a:srgbClr>
                </a:solidFill>
                <a:latin typeface="SimSun"/>
                <a:ea typeface="SimSun"/>
                <a:cs typeface="SimSun"/>
              </a:rPr>
              <a:t>。长度和</a:t>
            </a:r>
            <a:r>
              <a:rPr sz="1000" kern="0" spc="0">
                <a:solidFill>
                  <a:srgbClr val="000000">
                    <a:alpha val="100000"/>
                  </a:srgbClr>
                </a:solidFill>
                <a:latin typeface="SimSun"/>
                <a:ea typeface="SimSun"/>
                <a:cs typeface="SimSun"/>
              </a:rPr>
              <a:t>  </a:t>
            </a:r>
            <a:r>
              <a:rPr sz="1000" kern="0" spc="70">
                <a:solidFill>
                  <a:srgbClr val="000000">
                    <a:alpha val="100000"/>
                  </a:srgbClr>
                </a:solidFill>
                <a:latin typeface="SimSun"/>
                <a:ea typeface="SimSun"/>
                <a:cs typeface="SimSun"/>
              </a:rPr>
              <a:t>宽度取3个测量值的平均</a:t>
            </a:r>
            <a:r>
              <a:rPr sz="1000" kern="0" spc="60">
                <a:solidFill>
                  <a:srgbClr val="000000">
                    <a:alpha val="100000"/>
                  </a:srgbClr>
                </a:solidFill>
                <a:latin typeface="SimSun"/>
                <a:ea typeface="SimSun"/>
                <a:cs typeface="SimSun"/>
              </a:rPr>
              <a:t>值。</a:t>
            </a:r>
            <a:endParaRPr lang="SimSun" altLang="SimSun" sz="1000"/>
          </a:p>
          <a:p>
            <a:pPr marL="12700" indent="273050" algn="l" rtl="0" eaLnBrk="0">
              <a:lnSpc>
                <a:spcPct val="119000"/>
              </a:lnSpc>
              <a:spcBef>
                <a:spcPts val="344"/>
              </a:spcBef>
            </a:pPr>
            <a:r>
              <a:rPr sz="1000" kern="0" spc="50">
                <a:solidFill>
                  <a:srgbClr val="000000">
                    <a:alpha val="100000"/>
                  </a:srgbClr>
                </a:solidFill>
                <a:latin typeface="SimSun"/>
                <a:ea typeface="SimSun"/>
                <a:cs typeface="SimSun"/>
              </a:rPr>
              <a:t>当试样的长度大于1500</a:t>
            </a:r>
            <a:r>
              <a:rPr sz="1000" kern="0" spc="0">
                <a:solidFill>
                  <a:srgbClr val="000000">
                    <a:alpha val="100000"/>
                  </a:srgbClr>
                </a:solidFill>
                <a:latin typeface="Times New Roman"/>
                <a:ea typeface="Times New Roman"/>
                <a:cs typeface="Times New Roman"/>
              </a:rPr>
              <a:t>mm</a:t>
            </a:r>
            <a:r>
              <a:rPr sz="1000" kern="0" spc="130">
                <a:solidFill>
                  <a:srgbClr val="000000">
                    <a:alpha val="100000"/>
                  </a:srgbClr>
                </a:solidFill>
                <a:latin typeface="Times New Roman"/>
                <a:ea typeface="Times New Roman"/>
                <a:cs typeface="Times New Roman"/>
              </a:rPr>
              <a:t> </a:t>
            </a:r>
            <a:r>
              <a:rPr sz="1000" kern="0" spc="50">
                <a:solidFill>
                  <a:srgbClr val="000000">
                    <a:alpha val="100000"/>
                  </a:srgbClr>
                </a:solidFill>
                <a:latin typeface="SimSun"/>
                <a:ea typeface="SimSun"/>
                <a:cs typeface="SimSun"/>
              </a:rPr>
              <a:t>时，长度每增加500 </a:t>
            </a:r>
            <a:r>
              <a:rPr sz="1000" kern="0" spc="0">
                <a:solidFill>
                  <a:srgbClr val="000000">
                    <a:alpha val="100000"/>
                  </a:srgbClr>
                </a:solidFill>
                <a:latin typeface="Times New Roman"/>
                <a:ea typeface="Times New Roman"/>
                <a:cs typeface="Times New Roman"/>
              </a:rPr>
              <a:t>mm</a:t>
            </a:r>
            <a:r>
              <a:rPr sz="1000" kern="0" spc="50">
                <a:solidFill>
                  <a:srgbClr val="000000">
                    <a:alpha val="100000"/>
                  </a:srgbClr>
                </a:solidFill>
                <a:latin typeface="Times New Roman"/>
                <a:ea typeface="Times New Roman"/>
                <a:cs typeface="Times New Roman"/>
              </a:rPr>
              <a:t>,</a:t>
            </a:r>
            <a:r>
              <a:rPr sz="1000" kern="0" spc="160">
                <a:solidFill>
                  <a:srgbClr val="000000">
                    <a:alpha val="100000"/>
                  </a:srgbClr>
                </a:solidFill>
                <a:latin typeface="Times New Roman"/>
                <a:ea typeface="Times New Roman"/>
                <a:cs typeface="Times New Roman"/>
              </a:rPr>
              <a:t> </a:t>
            </a:r>
            <a:r>
              <a:rPr sz="1000" kern="0" spc="50">
                <a:solidFill>
                  <a:srgbClr val="000000">
                    <a:alpha val="100000"/>
                  </a:srgbClr>
                </a:solidFill>
                <a:latin typeface="SimSun"/>
                <a:ea typeface="SimSun"/>
                <a:cs typeface="SimSun"/>
              </a:rPr>
              <a:t>宽度测量增加一个位置，</a:t>
            </a:r>
            <a:r>
              <a:rPr sz="1000" kern="0" spc="40">
                <a:solidFill>
                  <a:srgbClr val="000000">
                    <a:alpha val="100000"/>
                  </a:srgbClr>
                </a:solidFill>
                <a:latin typeface="SimSun"/>
                <a:ea typeface="SimSun"/>
                <a:cs typeface="SimSun"/>
              </a:rPr>
              <a:t>最多增加至5个。</a:t>
            </a:r>
            <a:r>
              <a:rPr sz="1000" kern="0" spc="0">
                <a:solidFill>
                  <a:srgbClr val="000000">
                    <a:alpha val="100000"/>
                  </a:srgbClr>
                </a:solidFill>
                <a:latin typeface="SimSun"/>
                <a:ea typeface="SimSun"/>
                <a:cs typeface="SimSun"/>
              </a:rPr>
              <a:t>  </a:t>
            </a:r>
            <a:r>
              <a:rPr sz="1000" kern="0" spc="50">
                <a:solidFill>
                  <a:srgbClr val="000000">
                    <a:alpha val="100000"/>
                  </a:srgbClr>
                </a:solidFill>
                <a:latin typeface="SimSun"/>
                <a:ea typeface="SimSun"/>
                <a:cs typeface="SimSun"/>
              </a:rPr>
              <a:t>测量位置见图</a:t>
            </a:r>
            <a:r>
              <a:rPr sz="1000" kern="0" spc="-190">
                <a:solidFill>
                  <a:srgbClr val="000000">
                    <a:alpha val="100000"/>
                  </a:srgbClr>
                </a:solidFill>
                <a:latin typeface="SimSun"/>
                <a:ea typeface="SimSun"/>
                <a:cs typeface="SimSun"/>
              </a:rPr>
              <a:t> </a:t>
            </a:r>
            <a:r>
              <a:rPr sz="1000" kern="0" spc="50">
                <a:solidFill>
                  <a:srgbClr val="000000">
                    <a:alpha val="100000"/>
                  </a:srgbClr>
                </a:solidFill>
                <a:latin typeface="Times New Roman"/>
                <a:ea typeface="Times New Roman"/>
                <a:cs typeface="Times New Roman"/>
              </a:rPr>
              <a:t>A.2</a:t>
            </a:r>
            <a:r>
              <a:rPr sz="1000" kern="0" spc="-110">
                <a:solidFill>
                  <a:srgbClr val="000000">
                    <a:alpha val="100000"/>
                  </a:srgbClr>
                </a:solidFill>
                <a:latin typeface="Times New Roman"/>
                <a:ea typeface="Times New Roman"/>
                <a:cs typeface="Times New Roman"/>
              </a:rPr>
              <a:t> </a:t>
            </a:r>
            <a:r>
              <a:rPr sz="1000" kern="0" spc="50">
                <a:solidFill>
                  <a:srgbClr val="000000">
                    <a:alpha val="100000"/>
                  </a:srgbClr>
                </a:solidFill>
                <a:latin typeface="SimSun"/>
                <a:ea typeface="SimSun"/>
                <a:cs typeface="SimSun"/>
              </a:rPr>
              <a:t>。宽度取5个测量值的平均值。</a:t>
            </a:r>
            <a:endParaRPr lang="SimSun" altLang="SimSun" sz="1000"/>
          </a:p>
          <a:p>
            <a:pPr marL="285750" algn="l" rtl="0" eaLnBrk="0">
              <a:lnSpc>
                <a:spcPct val="99000"/>
              </a:lnSpc>
              <a:spcBef>
                <a:spcPts val="363"/>
              </a:spcBef>
            </a:pPr>
            <a:r>
              <a:rPr sz="1000" kern="0" spc="10">
                <a:solidFill>
                  <a:srgbClr val="000000">
                    <a:alpha val="100000"/>
                  </a:srgbClr>
                </a:solidFill>
                <a:latin typeface="SimSun"/>
                <a:ea typeface="SimSun"/>
                <a:cs typeface="SimSun"/>
              </a:rPr>
              <a:t>厚度的测量点应避开有显著凹凸和褶皱的位置。</a:t>
            </a:r>
            <a:endParaRPr lang="SimSun" altLang="SimSun" sz="1000"/>
          </a:p>
          <a:p>
            <a:pPr marL="285750" algn="l" rtl="0" eaLnBrk="0">
              <a:lnSpc>
                <a:spcPct val="96000"/>
              </a:lnSpc>
              <a:spcBef>
                <a:spcPts val="292"/>
              </a:spcBef>
            </a:pPr>
            <a:r>
              <a:rPr sz="1000" kern="0" spc="20">
                <a:solidFill>
                  <a:srgbClr val="000000">
                    <a:alpha val="100000"/>
                  </a:srgbClr>
                </a:solidFill>
                <a:latin typeface="SimSun"/>
                <a:ea typeface="SimSun"/>
                <a:cs typeface="SimSun"/>
              </a:rPr>
              <a:t>当试样无折边时，厚度用</a:t>
            </a:r>
            <a:r>
              <a:rPr sz="1000" kern="0" spc="20">
                <a:solidFill>
                  <a:srgbClr val="000000">
                    <a:alpha val="100000"/>
                  </a:srgbClr>
                </a:solidFill>
                <a:latin typeface="Times New Roman"/>
                <a:ea typeface="Times New Roman"/>
                <a:cs typeface="Times New Roman"/>
              </a:rPr>
              <a:t>H</a:t>
            </a:r>
            <a:r>
              <a:rPr sz="1000" kern="0" spc="10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型测厚仪测量，测量位置见图</a:t>
            </a:r>
            <a:r>
              <a:rPr sz="1000" kern="0" spc="20">
                <a:solidFill>
                  <a:srgbClr val="000000">
                    <a:alpha val="100000"/>
                  </a:srgbClr>
                </a:solidFill>
                <a:latin typeface="Times New Roman"/>
                <a:ea typeface="Times New Roman"/>
                <a:cs typeface="Times New Roman"/>
              </a:rPr>
              <a:t>A.</a:t>
            </a:r>
            <a:r>
              <a:rPr sz="1000" kern="0" spc="10">
                <a:solidFill>
                  <a:srgbClr val="000000">
                    <a:alpha val="100000"/>
                  </a:srgbClr>
                </a:solidFill>
                <a:latin typeface="Times New Roman"/>
                <a:ea typeface="Times New Roman"/>
                <a:cs typeface="Times New Roman"/>
              </a:rPr>
              <a:t>3</a:t>
            </a:r>
            <a:r>
              <a:rPr sz="1000" kern="0" spc="17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中</a:t>
            </a:r>
            <a:r>
              <a:rPr sz="1000" kern="0" spc="-16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T₁</a:t>
            </a:r>
            <a:r>
              <a:rPr sz="1000" kern="0" spc="-14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a:t>
            </a:r>
            <a:r>
              <a:rPr sz="1000" kern="0" spc="10">
                <a:solidFill>
                  <a:srgbClr val="000000">
                    <a:alpha val="100000"/>
                  </a:srgbClr>
                </a:solidFill>
                <a:latin typeface="Times New Roman"/>
                <a:ea typeface="Times New Roman"/>
                <a:cs typeface="Times New Roman"/>
              </a:rPr>
              <a:t>T₂…T;</a:t>
            </a:r>
            <a:r>
              <a:rPr sz="1000" kern="0" spc="10">
                <a:solidFill>
                  <a:srgbClr val="000000">
                    <a:alpha val="100000"/>
                  </a:srgbClr>
                </a:solidFill>
                <a:latin typeface="SimSun"/>
                <a:ea typeface="SimSun"/>
                <a:cs typeface="SimSun"/>
              </a:rPr>
              <a:t>。</a:t>
            </a:r>
            <a:endParaRPr lang="SimSun" altLang="SimSun" sz="1000"/>
          </a:p>
          <a:p>
            <a:pPr marL="12700" indent="273050" algn="l" rtl="0" eaLnBrk="0">
              <a:lnSpc>
                <a:spcPct val="121000"/>
              </a:lnSpc>
              <a:spcBef>
                <a:spcPts val="345"/>
              </a:spcBef>
            </a:pPr>
            <a:r>
              <a:rPr sz="1000" kern="0" spc="20">
                <a:solidFill>
                  <a:srgbClr val="000000">
                    <a:alpha val="100000"/>
                  </a:srgbClr>
                </a:solidFill>
                <a:latin typeface="SimSun"/>
                <a:ea typeface="SimSun"/>
                <a:cs typeface="SimSun"/>
              </a:rPr>
              <a:t>当试样有折边时，非折边区域的厚度用</a:t>
            </a:r>
            <a:r>
              <a:rPr sz="1000" kern="0" spc="-270">
                <a:solidFill>
                  <a:srgbClr val="000000">
                    <a:alpha val="100000"/>
                  </a:srgbClr>
                </a:solidFill>
                <a:latin typeface="SimSun"/>
                <a:ea typeface="SimSun"/>
                <a:cs typeface="SimSun"/>
              </a:rPr>
              <a:t> </a:t>
            </a:r>
            <a:r>
              <a:rPr sz="1000" kern="0" spc="20">
                <a:solidFill>
                  <a:srgbClr val="000000">
                    <a:alpha val="100000"/>
                  </a:srgbClr>
                </a:solidFill>
                <a:latin typeface="Times New Roman"/>
                <a:ea typeface="Times New Roman"/>
                <a:cs typeface="Times New Roman"/>
              </a:rPr>
              <a:t>H</a:t>
            </a:r>
            <a:r>
              <a:rPr sz="1000" kern="0" spc="11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型测厚</a:t>
            </a:r>
            <a:r>
              <a:rPr sz="1000" kern="0" spc="10">
                <a:solidFill>
                  <a:srgbClr val="000000">
                    <a:alpha val="100000"/>
                  </a:srgbClr>
                </a:solidFill>
                <a:latin typeface="SimSun"/>
                <a:ea typeface="SimSun"/>
                <a:cs typeface="SimSun"/>
              </a:rPr>
              <a:t>仪测量，测点位置见图</a:t>
            </a:r>
            <a:r>
              <a:rPr sz="1000" kern="0" spc="10">
                <a:solidFill>
                  <a:srgbClr val="000000">
                    <a:alpha val="100000"/>
                  </a:srgbClr>
                </a:solidFill>
                <a:latin typeface="Times New Roman"/>
                <a:ea typeface="Times New Roman"/>
                <a:cs typeface="Times New Roman"/>
              </a:rPr>
              <a:t>A.3</a:t>
            </a:r>
            <a:r>
              <a:rPr sz="1000" kern="0" spc="16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中</a:t>
            </a:r>
            <a:r>
              <a:rPr sz="1000" kern="0" spc="-160">
                <a:solidFill>
                  <a:srgbClr val="000000">
                    <a:alpha val="100000"/>
                  </a:srgbClr>
                </a:solidFill>
                <a:latin typeface="SimSun"/>
                <a:ea typeface="SimSun"/>
                <a:cs typeface="SimSun"/>
              </a:rPr>
              <a:t> </a:t>
            </a:r>
            <a:r>
              <a:rPr sz="1000" kern="0" spc="10">
                <a:solidFill>
                  <a:srgbClr val="000000">
                    <a:alpha val="100000"/>
                  </a:srgbClr>
                </a:solidFill>
                <a:latin typeface="Times New Roman"/>
                <a:ea typeface="Times New Roman"/>
                <a:cs typeface="Times New Roman"/>
              </a:rPr>
              <a:t>T₁</a:t>
            </a:r>
            <a:r>
              <a:rPr sz="1000" kern="0" spc="-14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a:t>
            </a:r>
            <a:r>
              <a:rPr sz="1000" kern="0" spc="10">
                <a:solidFill>
                  <a:srgbClr val="000000">
                    <a:alpha val="100000"/>
                  </a:srgbClr>
                </a:solidFill>
                <a:latin typeface="Times New Roman"/>
                <a:ea typeface="Times New Roman"/>
                <a:cs typeface="Times New Roman"/>
              </a:rPr>
              <a:t>T₂…T;;</a:t>
            </a:r>
            <a:r>
              <a:rPr sz="1000" kern="0" spc="15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折边区</a:t>
            </a:r>
            <a:r>
              <a:rPr sz="1000" kern="0" spc="0">
                <a:solidFill>
                  <a:srgbClr val="000000">
                    <a:alpha val="100000"/>
                  </a:srgbClr>
                </a:solidFill>
                <a:latin typeface="SimSun"/>
                <a:ea typeface="SimSun"/>
                <a:cs typeface="SimSun"/>
              </a:rPr>
              <a:t>  </a:t>
            </a:r>
            <a:r>
              <a:rPr sz="1000" kern="0" spc="20">
                <a:solidFill>
                  <a:srgbClr val="000000">
                    <a:alpha val="100000"/>
                  </a:srgbClr>
                </a:solidFill>
                <a:latin typeface="SimSun"/>
                <a:ea typeface="SimSun"/>
                <a:cs typeface="SimSun"/>
              </a:rPr>
              <a:t>域的厚度用游标卡尺测量，测点位置见图</a:t>
            </a:r>
            <a:r>
              <a:rPr sz="1000" kern="0" spc="20">
                <a:solidFill>
                  <a:srgbClr val="000000">
                    <a:alpha val="100000"/>
                  </a:srgbClr>
                </a:solidFill>
                <a:latin typeface="Times New Roman"/>
                <a:ea typeface="Times New Roman"/>
                <a:cs typeface="Times New Roman"/>
              </a:rPr>
              <a:t>A.3</a:t>
            </a:r>
            <a:r>
              <a:rPr sz="1000" kern="0" spc="17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中</a:t>
            </a:r>
            <a:r>
              <a:rPr sz="1000" kern="0" spc="-21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Ta</a:t>
            </a:r>
            <a:r>
              <a:rPr sz="1000" kern="0" spc="-14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a:t>
            </a:r>
            <a:r>
              <a:rPr sz="1000" kern="0" spc="20">
                <a:solidFill>
                  <a:srgbClr val="000000">
                    <a:alpha val="100000"/>
                  </a:srgbClr>
                </a:solidFill>
                <a:latin typeface="Times New Roman"/>
                <a:ea typeface="Times New Roman"/>
                <a:cs typeface="Times New Roman"/>
              </a:rPr>
              <a:t>T₂…T₂</a:t>
            </a:r>
            <a:r>
              <a:rPr sz="1000" kern="0" spc="20">
                <a:solidFill>
                  <a:srgbClr val="000000">
                    <a:alpha val="100000"/>
                  </a:srgbClr>
                </a:solidFill>
                <a:latin typeface="SimSun"/>
                <a:ea typeface="SimSun"/>
                <a:cs typeface="SimSun"/>
              </a:rPr>
              <a:t>。</a:t>
            </a:r>
            <a:endParaRPr lang="SimSun" altLang="SimSun" sz="1000"/>
          </a:p>
          <a:p>
            <a:pPr marL="285750" algn="l" rtl="0" eaLnBrk="0">
              <a:lnSpc>
                <a:spcPct val="96000"/>
              </a:lnSpc>
              <a:spcBef>
                <a:spcPts val="349"/>
              </a:spcBef>
            </a:pPr>
            <a:r>
              <a:rPr sz="1000" kern="0" spc="70">
                <a:solidFill>
                  <a:srgbClr val="000000">
                    <a:alpha val="100000"/>
                  </a:srgbClr>
                </a:solidFill>
                <a:latin typeface="SimSun"/>
                <a:ea typeface="SimSun"/>
                <a:cs typeface="SimSun"/>
              </a:rPr>
              <a:t>当试样长度不超过1500</a:t>
            </a:r>
            <a:r>
              <a:rPr sz="1000" kern="0" spc="0">
                <a:solidFill>
                  <a:srgbClr val="000000">
                    <a:alpha val="100000"/>
                  </a:srgbClr>
                </a:solidFill>
                <a:latin typeface="Times New Roman"/>
                <a:ea typeface="Times New Roman"/>
                <a:cs typeface="Times New Roman"/>
              </a:rPr>
              <a:t>mm</a:t>
            </a:r>
            <a:r>
              <a:rPr sz="1000" kern="0" spc="70">
                <a:solidFill>
                  <a:srgbClr val="000000">
                    <a:alpha val="100000"/>
                  </a:srgbClr>
                </a:solidFill>
                <a:latin typeface="Times New Roman"/>
                <a:ea typeface="Times New Roman"/>
                <a:cs typeface="Times New Roman"/>
              </a:rPr>
              <a:t>,</a:t>
            </a:r>
            <a:r>
              <a:rPr sz="1000" kern="0" spc="160">
                <a:solidFill>
                  <a:srgbClr val="000000">
                    <a:alpha val="100000"/>
                  </a:srgbClr>
                </a:solidFill>
                <a:latin typeface="Times New Roman"/>
                <a:ea typeface="Times New Roman"/>
                <a:cs typeface="Times New Roman"/>
              </a:rPr>
              <a:t> </a:t>
            </a:r>
            <a:r>
              <a:rPr sz="1000" kern="0" spc="70">
                <a:solidFill>
                  <a:srgbClr val="000000">
                    <a:alpha val="100000"/>
                  </a:srgbClr>
                </a:solidFill>
                <a:latin typeface="SimSun"/>
                <a:ea typeface="SimSun"/>
                <a:cs typeface="SimSun"/>
              </a:rPr>
              <a:t>厚度</a:t>
            </a:r>
            <a:r>
              <a:rPr sz="1000" kern="0" spc="60">
                <a:solidFill>
                  <a:srgbClr val="000000">
                    <a:alpha val="100000"/>
                  </a:srgbClr>
                </a:solidFill>
                <a:latin typeface="SimSun"/>
                <a:ea typeface="SimSun"/>
                <a:cs typeface="SimSun"/>
              </a:rPr>
              <a:t>测量4次，取4个测量值的平均值。</a:t>
            </a:r>
            <a:endParaRPr lang="SimSun" altLang="SimSun" sz="1000"/>
          </a:p>
          <a:p>
            <a:pPr marL="12700" indent="273050" algn="l" rtl="0" eaLnBrk="0">
              <a:lnSpc>
                <a:spcPct val="121000"/>
              </a:lnSpc>
              <a:spcBef>
                <a:spcPts val="352"/>
              </a:spcBef>
            </a:pPr>
            <a:r>
              <a:rPr sz="1000" kern="0" spc="60">
                <a:solidFill>
                  <a:srgbClr val="000000">
                    <a:alpha val="100000"/>
                  </a:srgbClr>
                </a:solidFill>
                <a:latin typeface="SimSun"/>
                <a:ea typeface="SimSun"/>
                <a:cs typeface="SimSun"/>
              </a:rPr>
              <a:t>当试样长度超过1500 </a:t>
            </a:r>
            <a:r>
              <a:rPr sz="1000" kern="0" spc="0">
                <a:solidFill>
                  <a:srgbClr val="000000">
                    <a:alpha val="100000"/>
                  </a:srgbClr>
                </a:solidFill>
                <a:latin typeface="Times New Roman"/>
                <a:ea typeface="Times New Roman"/>
                <a:cs typeface="Times New Roman"/>
              </a:rPr>
              <a:t>mm</a:t>
            </a:r>
            <a:r>
              <a:rPr sz="1000" kern="0" spc="60">
                <a:solidFill>
                  <a:srgbClr val="000000">
                    <a:alpha val="100000"/>
                  </a:srgbClr>
                </a:solidFill>
                <a:latin typeface="Times New Roman"/>
                <a:ea typeface="Times New Roman"/>
                <a:cs typeface="Times New Roman"/>
              </a:rPr>
              <a:t> </a:t>
            </a:r>
            <a:r>
              <a:rPr sz="1000" kern="0" spc="60">
                <a:solidFill>
                  <a:srgbClr val="000000">
                    <a:alpha val="100000"/>
                  </a:srgbClr>
                </a:solidFill>
                <a:latin typeface="SimSun"/>
                <a:ea typeface="SimSun"/>
                <a:cs typeface="SimSun"/>
              </a:rPr>
              <a:t>时，长度</a:t>
            </a:r>
            <a:r>
              <a:rPr sz="1000" kern="0" spc="50">
                <a:solidFill>
                  <a:srgbClr val="000000">
                    <a:alpha val="100000"/>
                  </a:srgbClr>
                </a:solidFill>
                <a:latin typeface="SimSun"/>
                <a:ea typeface="SimSun"/>
                <a:cs typeface="SimSun"/>
              </a:rPr>
              <a:t>每增加500 </a:t>
            </a:r>
            <a:r>
              <a:rPr sz="1000" kern="0" spc="0">
                <a:solidFill>
                  <a:srgbClr val="000000">
                    <a:alpha val="100000"/>
                  </a:srgbClr>
                </a:solidFill>
                <a:latin typeface="Times New Roman"/>
                <a:ea typeface="Times New Roman"/>
                <a:cs typeface="Times New Roman"/>
              </a:rPr>
              <a:t>mm</a:t>
            </a:r>
            <a:r>
              <a:rPr sz="1000" kern="0" spc="50">
                <a:solidFill>
                  <a:srgbClr val="000000">
                    <a:alpha val="100000"/>
                  </a:srgbClr>
                </a:solidFill>
                <a:latin typeface="Times New Roman"/>
                <a:ea typeface="Times New Roman"/>
                <a:cs typeface="Times New Roman"/>
              </a:rPr>
              <a:t>, </a:t>
            </a:r>
            <a:r>
              <a:rPr sz="1000" kern="0" spc="50">
                <a:solidFill>
                  <a:srgbClr val="000000">
                    <a:alpha val="100000"/>
                  </a:srgbClr>
                </a:solidFill>
                <a:latin typeface="SimSun"/>
                <a:ea typeface="SimSun"/>
                <a:cs typeface="SimSun"/>
              </a:rPr>
              <a:t>厚度增加两次对等位置的测量，最多增加至</a:t>
            </a:r>
            <a:r>
              <a:rPr sz="1000" kern="0" spc="-10">
                <a:solidFill>
                  <a:srgbClr val="000000">
                    <a:alpha val="100000"/>
                  </a:srgbClr>
                </a:solidFill>
                <a:latin typeface="SimSun"/>
                <a:ea typeface="SimSun"/>
                <a:cs typeface="SimSun"/>
              </a:rPr>
              <a:t>  </a:t>
            </a:r>
            <a:r>
              <a:rPr sz="1000" kern="0" spc="60">
                <a:solidFill>
                  <a:srgbClr val="000000">
                    <a:alpha val="100000"/>
                  </a:srgbClr>
                </a:solidFill>
                <a:latin typeface="SimSun"/>
                <a:ea typeface="SimSun"/>
                <a:cs typeface="SimSun"/>
              </a:rPr>
              <a:t>10个。</a:t>
            </a:r>
            <a:endParaRPr lang="SimSun" altLang="SimSun" sz="1000"/>
          </a:p>
          <a:p>
            <a:pPr marL="285750" algn="l" rtl="0" eaLnBrk="0">
              <a:lnSpc>
                <a:spcPct val="99000"/>
              </a:lnSpc>
              <a:spcBef>
                <a:spcPts val="304"/>
              </a:spcBef>
            </a:pPr>
            <a:r>
              <a:rPr sz="1000" kern="0" spc="0">
                <a:solidFill>
                  <a:srgbClr val="000000">
                    <a:alpha val="100000"/>
                  </a:srgbClr>
                </a:solidFill>
                <a:latin typeface="SimSun"/>
                <a:ea typeface="SimSun"/>
                <a:cs typeface="SimSun"/>
              </a:rPr>
              <a:t>以非折边区域厚度作为真空绝热板厚度。</a:t>
            </a:r>
            <a:endParaRPr lang="SimSun" altLang="SimSun" sz="1000"/>
          </a:p>
          <a:p>
            <a:pPr marL="285750" algn="l" rtl="0" eaLnBrk="0">
              <a:lnSpc>
                <a:spcPct val="96000"/>
              </a:lnSpc>
              <a:spcBef>
                <a:spcPts val="349"/>
              </a:spcBef>
            </a:pPr>
            <a:r>
              <a:rPr sz="1000" kern="0" spc="40">
                <a:solidFill>
                  <a:srgbClr val="000000">
                    <a:alpha val="100000"/>
                  </a:srgbClr>
                </a:solidFill>
                <a:latin typeface="SimSun"/>
                <a:ea typeface="SimSun"/>
                <a:cs typeface="SimSun"/>
              </a:rPr>
              <a:t>长度、宽度和厚度取3块试样的平均值，长度和宽度修约至1</a:t>
            </a:r>
            <a:r>
              <a:rPr sz="1000" kern="0" spc="0">
                <a:solidFill>
                  <a:srgbClr val="000000">
                    <a:alpha val="100000"/>
                  </a:srgbClr>
                </a:solidFill>
                <a:latin typeface="Times New Roman"/>
                <a:ea typeface="Times New Roman"/>
                <a:cs typeface="Times New Roman"/>
              </a:rPr>
              <a:t>mm</a:t>
            </a:r>
            <a:r>
              <a:rPr sz="1000" kern="0" spc="40">
                <a:solidFill>
                  <a:srgbClr val="000000">
                    <a:alpha val="100000"/>
                  </a:srgbClr>
                </a:solidFill>
                <a:latin typeface="Times New Roman"/>
                <a:ea typeface="Times New Roman"/>
                <a:cs typeface="Times New Roman"/>
              </a:rPr>
              <a:t>,</a:t>
            </a:r>
            <a:r>
              <a:rPr sz="1000" kern="0" spc="210">
                <a:solidFill>
                  <a:srgbClr val="000000">
                    <a:alpha val="100000"/>
                  </a:srgbClr>
                </a:solidFill>
                <a:latin typeface="Times New Roman"/>
                <a:ea typeface="Times New Roman"/>
                <a:cs typeface="Times New Roman"/>
              </a:rPr>
              <a:t> </a:t>
            </a:r>
            <a:r>
              <a:rPr sz="1000" kern="0" spc="40">
                <a:solidFill>
                  <a:srgbClr val="000000">
                    <a:alpha val="100000"/>
                  </a:srgbClr>
                </a:solidFill>
                <a:latin typeface="SimSun"/>
                <a:ea typeface="SimSun"/>
                <a:cs typeface="SimSun"/>
              </a:rPr>
              <a:t>厚度修约至0.1 </a:t>
            </a:r>
            <a:r>
              <a:rPr sz="1000" kern="0" spc="0">
                <a:solidFill>
                  <a:srgbClr val="000000">
                    <a:alpha val="100000"/>
                  </a:srgbClr>
                </a:solidFill>
                <a:latin typeface="Times New Roman"/>
                <a:ea typeface="Times New Roman"/>
                <a:cs typeface="Times New Roman"/>
              </a:rPr>
              <a:t>mm</a:t>
            </a:r>
            <a:r>
              <a:rPr sz="1000" kern="0" spc="40">
                <a:solidFill>
                  <a:srgbClr val="000000">
                    <a:alpha val="100000"/>
                  </a:srgbClr>
                </a:solidFill>
                <a:latin typeface="SimSun"/>
                <a:ea typeface="SimSun"/>
                <a:cs typeface="SimSun"/>
              </a:rPr>
              <a:t>。</a:t>
            </a:r>
            <a:endParaRPr lang="SimSun" altLang="SimSun" sz="1000"/>
          </a:p>
          <a:p>
            <a:pPr algn="l" rtl="0" eaLnBrk="0">
              <a:lnSpc>
                <a:spcPct val="113000"/>
              </a:lnSpc>
            </a:pPr>
            <a:endParaRPr lang="Arial" altLang="Arial" sz="300"/>
          </a:p>
          <a:p>
            <a:pPr marL="5295900" algn="l" rtl="0" eaLnBrk="0">
              <a:lnSpc>
                <a:spcPct val="95000"/>
              </a:lnSpc>
              <a:spcBef>
                <a:spcPts val="3"/>
              </a:spcBef>
            </a:pPr>
            <a:r>
              <a:rPr sz="900" kern="0" spc="-10">
                <a:solidFill>
                  <a:srgbClr val="000000">
                    <a:alpha val="100000"/>
                  </a:srgbClr>
                </a:solidFill>
                <a:latin typeface="SimSun"/>
                <a:ea typeface="SimSun"/>
                <a:cs typeface="SimSun"/>
              </a:rPr>
              <a:t>单位为毫米</a:t>
            </a:r>
            <a:endParaRPr lang="SimSun" altLang="SimSun" sz="900"/>
          </a:p>
        </p:txBody>
      </p:sp>
      <p:pic>
        <p:nvPicPr>
          <p:cNvPr id="104" name="picture 104"/>
          <p:cNvPicPr>
            <a:picLocks noChangeAspect="1"/>
          </p:cNvPicPr>
          <p:nvPr/>
        </p:nvPicPr>
        <p:blipFill>
          <a:blip r:embed="rId2"/>
          <a:stretch>
            <a:fillRect/>
          </a:stretch>
        </p:blipFill>
        <p:spPr>
          <a:xfrm rot="21600000">
            <a:off x="1536672" y="6819945"/>
            <a:ext cx="4483129" cy="2266950"/>
          </a:xfrm>
          <a:prstGeom prst="rect">
            <a:avLst/>
          </a:prstGeom>
        </p:spPr>
      </p:pic>
      <p:pic>
        <p:nvPicPr>
          <p:cNvPr id="106" name="picture 106"/>
          <p:cNvPicPr>
            <a:picLocks noChangeAspect="1"/>
          </p:cNvPicPr>
          <p:nvPr/>
        </p:nvPicPr>
        <p:blipFill>
          <a:blip r:embed="rId3"/>
          <a:stretch>
            <a:fillRect/>
          </a:stretch>
        </p:blipFill>
        <p:spPr>
          <a:xfrm rot="21600000">
            <a:off x="1593854" y="4108460"/>
            <a:ext cx="4343418" cy="2133600"/>
          </a:xfrm>
          <a:prstGeom prst="rect">
            <a:avLst/>
          </a:prstGeom>
        </p:spPr>
      </p:pic>
      <p:sp>
        <p:nvSpPr>
          <p:cNvPr id="108" name="textbox 108"/>
          <p:cNvSpPr/>
          <p:nvPr/>
        </p:nvSpPr>
        <p:spPr>
          <a:xfrm>
            <a:off x="2859396" y="6333413"/>
            <a:ext cx="3841115" cy="455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96"/>
              </a:lnSpc>
            </a:pPr>
            <a:endParaRPr lang="Arial" altLang="Arial" sz="100"/>
          </a:p>
          <a:p>
            <a:pPr marL="12700" algn="l" rtl="0" eaLnBrk="0">
              <a:lnSpc>
                <a:spcPct val="100000"/>
              </a:lnSpc>
            </a:pPr>
            <a:r>
              <a:rPr sz="1000" b="1" kern="0" spc="30">
                <a:solidFill>
                  <a:srgbClr val="000000">
                    <a:alpha val="100000"/>
                  </a:srgbClr>
                </a:solidFill>
                <a:latin typeface="SimHei"/>
                <a:ea typeface="SimHei"/>
                <a:cs typeface="SimHei"/>
              </a:rPr>
              <a:t>图</a:t>
            </a:r>
            <a:r>
              <a:rPr sz="1000" b="1" kern="0" spc="30">
                <a:solidFill>
                  <a:srgbClr val="000000">
                    <a:alpha val="100000"/>
                  </a:srgbClr>
                </a:solidFill>
                <a:latin typeface="SimSun"/>
                <a:ea typeface="SimSun"/>
                <a:cs typeface="SimSun"/>
              </a:rPr>
              <a:t>A.2</a:t>
            </a:r>
            <a:r>
              <a:rPr sz="1000" kern="0" spc="30">
                <a:solidFill>
                  <a:srgbClr val="000000">
                    <a:alpha val="100000"/>
                  </a:srgbClr>
                </a:solidFill>
                <a:latin typeface="SimSun"/>
                <a:ea typeface="SimSun"/>
                <a:cs typeface="SimSun"/>
              </a:rPr>
              <a:t>  </a:t>
            </a:r>
            <a:r>
              <a:rPr sz="1000" b="1" kern="0" spc="30">
                <a:solidFill>
                  <a:srgbClr val="000000">
                    <a:alpha val="100000"/>
                  </a:srgbClr>
                </a:solidFill>
                <a:latin typeface="SimHei"/>
                <a:ea typeface="SimHei"/>
                <a:cs typeface="SimHei"/>
              </a:rPr>
              <a:t>长度和宽度的测量位置</a:t>
            </a:r>
            <a:endParaRPr lang="SimHei" altLang="SimHei" sz="1000"/>
          </a:p>
          <a:p>
            <a:pPr algn="l" rtl="0" eaLnBrk="0">
              <a:lnSpc>
                <a:spcPct val="108000"/>
              </a:lnSpc>
            </a:pPr>
            <a:endParaRPr lang="Arial" altLang="Arial" sz="900"/>
          </a:p>
          <a:p>
            <a:pPr algn="r" rtl="0" eaLnBrk="0">
              <a:lnSpc>
                <a:spcPct val="95000"/>
              </a:lnSpc>
              <a:spcBef>
                <a:spcPts val="1"/>
              </a:spcBef>
            </a:pPr>
            <a:r>
              <a:rPr sz="900" kern="0" spc="-10">
                <a:solidFill>
                  <a:srgbClr val="000000">
                    <a:alpha val="100000"/>
                  </a:srgbClr>
                </a:solidFill>
                <a:latin typeface="SimSun"/>
                <a:ea typeface="SimSun"/>
                <a:cs typeface="SimSun"/>
              </a:rPr>
              <a:t>单位为毫米</a:t>
            </a:r>
            <a:endParaRPr lang="SimSun" altLang="SimSun" sz="900"/>
          </a:p>
        </p:txBody>
      </p:sp>
      <p:sp>
        <p:nvSpPr>
          <p:cNvPr id="110" name="textbox 110"/>
          <p:cNvSpPr/>
          <p:nvPr/>
        </p:nvSpPr>
        <p:spPr>
          <a:xfrm>
            <a:off x="3062626" y="9191476"/>
            <a:ext cx="1423035" cy="1784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652"/>
              </a:lnSpc>
            </a:pPr>
            <a:endParaRPr lang="Arial" altLang="Arial" sz="100"/>
          </a:p>
          <a:p>
            <a:pPr marL="12700" algn="l" rtl="0" eaLnBrk="0">
              <a:lnSpc>
                <a:spcPct val="100000"/>
              </a:lnSpc>
            </a:pPr>
            <a:r>
              <a:rPr sz="1000" b="1" kern="0" spc="30">
                <a:solidFill>
                  <a:srgbClr val="000000">
                    <a:alpha val="100000"/>
                  </a:srgbClr>
                </a:solidFill>
                <a:latin typeface="SimHei"/>
                <a:ea typeface="SimHei"/>
                <a:cs typeface="SimHei"/>
              </a:rPr>
              <a:t>图</a:t>
            </a:r>
            <a:r>
              <a:rPr sz="1000" b="1" kern="0" spc="30">
                <a:solidFill>
                  <a:srgbClr val="000000">
                    <a:alpha val="100000"/>
                  </a:srgbClr>
                </a:solidFill>
                <a:latin typeface="Times New Roman"/>
                <a:ea typeface="Times New Roman"/>
                <a:cs typeface="Times New Roman"/>
              </a:rPr>
              <a:t>A.3    </a:t>
            </a:r>
            <a:r>
              <a:rPr sz="1000" b="1" kern="0" spc="30">
                <a:solidFill>
                  <a:srgbClr val="000000">
                    <a:alpha val="100000"/>
                  </a:srgbClr>
                </a:solidFill>
                <a:latin typeface="SimHei"/>
                <a:ea typeface="SimHei"/>
                <a:cs typeface="SimHei"/>
              </a:rPr>
              <a:t>厚度的测量位置</a:t>
            </a:r>
            <a:endParaRPr lang="SimHei" altLang="SimHei" sz="1000"/>
          </a:p>
        </p:txBody>
      </p:sp>
      <p:sp>
        <p:nvSpPr>
          <p:cNvPr id="112" name="textbox 112"/>
          <p:cNvSpPr/>
          <p:nvPr/>
        </p:nvSpPr>
        <p:spPr>
          <a:xfrm>
            <a:off x="996962" y="9754441"/>
            <a:ext cx="104775" cy="1098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521"/>
              </a:lnSpc>
            </a:pPr>
            <a:endParaRPr lang="Arial" altLang="Arial" sz="100"/>
          </a:p>
          <a:p>
            <a:pPr marL="12700" algn="l" rtl="0" eaLnBrk="0">
              <a:lnSpc>
                <a:spcPct val="79000"/>
              </a:lnSpc>
            </a:pPr>
            <a:r>
              <a:rPr sz="700" kern="0" spc="-30">
                <a:solidFill>
                  <a:srgbClr val="000000">
                    <a:alpha val="100000"/>
                  </a:srgbClr>
                </a:solidFill>
                <a:latin typeface="SimSun"/>
                <a:ea typeface="SimSun"/>
                <a:cs typeface="SimSun"/>
              </a:rPr>
              <a:t>10</a:t>
            </a:r>
            <a:endParaRPr lang="SimSun" altLang="SimSun" sz="7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4" name="textbox 114"/>
          <p:cNvSpPr/>
          <p:nvPr/>
        </p:nvSpPr>
        <p:spPr>
          <a:xfrm>
            <a:off x="812818" y="4976662"/>
            <a:ext cx="5946775" cy="14509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483"/>
              </a:lnSpc>
            </a:pPr>
            <a:endParaRPr lang="Arial" altLang="Arial" sz="100"/>
          </a:p>
          <a:p>
            <a:pPr marL="12700" algn="l" rtl="0" eaLnBrk="0">
              <a:lnSpc>
                <a:spcPct val="87000"/>
              </a:lnSpc>
            </a:pPr>
            <a:r>
              <a:rPr sz="1000" kern="0" spc="0">
                <a:solidFill>
                  <a:srgbClr val="000000">
                    <a:alpha val="100000"/>
                  </a:srgbClr>
                </a:solidFill>
                <a:latin typeface="Times New Roman"/>
                <a:ea typeface="Times New Roman"/>
                <a:cs typeface="Times New Roman"/>
              </a:rPr>
              <a:t>A.4.3</a:t>
            </a:r>
            <a:r>
              <a:rPr sz="1000" kern="0" spc="50">
                <a:solidFill>
                  <a:srgbClr val="000000">
                    <a:alpha val="100000"/>
                  </a:srgbClr>
                </a:solidFill>
                <a:latin typeface="Times New Roman"/>
                <a:ea typeface="Times New Roman"/>
                <a:cs typeface="Times New Roman"/>
              </a:rPr>
              <a:t>    </a:t>
            </a:r>
            <a:r>
              <a:rPr sz="900" kern="0" spc="0">
                <a:solidFill>
                  <a:srgbClr val="000000">
                    <a:alpha val="100000"/>
                  </a:srgbClr>
                </a:solidFill>
                <a:latin typeface="SimSun"/>
                <a:ea typeface="SimSun"/>
                <a:cs typeface="SimSun"/>
              </a:rPr>
              <a:t>翘</a:t>
            </a:r>
            <a:r>
              <a:rPr sz="900" kern="0" spc="-50">
                <a:solidFill>
                  <a:srgbClr val="000000">
                    <a:alpha val="100000"/>
                  </a:srgbClr>
                </a:solidFill>
                <a:latin typeface="SimSun"/>
                <a:ea typeface="SimSun"/>
                <a:cs typeface="SimSun"/>
              </a:rPr>
              <a:t> </a:t>
            </a:r>
            <a:r>
              <a:rPr sz="900" kern="0" spc="0">
                <a:solidFill>
                  <a:srgbClr val="000000">
                    <a:alpha val="100000"/>
                  </a:srgbClr>
                </a:solidFill>
                <a:latin typeface="SimSun"/>
                <a:ea typeface="SimSun"/>
                <a:cs typeface="SimSun"/>
              </a:rPr>
              <a:t>曲</a:t>
            </a:r>
            <a:endParaRPr lang="SimSun" altLang="SimSun" sz="900"/>
          </a:p>
          <a:p>
            <a:pPr marL="44450" indent="266065" algn="l" rtl="0" eaLnBrk="0">
              <a:lnSpc>
                <a:spcPct val="116000"/>
              </a:lnSpc>
              <a:spcBef>
                <a:spcPts val="1262"/>
              </a:spcBef>
            </a:pPr>
            <a:r>
              <a:rPr sz="1000" kern="0" spc="20">
                <a:solidFill>
                  <a:srgbClr val="000000">
                    <a:alpha val="100000"/>
                  </a:srgbClr>
                </a:solidFill>
                <a:latin typeface="SimSun"/>
                <a:ea typeface="SimSun"/>
                <a:cs typeface="SimSun"/>
              </a:rPr>
              <a:t>将试样放于测量平台上，使其凹面朝上。用钢直尺分别测量四个角的</a:t>
            </a:r>
            <a:r>
              <a:rPr sz="1000" kern="0" spc="10">
                <a:solidFill>
                  <a:srgbClr val="000000">
                    <a:alpha val="100000"/>
                  </a:srgbClr>
                </a:solidFill>
                <a:latin typeface="SimSun"/>
                <a:ea typeface="SimSun"/>
                <a:cs typeface="SimSun"/>
              </a:rPr>
              <a:t>下表面与测量平台的距离，其</a:t>
            </a:r>
            <a:r>
              <a:rPr sz="1000" kern="0" spc="-10">
                <a:solidFill>
                  <a:srgbClr val="000000">
                    <a:alpha val="100000"/>
                  </a:srgbClr>
                </a:solidFill>
                <a:latin typeface="SimSun"/>
                <a:ea typeface="SimSun"/>
                <a:cs typeface="SimSun"/>
              </a:rPr>
              <a:t>  </a:t>
            </a:r>
            <a:r>
              <a:rPr sz="1000" kern="0" spc="50">
                <a:solidFill>
                  <a:srgbClr val="000000">
                    <a:alpha val="100000"/>
                  </a:srgbClr>
                </a:solidFill>
                <a:latin typeface="SimSun"/>
                <a:ea typeface="SimSun"/>
                <a:cs typeface="SimSun"/>
              </a:rPr>
              <a:t>中最大值为该块试样的测量结果。取3块试样的平均值，修约至1</a:t>
            </a:r>
            <a:r>
              <a:rPr sz="1000" kern="0" spc="-210">
                <a:solidFill>
                  <a:srgbClr val="000000">
                    <a:alpha val="100000"/>
                  </a:srgbClr>
                </a:solidFill>
                <a:latin typeface="SimSun"/>
                <a:ea typeface="SimSun"/>
                <a:cs typeface="SimSun"/>
              </a:rPr>
              <a:t> </a:t>
            </a:r>
            <a:r>
              <a:rPr sz="1000" kern="0" spc="0">
                <a:solidFill>
                  <a:srgbClr val="000000">
                    <a:alpha val="100000"/>
                  </a:srgbClr>
                </a:solidFill>
                <a:latin typeface="Times New Roman"/>
                <a:ea typeface="Times New Roman"/>
                <a:cs typeface="Times New Roman"/>
              </a:rPr>
              <a:t>mm</a:t>
            </a:r>
            <a:r>
              <a:rPr sz="1000" kern="0" spc="50">
                <a:solidFill>
                  <a:srgbClr val="000000">
                    <a:alpha val="100000"/>
                  </a:srgbClr>
                </a:solidFill>
                <a:latin typeface="SimSun"/>
                <a:ea typeface="SimSun"/>
                <a:cs typeface="SimSun"/>
              </a:rPr>
              <a:t>。</a:t>
            </a:r>
            <a:endParaRPr lang="SimSun" altLang="SimSun" sz="1000"/>
          </a:p>
          <a:p>
            <a:pPr marL="37465" algn="l" rtl="0" eaLnBrk="0">
              <a:lnSpc>
                <a:spcPct val="99000"/>
              </a:lnSpc>
              <a:spcBef>
                <a:spcPts val="1148"/>
              </a:spcBef>
            </a:pPr>
            <a:r>
              <a:rPr sz="1000" kern="0" spc="20">
                <a:solidFill>
                  <a:srgbClr val="000000">
                    <a:alpha val="100000"/>
                  </a:srgbClr>
                </a:solidFill>
                <a:latin typeface="Times New Roman"/>
                <a:ea typeface="Times New Roman"/>
                <a:cs typeface="Times New Roman"/>
              </a:rPr>
              <a:t>A.4.4</a:t>
            </a:r>
            <a:r>
              <a:rPr sz="1000" kern="0" spc="9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Hei"/>
                <a:ea typeface="SimHei"/>
                <a:cs typeface="SimHei"/>
              </a:rPr>
              <a:t>对角线差</a:t>
            </a:r>
            <a:endParaRPr lang="SimHei" altLang="SimHei" sz="1000"/>
          </a:p>
          <a:p>
            <a:pPr algn="l" rtl="0" eaLnBrk="0">
              <a:lnSpc>
                <a:spcPct val="104000"/>
              </a:lnSpc>
            </a:pPr>
            <a:endParaRPr lang="Arial" altLang="Arial" sz="900"/>
          </a:p>
          <a:p>
            <a:pPr marL="37465" indent="266700" algn="l" rtl="0" eaLnBrk="0">
              <a:lnSpc>
                <a:spcPct val="117000"/>
              </a:lnSpc>
              <a:spcBef>
                <a:spcPts val="4"/>
              </a:spcBef>
            </a:pPr>
            <a:r>
              <a:rPr sz="1000" kern="0" spc="20">
                <a:solidFill>
                  <a:srgbClr val="000000">
                    <a:alpha val="100000"/>
                  </a:srgbClr>
                </a:solidFill>
                <a:latin typeface="SimSun"/>
                <a:ea typeface="SimSun"/>
                <a:cs typeface="SimSun"/>
              </a:rPr>
              <a:t>将试样放于测量平台上，用钢卷尺或钢直尺测量对角线长，将两条对角线长度相</a:t>
            </a:r>
            <a:r>
              <a:rPr sz="1000" kern="0" spc="10">
                <a:solidFill>
                  <a:srgbClr val="000000">
                    <a:alpha val="100000"/>
                  </a:srgbClr>
                </a:solidFill>
                <a:latin typeface="SimSun"/>
                <a:ea typeface="SimSun"/>
                <a:cs typeface="SimSun"/>
              </a:rPr>
              <a:t>减即为对角线差。</a:t>
            </a:r>
            <a:r>
              <a:rPr sz="1000" kern="0" spc="0">
                <a:solidFill>
                  <a:srgbClr val="000000">
                    <a:alpha val="100000"/>
                  </a:srgbClr>
                </a:solidFill>
                <a:latin typeface="SimSun"/>
                <a:ea typeface="SimSun"/>
                <a:cs typeface="SimSun"/>
              </a:rPr>
              <a:t>  </a:t>
            </a:r>
            <a:r>
              <a:rPr sz="900" kern="0" spc="160">
                <a:solidFill>
                  <a:srgbClr val="000000">
                    <a:alpha val="100000"/>
                  </a:srgbClr>
                </a:solidFill>
                <a:latin typeface="SimSun"/>
                <a:ea typeface="SimSun"/>
                <a:cs typeface="SimSun"/>
              </a:rPr>
              <a:t>取3块试样的算术平均值，修约至1</a:t>
            </a:r>
            <a:r>
              <a:rPr sz="900" kern="0" spc="0">
                <a:solidFill>
                  <a:srgbClr val="000000">
                    <a:alpha val="100000"/>
                  </a:srgbClr>
                </a:solidFill>
                <a:latin typeface="Times New Roman"/>
                <a:ea typeface="Times New Roman"/>
                <a:cs typeface="Times New Roman"/>
              </a:rPr>
              <a:t>mm</a:t>
            </a:r>
            <a:r>
              <a:rPr sz="900" kern="0" spc="160">
                <a:solidFill>
                  <a:srgbClr val="000000">
                    <a:alpha val="100000"/>
                  </a:srgbClr>
                </a:solidFill>
                <a:latin typeface="SimSun"/>
                <a:ea typeface="SimSun"/>
                <a:cs typeface="SimSun"/>
              </a:rPr>
              <a:t>。</a:t>
            </a:r>
            <a:endParaRPr lang="SimSun" altLang="SimSun" sz="900"/>
          </a:p>
        </p:txBody>
      </p:sp>
      <p:sp>
        <p:nvSpPr>
          <p:cNvPr id="116" name="textbox 116"/>
          <p:cNvSpPr/>
          <p:nvPr/>
        </p:nvSpPr>
        <p:spPr>
          <a:xfrm>
            <a:off x="1079491" y="2094977"/>
            <a:ext cx="2517139" cy="11658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31750" algn="l" rtl="0" eaLnBrk="0">
              <a:lnSpc>
                <a:spcPts val="1177"/>
              </a:lnSpc>
            </a:pPr>
            <a:r>
              <a:rPr sz="900" kern="0" spc="-20">
                <a:solidFill>
                  <a:srgbClr val="000000">
                    <a:alpha val="100000"/>
                  </a:srgbClr>
                </a:solidFill>
                <a:latin typeface="SimSun"/>
                <a:ea typeface="SimSun"/>
                <a:cs typeface="SimSun"/>
              </a:rPr>
              <a:t>式中：</a:t>
            </a:r>
            <a:endParaRPr lang="SimSun" altLang="SimSun" sz="900"/>
          </a:p>
          <a:p>
            <a:pPr marL="31750" indent="-19050" algn="l" rtl="0" eaLnBrk="0">
              <a:lnSpc>
                <a:spcPct val="110000"/>
              </a:lnSpc>
              <a:spcBef>
                <a:spcPts val="361"/>
              </a:spcBef>
            </a:pPr>
            <a:r>
              <a:rPr sz="1000" kern="0" spc="10">
                <a:solidFill>
                  <a:srgbClr val="000000">
                    <a:alpha val="100000"/>
                  </a:srgbClr>
                </a:solidFill>
                <a:latin typeface="Times New Roman"/>
                <a:ea typeface="Times New Roman"/>
                <a:cs typeface="Times New Roman"/>
              </a:rPr>
              <a:t>p,—     </a:t>
            </a:r>
            <a:r>
              <a:rPr sz="1000" kern="0" spc="10">
                <a:solidFill>
                  <a:srgbClr val="000000">
                    <a:alpha val="100000"/>
                  </a:srgbClr>
                </a:solidFill>
                <a:latin typeface="SimSun"/>
                <a:ea typeface="SimSun"/>
                <a:cs typeface="SimSun"/>
              </a:rPr>
              <a:t>面密度，单位为千克每平方米</a:t>
            </a:r>
            <a:r>
              <a:rPr sz="1000" kern="0" spc="1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kg</a:t>
            </a:r>
            <a:r>
              <a:rPr sz="1000" kern="0" spc="10">
                <a:solidFill>
                  <a:srgbClr val="000000">
                    <a:alpha val="100000"/>
                  </a:srgbClr>
                </a:solidFill>
                <a:latin typeface="Times New Roman"/>
                <a:ea typeface="Times New Roman"/>
                <a:cs typeface="Times New Roman"/>
              </a:rPr>
              <a:t>/m²)</a:t>
            </a:r>
            <a:r>
              <a:rPr sz="1000" kern="0" spc="0">
                <a:solidFill>
                  <a:srgbClr val="000000">
                    <a:alpha val="100000"/>
                  </a:srgbClr>
                </a:solidFill>
                <a:latin typeface="Times New Roman"/>
                <a:ea typeface="Times New Roman"/>
                <a:cs typeface="Times New Roman"/>
              </a:rPr>
              <a:t>; </a:t>
            </a:r>
            <a:r>
              <a:rPr sz="1000" kern="0" spc="-10">
                <a:solidFill>
                  <a:srgbClr val="000000">
                    <a:alpha val="100000"/>
                  </a:srgbClr>
                </a:solidFill>
                <a:latin typeface="Times New Roman"/>
                <a:ea typeface="Times New Roman"/>
                <a:cs typeface="Times New Roman"/>
              </a:rPr>
              <a:t>m——</a:t>
            </a:r>
            <a:r>
              <a:rPr sz="1000" kern="0" spc="-14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质量，单位为克</a:t>
            </a:r>
            <a:r>
              <a:rPr sz="1000" kern="0" spc="-10">
                <a:solidFill>
                  <a:srgbClr val="000000">
                    <a:alpha val="100000"/>
                  </a:srgbClr>
                </a:solidFill>
                <a:latin typeface="Times New Roman"/>
                <a:ea typeface="Times New Roman"/>
                <a:cs typeface="Times New Roman"/>
              </a:rPr>
              <a:t>(g);</a:t>
            </a:r>
            <a:endParaRPr lang="Times New Roman" altLang="Times New Roman" sz="1000"/>
          </a:p>
          <a:p>
            <a:pPr marL="31750" algn="l" rtl="0" eaLnBrk="0">
              <a:lnSpc>
                <a:spcPct val="94000"/>
              </a:lnSpc>
              <a:spcBef>
                <a:spcPts val="448"/>
              </a:spcBef>
            </a:pPr>
            <a:r>
              <a:rPr sz="1000" kern="0" spc="0">
                <a:solidFill>
                  <a:srgbClr val="000000">
                    <a:alpha val="100000"/>
                  </a:srgbClr>
                </a:solidFill>
                <a:latin typeface="Times New Roman"/>
                <a:ea typeface="Times New Roman"/>
                <a:cs typeface="Times New Roman"/>
              </a:rPr>
              <a:t>l  ——</a:t>
            </a:r>
            <a:r>
              <a:rPr sz="1000" kern="0" spc="0">
                <a:solidFill>
                  <a:srgbClr val="000000">
                    <a:alpha val="100000"/>
                  </a:srgbClr>
                </a:solidFill>
                <a:latin typeface="SimSun"/>
                <a:ea typeface="SimSun"/>
                <a:cs typeface="SimSun"/>
              </a:rPr>
              <a:t>长度，单位为毫米</a:t>
            </a:r>
            <a:r>
              <a:rPr sz="1000" kern="0" spc="0">
                <a:solidFill>
                  <a:srgbClr val="000000">
                    <a:alpha val="100000"/>
                  </a:srgbClr>
                </a:solidFill>
                <a:latin typeface="Times New Roman"/>
                <a:ea typeface="Times New Roman"/>
                <a:cs typeface="Times New Roman"/>
              </a:rPr>
              <a:t>(mm);</a:t>
            </a:r>
            <a:endParaRPr lang="Times New Roman" altLang="Times New Roman" sz="1000"/>
          </a:p>
          <a:p>
            <a:pPr marL="31750" algn="l" rtl="0" eaLnBrk="0">
              <a:lnSpc>
                <a:spcPts val="1549"/>
              </a:lnSpc>
            </a:pPr>
            <a:r>
              <a:rPr sz="1000" kern="0" spc="0">
                <a:solidFill>
                  <a:srgbClr val="000000">
                    <a:alpha val="100000"/>
                  </a:srgbClr>
                </a:solidFill>
                <a:latin typeface="Times New Roman"/>
                <a:ea typeface="Times New Roman"/>
                <a:cs typeface="Times New Roman"/>
              </a:rPr>
              <a:t>w——</a:t>
            </a:r>
            <a:r>
              <a:rPr sz="1000" kern="0" spc="-110">
                <a:solidFill>
                  <a:srgbClr val="000000">
                    <a:alpha val="100000"/>
                  </a:srgbClr>
                </a:solidFill>
                <a:latin typeface="Times New Roman"/>
                <a:ea typeface="Times New Roman"/>
                <a:cs typeface="Times New Roman"/>
              </a:rPr>
              <a:t> </a:t>
            </a:r>
            <a:r>
              <a:rPr sz="1000" kern="0" spc="0">
                <a:solidFill>
                  <a:srgbClr val="000000">
                    <a:alpha val="100000"/>
                  </a:srgbClr>
                </a:solidFill>
                <a:latin typeface="SimSun"/>
                <a:ea typeface="SimSun"/>
                <a:cs typeface="SimSun"/>
              </a:rPr>
              <a:t>宽度，单位为毫米</a:t>
            </a:r>
            <a:r>
              <a:rPr sz="1000" kern="0" spc="0">
                <a:solidFill>
                  <a:srgbClr val="000000">
                    <a:alpha val="100000"/>
                  </a:srgbClr>
                </a:solidFill>
                <a:latin typeface="Times New Roman"/>
                <a:ea typeface="Times New Roman"/>
                <a:cs typeface="Times New Roman"/>
              </a:rPr>
              <a:t>(m</a:t>
            </a:r>
            <a:r>
              <a:rPr sz="1000" kern="0" spc="-10">
                <a:solidFill>
                  <a:srgbClr val="000000">
                    <a:alpha val="100000"/>
                  </a:srgbClr>
                </a:solidFill>
                <a:latin typeface="Times New Roman"/>
                <a:ea typeface="Times New Roman"/>
                <a:cs typeface="Times New Roman"/>
              </a:rPr>
              <a:t>m)</a:t>
            </a:r>
            <a:r>
              <a:rPr sz="1000" kern="0" spc="-10">
                <a:solidFill>
                  <a:srgbClr val="000000">
                    <a:alpha val="100000"/>
                  </a:srgbClr>
                </a:solidFill>
                <a:latin typeface="SimSun"/>
                <a:ea typeface="SimSun"/>
                <a:cs typeface="SimSun"/>
              </a:rPr>
              <a:t>。</a:t>
            </a:r>
            <a:endParaRPr lang="SimSun" altLang="SimSun" sz="1000"/>
          </a:p>
          <a:p>
            <a:pPr algn="l" rtl="0" eaLnBrk="0">
              <a:lnSpc>
                <a:spcPct val="108000"/>
              </a:lnSpc>
            </a:pPr>
            <a:endParaRPr lang="Arial" altLang="Arial" sz="400"/>
          </a:p>
          <a:p>
            <a:pPr marL="38100" algn="l" rtl="0" eaLnBrk="0">
              <a:lnSpc>
                <a:spcPct val="96000"/>
              </a:lnSpc>
              <a:spcBef>
                <a:spcPts val="5"/>
              </a:spcBef>
            </a:pPr>
            <a:r>
              <a:rPr sz="1000" kern="0" spc="30">
                <a:solidFill>
                  <a:srgbClr val="000000">
                    <a:alpha val="100000"/>
                  </a:srgbClr>
                </a:solidFill>
                <a:latin typeface="SimSun"/>
                <a:ea typeface="SimSun"/>
                <a:cs typeface="SimSun"/>
              </a:rPr>
              <a:t>取3块试样的平均值，修约至0.1 </a:t>
            </a:r>
            <a:r>
              <a:rPr sz="1000" kern="0" spc="0">
                <a:solidFill>
                  <a:srgbClr val="000000">
                    <a:alpha val="100000"/>
                  </a:srgbClr>
                </a:solidFill>
                <a:latin typeface="Times New Roman"/>
                <a:ea typeface="Times New Roman"/>
                <a:cs typeface="Times New Roman"/>
              </a:rPr>
              <a:t>kg</a:t>
            </a:r>
            <a:r>
              <a:rPr sz="1000" kern="0" spc="20">
                <a:solidFill>
                  <a:srgbClr val="000000">
                    <a:alpha val="100000"/>
                  </a:srgbClr>
                </a:solidFill>
                <a:latin typeface="Times New Roman"/>
                <a:ea typeface="Times New Roman"/>
                <a:cs typeface="Times New Roman"/>
              </a:rPr>
              <a:t>/m²</a:t>
            </a:r>
            <a:r>
              <a:rPr sz="1000" kern="0" spc="20">
                <a:solidFill>
                  <a:srgbClr val="000000">
                    <a:alpha val="100000"/>
                  </a:srgbClr>
                </a:solidFill>
                <a:latin typeface="SimSun"/>
                <a:ea typeface="SimSun"/>
                <a:cs typeface="SimSun"/>
              </a:rPr>
              <a:t>。</a:t>
            </a:r>
            <a:endParaRPr lang="SimSun" altLang="SimSun" sz="1000"/>
          </a:p>
        </p:txBody>
      </p:sp>
      <p:sp>
        <p:nvSpPr>
          <p:cNvPr id="118" name="textbox 118"/>
          <p:cNvSpPr/>
          <p:nvPr/>
        </p:nvSpPr>
        <p:spPr>
          <a:xfrm>
            <a:off x="1073154" y="4054341"/>
            <a:ext cx="3044825" cy="7886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536"/>
              </a:lnSpc>
            </a:pPr>
            <a:endParaRPr lang="Arial" altLang="Arial" sz="100"/>
          </a:p>
          <a:p>
            <a:pPr marL="38100" algn="l" rtl="0" eaLnBrk="0">
              <a:lnSpc>
                <a:spcPct val="96000"/>
              </a:lnSpc>
            </a:pPr>
            <a:r>
              <a:rPr sz="1000" kern="0" spc="20">
                <a:solidFill>
                  <a:srgbClr val="000000">
                    <a:alpha val="100000"/>
                  </a:srgbClr>
                </a:solidFill>
                <a:latin typeface="Times New Roman"/>
                <a:ea typeface="Times New Roman"/>
                <a:cs typeface="Times New Roman"/>
              </a:rPr>
              <a:t>6,</a:t>
            </a:r>
            <a:r>
              <a:rPr sz="1000" kern="0" spc="0">
                <a:solidFill>
                  <a:srgbClr val="000000">
                    <a:alpha val="100000"/>
                  </a:srgbClr>
                </a:solidFill>
                <a:latin typeface="Times New Roman"/>
                <a:ea typeface="Times New Roman"/>
                <a:cs typeface="Times New Roman"/>
              </a:rPr>
              <a:t>     </a:t>
            </a:r>
            <a:r>
              <a:rPr sz="1000" kern="0" spc="20">
                <a:solidFill>
                  <a:srgbClr val="000000">
                    <a:alpha val="100000"/>
                  </a:srgbClr>
                </a:solidFill>
                <a:latin typeface="SimSun"/>
                <a:ea typeface="SimSun"/>
                <a:cs typeface="SimSun"/>
              </a:rPr>
              <a:t>—面密度偏差，</a:t>
            </a:r>
            <a:r>
              <a:rPr sz="1000" kern="0" spc="10">
                <a:solidFill>
                  <a:srgbClr val="000000">
                    <a:alpha val="100000"/>
                  </a:srgbClr>
                </a:solidFill>
                <a:latin typeface="SimSun"/>
                <a:ea typeface="SimSun"/>
                <a:cs typeface="SimSun"/>
              </a:rPr>
              <a:t>以百分数(%)表示；</a:t>
            </a:r>
            <a:endParaRPr lang="SimSun" altLang="SimSun" sz="1000"/>
          </a:p>
          <a:p>
            <a:pPr algn="l" rtl="0" eaLnBrk="0">
              <a:lnSpc>
                <a:spcPct val="129000"/>
              </a:lnSpc>
            </a:pPr>
            <a:endParaRPr lang="Arial" altLang="Arial" sz="300"/>
          </a:p>
          <a:p>
            <a:pPr marL="12700" indent="12064" algn="l" rtl="0" eaLnBrk="0">
              <a:lnSpc>
                <a:spcPct val="122000"/>
              </a:lnSpc>
            </a:pPr>
            <a:r>
              <a:rPr sz="1000" kern="0" spc="10">
                <a:solidFill>
                  <a:srgbClr val="000000">
                    <a:alpha val="100000"/>
                  </a:srgbClr>
                </a:solidFill>
                <a:latin typeface="Times New Roman"/>
                <a:ea typeface="Times New Roman"/>
                <a:cs typeface="Times New Roman"/>
              </a:rPr>
              <a:t>p.——  </a:t>
            </a:r>
            <a:r>
              <a:rPr sz="1000" kern="0" spc="10">
                <a:solidFill>
                  <a:srgbClr val="000000">
                    <a:alpha val="100000"/>
                  </a:srgbClr>
                </a:solidFill>
                <a:latin typeface="SimSun"/>
                <a:ea typeface="SimSun"/>
                <a:cs typeface="SimSun"/>
              </a:rPr>
              <a:t>面密度平均值，单位为千克每平方米</a:t>
            </a:r>
            <a:r>
              <a:rPr sz="1000" kern="0" spc="10">
                <a:solidFill>
                  <a:srgbClr val="000000">
                    <a:alpha val="100000"/>
                  </a:srgbClr>
                </a:solidFill>
                <a:latin typeface="Times New Roman"/>
                <a:ea typeface="Times New Roman"/>
                <a:cs typeface="Times New Roman"/>
              </a:rPr>
              <a:t>(</a:t>
            </a:r>
            <a:r>
              <a:rPr sz="1000" kern="0" spc="0">
                <a:solidFill>
                  <a:srgbClr val="000000">
                    <a:alpha val="100000"/>
                  </a:srgbClr>
                </a:solidFill>
                <a:latin typeface="Times New Roman"/>
                <a:ea typeface="Times New Roman"/>
                <a:cs typeface="Times New Roman"/>
              </a:rPr>
              <a:t>kg</a:t>
            </a:r>
            <a:r>
              <a:rPr sz="1000" kern="0" spc="10">
                <a:solidFill>
                  <a:srgbClr val="000000">
                    <a:alpha val="100000"/>
                  </a:srgbClr>
                </a:solidFill>
                <a:latin typeface="Times New Roman"/>
                <a:ea typeface="Times New Roman"/>
                <a:cs typeface="Times New Roman"/>
              </a:rPr>
              <a:t>/m²);   </a:t>
            </a:r>
            <a:r>
              <a:rPr sz="1000" kern="0" spc="0">
                <a:solidFill>
                  <a:srgbClr val="000000">
                    <a:alpha val="100000"/>
                  </a:srgbClr>
                </a:solidFill>
                <a:latin typeface="Times New Roman"/>
                <a:ea typeface="Times New Roman"/>
                <a:cs typeface="Times New Roman"/>
              </a:rPr>
              <a:t> pm</a:t>
            </a:r>
            <a:r>
              <a:rPr sz="1000" kern="0" spc="10">
                <a:solidFill>
                  <a:srgbClr val="000000">
                    <a:alpha val="100000"/>
                  </a:srgbClr>
                </a:solidFill>
                <a:latin typeface="Times New Roman"/>
                <a:ea typeface="Times New Roman"/>
                <a:cs typeface="Times New Roman"/>
              </a:rPr>
              <a:t>—</a:t>
            </a:r>
            <a:r>
              <a:rPr sz="1000" kern="0" spc="6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面密度标称值，单位为千克每平</a:t>
            </a:r>
            <a:r>
              <a:rPr sz="1000" kern="0" spc="0">
                <a:solidFill>
                  <a:srgbClr val="000000">
                    <a:alpha val="100000"/>
                  </a:srgbClr>
                </a:solidFill>
                <a:latin typeface="SimSun"/>
                <a:ea typeface="SimSun"/>
                <a:cs typeface="SimSun"/>
              </a:rPr>
              <a:t>方米</a:t>
            </a:r>
            <a:r>
              <a:rPr sz="1000" kern="0" spc="0">
                <a:solidFill>
                  <a:srgbClr val="000000">
                    <a:alpha val="100000"/>
                  </a:srgbClr>
                </a:solidFill>
                <a:latin typeface="Times New Roman"/>
                <a:ea typeface="Times New Roman"/>
                <a:cs typeface="Times New Roman"/>
              </a:rPr>
              <a:t>(kg/m²)</a:t>
            </a:r>
            <a:r>
              <a:rPr sz="1000" kern="0" spc="-100">
                <a:solidFill>
                  <a:srgbClr val="000000">
                    <a:alpha val="100000"/>
                  </a:srgbClr>
                </a:solidFill>
                <a:latin typeface="Times New Roman"/>
                <a:ea typeface="Times New Roman"/>
                <a:cs typeface="Times New Roman"/>
              </a:rPr>
              <a:t> </a:t>
            </a:r>
            <a:r>
              <a:rPr sz="1000" kern="0" spc="0">
                <a:solidFill>
                  <a:srgbClr val="000000">
                    <a:alpha val="100000"/>
                  </a:srgbClr>
                </a:solidFill>
                <a:latin typeface="SimSun"/>
                <a:ea typeface="SimSun"/>
                <a:cs typeface="SimSun"/>
              </a:rPr>
              <a:t>。 </a:t>
            </a:r>
            <a:r>
              <a:rPr sz="1000" kern="0" spc="140">
                <a:solidFill>
                  <a:srgbClr val="000000">
                    <a:alpha val="100000"/>
                  </a:srgbClr>
                </a:solidFill>
                <a:latin typeface="SimSun"/>
                <a:ea typeface="SimSun"/>
                <a:cs typeface="SimSun"/>
              </a:rPr>
              <a:t>结果修约至1%。</a:t>
            </a:r>
            <a:endParaRPr lang="SimSun" altLang="SimSun" sz="1000"/>
          </a:p>
        </p:txBody>
      </p:sp>
      <p:pic>
        <p:nvPicPr>
          <p:cNvPr id="120" name="picture 120"/>
          <p:cNvPicPr>
            <a:picLocks noChangeAspect="1"/>
          </p:cNvPicPr>
          <p:nvPr/>
        </p:nvPicPr>
        <p:blipFill>
          <a:blip r:embed="rId2"/>
          <a:stretch>
            <a:fillRect/>
          </a:stretch>
        </p:blipFill>
        <p:spPr>
          <a:xfrm rot="21600000">
            <a:off x="3124189" y="3530574"/>
            <a:ext cx="1269998" cy="298491"/>
          </a:xfrm>
          <a:prstGeom prst="rect">
            <a:avLst/>
          </a:prstGeom>
        </p:spPr>
      </p:pic>
      <p:sp>
        <p:nvSpPr>
          <p:cNvPr id="122" name="textbox 122"/>
          <p:cNvSpPr/>
          <p:nvPr/>
        </p:nvSpPr>
        <p:spPr>
          <a:xfrm>
            <a:off x="1098577" y="1520718"/>
            <a:ext cx="2670175" cy="1720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189"/>
              </a:lnSpc>
            </a:pPr>
            <a:endParaRPr lang="Arial" altLang="Arial" sz="100"/>
          </a:p>
          <a:p>
            <a:pPr marL="12700" algn="l" rtl="0" eaLnBrk="0">
              <a:lnSpc>
                <a:spcPct val="96000"/>
              </a:lnSpc>
            </a:pPr>
            <a:r>
              <a:rPr sz="1000" kern="0" spc="-10">
                <a:solidFill>
                  <a:srgbClr val="000000">
                    <a:alpha val="100000"/>
                  </a:srgbClr>
                </a:solidFill>
                <a:latin typeface="SimSun"/>
                <a:ea typeface="SimSun"/>
                <a:cs typeface="SimSun"/>
              </a:rPr>
              <a:t>称量每块试样的质量，按式</a:t>
            </a:r>
            <a:r>
              <a:rPr sz="1000" kern="0" spc="-10">
                <a:solidFill>
                  <a:srgbClr val="000000">
                    <a:alpha val="100000"/>
                  </a:srgbClr>
                </a:solidFill>
                <a:latin typeface="Times New Roman"/>
                <a:ea typeface="Times New Roman"/>
                <a:cs typeface="Times New Roman"/>
              </a:rPr>
              <a:t>(A.1)</a:t>
            </a:r>
            <a:r>
              <a:rPr sz="1000" kern="0" spc="17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计算面密度：</a:t>
            </a:r>
            <a:endParaRPr lang="SimSun" altLang="SimSun" sz="1000"/>
          </a:p>
        </p:txBody>
      </p:sp>
      <p:sp>
        <p:nvSpPr>
          <p:cNvPr id="124" name="textbox 124"/>
          <p:cNvSpPr/>
          <p:nvPr/>
        </p:nvSpPr>
        <p:spPr>
          <a:xfrm>
            <a:off x="1111250" y="3279658"/>
            <a:ext cx="1927860" cy="1720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189"/>
              </a:lnSpc>
            </a:pPr>
            <a:endParaRPr lang="Arial" altLang="Arial" sz="100"/>
          </a:p>
          <a:p>
            <a:pPr marL="12700" algn="l" rtl="0" eaLnBrk="0">
              <a:lnSpc>
                <a:spcPct val="96000"/>
              </a:lnSpc>
            </a:pPr>
            <a:r>
              <a:rPr sz="1000" kern="0" spc="0">
                <a:solidFill>
                  <a:srgbClr val="000000">
                    <a:alpha val="100000"/>
                  </a:srgbClr>
                </a:solidFill>
                <a:latin typeface="SimSun"/>
                <a:ea typeface="SimSun"/>
                <a:cs typeface="SimSun"/>
              </a:rPr>
              <a:t>面密度允许偏差按式</a:t>
            </a:r>
            <a:r>
              <a:rPr sz="1000" kern="0" spc="0">
                <a:solidFill>
                  <a:srgbClr val="000000">
                    <a:alpha val="100000"/>
                  </a:srgbClr>
                </a:solidFill>
                <a:latin typeface="Times New Roman"/>
                <a:ea typeface="Times New Roman"/>
                <a:cs typeface="Times New Roman"/>
              </a:rPr>
              <a:t>(A.</a:t>
            </a:r>
            <a:r>
              <a:rPr sz="1000" kern="0" spc="-10">
                <a:solidFill>
                  <a:srgbClr val="000000">
                    <a:alpha val="100000"/>
                  </a:srgbClr>
                </a:solidFill>
                <a:latin typeface="Times New Roman"/>
                <a:ea typeface="Times New Roman"/>
                <a:cs typeface="Times New Roman"/>
              </a:rPr>
              <a:t>2)</a:t>
            </a:r>
            <a:r>
              <a:rPr sz="1000" kern="0" spc="250">
                <a:solidFill>
                  <a:srgbClr val="000000">
                    <a:alpha val="100000"/>
                  </a:srgbClr>
                </a:solidFill>
                <a:latin typeface="Times New Roman"/>
                <a:ea typeface="Times New Roman"/>
                <a:cs typeface="Times New Roman"/>
              </a:rPr>
              <a:t> </a:t>
            </a:r>
            <a:r>
              <a:rPr sz="1000" kern="0" spc="-10">
                <a:solidFill>
                  <a:srgbClr val="000000">
                    <a:alpha val="100000"/>
                  </a:srgbClr>
                </a:solidFill>
                <a:latin typeface="SimSun"/>
                <a:ea typeface="SimSun"/>
                <a:cs typeface="SimSun"/>
              </a:rPr>
              <a:t>计算：</a:t>
            </a:r>
            <a:endParaRPr lang="SimSun" altLang="SimSun" sz="1000"/>
          </a:p>
        </p:txBody>
      </p:sp>
      <p:pic>
        <p:nvPicPr>
          <p:cNvPr id="126" name="picture 126"/>
          <p:cNvPicPr>
            <a:picLocks noChangeAspect="1"/>
          </p:cNvPicPr>
          <p:nvPr/>
        </p:nvPicPr>
        <p:blipFill>
          <a:blip r:embed="rId3"/>
          <a:stretch>
            <a:fillRect/>
          </a:stretch>
        </p:blipFill>
        <p:spPr>
          <a:xfrm rot="21600000">
            <a:off x="3270236" y="1771634"/>
            <a:ext cx="971566" cy="260405"/>
          </a:xfrm>
          <a:prstGeom prst="rect">
            <a:avLst/>
          </a:prstGeom>
        </p:spPr>
      </p:pic>
      <p:sp>
        <p:nvSpPr>
          <p:cNvPr id="128" name="textbox 128"/>
          <p:cNvSpPr/>
          <p:nvPr/>
        </p:nvSpPr>
        <p:spPr>
          <a:xfrm>
            <a:off x="4933920" y="3573427"/>
            <a:ext cx="1758314"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556"/>
              </a:lnSpc>
            </a:pPr>
            <a:endParaRPr lang="Arial" altLang="Arial" sz="100"/>
          </a:p>
          <a:p>
            <a:pPr marL="12700" algn="l" rtl="0" eaLnBrk="0">
              <a:lnSpc>
                <a:spcPct val="82000"/>
              </a:lnSpc>
            </a:pPr>
            <a:r>
              <a:rPr sz="1000" kern="0" spc="30">
                <a:solidFill>
                  <a:srgbClr val="000000">
                    <a:alpha val="100000"/>
                  </a:srgbClr>
                </a:solidFill>
                <a:latin typeface="Times New Roman"/>
                <a:ea typeface="Times New Roman"/>
                <a:cs typeface="Times New Roman"/>
              </a:rPr>
              <a:t>…………………………</a:t>
            </a:r>
            <a:r>
              <a:rPr sz="1000" kern="0" spc="20">
                <a:solidFill>
                  <a:srgbClr val="000000">
                    <a:alpha val="100000"/>
                  </a:srgbClr>
                </a:solidFill>
                <a:latin typeface="Times New Roman"/>
                <a:ea typeface="Times New Roman"/>
                <a:cs typeface="Times New Roman"/>
              </a:rPr>
              <a:t>(A.2    )</a:t>
            </a:r>
            <a:endParaRPr lang="Times New Roman" altLang="Times New Roman" sz="1000"/>
          </a:p>
        </p:txBody>
      </p:sp>
      <p:sp>
        <p:nvSpPr>
          <p:cNvPr id="130" name="textbox 130"/>
          <p:cNvSpPr/>
          <p:nvPr/>
        </p:nvSpPr>
        <p:spPr>
          <a:xfrm>
            <a:off x="4933920" y="1808087"/>
            <a:ext cx="1629410"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556"/>
              </a:lnSpc>
            </a:pPr>
            <a:endParaRPr lang="Arial" altLang="Arial" sz="100"/>
          </a:p>
          <a:p>
            <a:pPr marL="12700" algn="l" rtl="0" eaLnBrk="0">
              <a:lnSpc>
                <a:spcPct val="82000"/>
              </a:lnSpc>
            </a:pPr>
            <a:r>
              <a:rPr sz="1000" kern="0" spc="30">
                <a:solidFill>
                  <a:srgbClr val="000000">
                    <a:alpha val="100000"/>
                  </a:srgbClr>
                </a:solidFill>
                <a:latin typeface="Times New Roman"/>
                <a:ea typeface="Times New Roman"/>
                <a:cs typeface="Times New Roman"/>
              </a:rPr>
              <a:t>…………………………(A.1)</a:t>
            </a:r>
            <a:endParaRPr lang="Times New Roman" altLang="Times New Roman" sz="1000"/>
          </a:p>
        </p:txBody>
      </p:sp>
      <p:sp>
        <p:nvSpPr>
          <p:cNvPr id="132" name="textbox 132"/>
          <p:cNvSpPr/>
          <p:nvPr/>
        </p:nvSpPr>
        <p:spPr>
          <a:xfrm>
            <a:off x="831828" y="1235661"/>
            <a:ext cx="1086485" cy="1600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625"/>
              </a:lnSpc>
            </a:pPr>
            <a:endParaRPr lang="Arial" altLang="Arial" sz="100"/>
          </a:p>
          <a:p>
            <a:pPr marL="12700" algn="l" rtl="0" eaLnBrk="0">
              <a:lnSpc>
                <a:spcPct val="88000"/>
              </a:lnSpc>
            </a:pPr>
            <a:r>
              <a:rPr sz="1000" kern="0" spc="70">
                <a:solidFill>
                  <a:srgbClr val="000000">
                    <a:alpha val="100000"/>
                  </a:srgbClr>
                </a:solidFill>
                <a:latin typeface="Times New Roman"/>
                <a:ea typeface="Times New Roman"/>
                <a:cs typeface="Times New Roman"/>
              </a:rPr>
              <a:t>A.4.2</a:t>
            </a:r>
            <a:r>
              <a:rPr sz="1000" kern="0" spc="50">
                <a:solidFill>
                  <a:srgbClr val="000000">
                    <a:alpha val="100000"/>
                  </a:srgbClr>
                </a:solidFill>
                <a:latin typeface="Times New Roman"/>
                <a:ea typeface="Times New Roman"/>
                <a:cs typeface="Times New Roman"/>
              </a:rPr>
              <a:t>   </a:t>
            </a:r>
            <a:r>
              <a:rPr sz="900" kern="0" spc="70">
                <a:solidFill>
                  <a:srgbClr val="000000">
                    <a:alpha val="100000"/>
                  </a:srgbClr>
                </a:solidFill>
                <a:latin typeface="SimHei"/>
                <a:ea typeface="SimHei"/>
                <a:cs typeface="SimHei"/>
              </a:rPr>
              <a:t>面密度偏</a:t>
            </a:r>
            <a:r>
              <a:rPr sz="900" kern="0" spc="60">
                <a:solidFill>
                  <a:srgbClr val="000000">
                    <a:alpha val="100000"/>
                  </a:srgbClr>
                </a:solidFill>
                <a:latin typeface="SimHei"/>
                <a:ea typeface="SimHei"/>
                <a:cs typeface="SimHei"/>
              </a:rPr>
              <a:t>差</a:t>
            </a:r>
            <a:endParaRPr lang="SimHei" altLang="SimHei" sz="900"/>
          </a:p>
        </p:txBody>
      </p:sp>
      <p:sp>
        <p:nvSpPr>
          <p:cNvPr id="134" name="textbox 134"/>
          <p:cNvSpPr/>
          <p:nvPr/>
        </p:nvSpPr>
        <p:spPr>
          <a:xfrm>
            <a:off x="5562620" y="832281"/>
            <a:ext cx="1141730" cy="133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537"/>
              </a:lnSpc>
            </a:pPr>
            <a:endParaRPr lang="Arial" altLang="Arial" sz="100"/>
          </a:p>
          <a:p>
            <a:pPr marL="12700" algn="l" rtl="0" eaLnBrk="0">
              <a:lnSpc>
                <a:spcPct val="79000"/>
              </a:lnSpc>
            </a:pPr>
            <a:r>
              <a:rPr sz="900" kern="0" spc="0">
                <a:solidFill>
                  <a:srgbClr val="000000">
                    <a:alpha val="100000"/>
                  </a:srgbClr>
                </a:solidFill>
                <a:latin typeface="Times New Roman"/>
                <a:ea typeface="Times New Roman"/>
                <a:cs typeface="Times New Roman"/>
              </a:rPr>
              <a:t>GB/T        37608—20</a:t>
            </a:r>
            <a:r>
              <a:rPr sz="900" kern="0" spc="-10">
                <a:solidFill>
                  <a:srgbClr val="000000">
                    <a:alpha val="100000"/>
                  </a:srgbClr>
                </a:solidFill>
                <a:latin typeface="Times New Roman"/>
                <a:ea typeface="Times New Roman"/>
                <a:cs typeface="Times New Roman"/>
              </a:rPr>
              <a:t>19</a:t>
            </a:r>
            <a:endParaRPr lang="Times New Roman" altLang="Times New Roman" sz="900"/>
          </a:p>
        </p:txBody>
      </p:sp>
      <p:sp>
        <p:nvSpPr>
          <p:cNvPr id="136" name="textbox 136"/>
          <p:cNvSpPr/>
          <p:nvPr/>
        </p:nvSpPr>
        <p:spPr>
          <a:xfrm>
            <a:off x="1098577" y="3860317"/>
            <a:ext cx="409575" cy="1752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77"/>
              </a:lnSpc>
            </a:pPr>
            <a:r>
              <a:rPr sz="900" kern="0" spc="-20">
                <a:solidFill>
                  <a:srgbClr val="000000">
                    <a:alpha val="100000"/>
                  </a:srgbClr>
                </a:solidFill>
                <a:latin typeface="SimSun"/>
                <a:ea typeface="SimSun"/>
                <a:cs typeface="SimSun"/>
              </a:rPr>
              <a:t>式中：</a:t>
            </a:r>
            <a:endParaRPr lang="SimSun" altLang="SimSun" sz="900"/>
          </a:p>
        </p:txBody>
      </p:sp>
      <p:sp>
        <p:nvSpPr>
          <p:cNvPr id="138" name="textbox 138"/>
          <p:cNvSpPr/>
          <p:nvPr/>
        </p:nvSpPr>
        <p:spPr>
          <a:xfrm>
            <a:off x="6381726" y="9754441"/>
            <a:ext cx="104775" cy="1098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11"/>
              </a:lnSpc>
            </a:pPr>
            <a:endParaRPr lang="Arial" altLang="Arial" sz="100"/>
          </a:p>
          <a:p>
            <a:pPr marL="12700" algn="l" rtl="0" eaLnBrk="0">
              <a:lnSpc>
                <a:spcPct val="79000"/>
              </a:lnSpc>
            </a:pPr>
            <a:r>
              <a:rPr sz="700" kern="0" spc="-30">
                <a:solidFill>
                  <a:srgbClr val="000000">
                    <a:alpha val="100000"/>
                  </a:srgbClr>
                </a:solidFill>
                <a:latin typeface="SimSun"/>
                <a:ea typeface="SimSun"/>
                <a:cs typeface="SimSun"/>
              </a:rPr>
              <a:t>11</a:t>
            </a:r>
            <a:endParaRPr lang="SimSun" altLang="SimSun" sz="7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6273800" cy="939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https://d.book118.com/696105144134010101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273</Paragraphs>
  <Slides>16</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SimSun</vt:lpstr>
      <vt:lpstr>SimHei</vt:lpstr>
      <vt:lpstr>Times New Roman</vt:lpstr>
      <vt:lpstr>FangSong</vt:lpstr>
      <vt:lpstr>LiSu</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2024-09-26T02:35:31.917</cp:lastPrinted>
  <dcterms:created xsi:type="dcterms:W3CDTF">2024-09-25T18:35:31Z</dcterms:created>
  <dcterms:modified xsi:type="dcterms:W3CDTF">2024-09-25T18:35:33Z</dcterms:modified>
</cp:coreProperties>
</file>