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0464D-0C79-45D3-A708-0E6E1D42D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6DA22-CF1C-4543-B5A7-02B5E57FF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3EF5E-1B32-4882-95E5-C3C48A36B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84A803-04C1-4387-8276-AF7AC4F1E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24FD6B-5476-44C7-AC15-20021552A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75ECF5-5DF5-4A70-A4A8-95C57B18B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3E3448-025A-4FC4-9E39-E52B3F310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0C416-BEE4-4ABF-B7BC-506BB2CEA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49386-EBF6-4AA9-AC18-52B3AB3F8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3EDE6-C05C-4DA6-A3B2-1A60151F5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85A86-32EF-4A85-99C6-C68EC52F6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file:///D:\qq&#25991;&#20214;\712321467\Image\C2C\Image2\%7b75232B38-A165-1FB7-499C-2E1C792CACB5%7d.png" TargetMode="External" /><Relationship Id="rId4" Type="http://schemas.openxmlformats.org/officeDocument/2006/relationships/image" Target="../media/image1.pn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emf" /><Relationship Id="rId3" Type="http://schemas.openxmlformats.org/officeDocument/2006/relationships/slide" Target="slide1.xml" TargetMode="Interna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emf" /><Relationship Id="rId3" Type="http://schemas.openxmlformats.org/officeDocument/2006/relationships/slide" Target="slide1.xml" TargetMode="In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0521213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文本框 6" title=""/>
          <p:cNvSpPr txBox="1"/>
          <p:nvPr/>
        </p:nvSpPr>
        <p:spPr>
          <a:xfrm>
            <a:off x="1331640" y="2499742"/>
            <a:ext cx="6582742" cy="878254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ts val="7075"/>
              </a:lnSpc>
            </a:pPr>
            <a:r>
              <a:rPr lang="zh-CN" altLang="en-US" sz="4000" smtClean="0">
                <a:solidFill>
                  <a:srgbClr val="FF0000"/>
                </a:solidFill>
                <a:latin typeface="方正大黑简体" panose="02010601030101010101" pitchFamily="34" charset="-128"/>
                <a:ea typeface="方正大黑简体" panose="02010601030101010101" pitchFamily="34" charset="-128"/>
                <a:sym typeface="Times New Roman" panose="02020603050405020304" pitchFamily="18" charset="0"/>
              </a:rPr>
              <a:t>动词</a:t>
            </a:r>
            <a:r>
              <a:rPr lang="zh-CN" altLang="en-US" sz="4000">
                <a:solidFill>
                  <a:srgbClr val="FF0000"/>
                </a:solidFill>
                <a:latin typeface="方正大黑简体" panose="02010601030101010101" pitchFamily="34" charset="-128"/>
                <a:ea typeface="方正大黑简体" panose="02010601030101010101" pitchFamily="34" charset="-128"/>
                <a:sym typeface="Times New Roman" panose="02020603050405020304" pitchFamily="18" charset="0"/>
              </a:rPr>
              <a:t>语态</a:t>
            </a:r>
            <a:endParaRPr lang="zh-CN" altLang="en-US" sz="4000">
              <a:solidFill>
                <a:srgbClr val="FF0000"/>
              </a:solidFill>
              <a:latin typeface="方正大黑简体" panose="02010601030101010101" pitchFamily="34" charset="-128"/>
              <a:ea typeface="方正大黑简体" panose="02010601030101010101" pitchFamily="34" charset="-128"/>
              <a:sym typeface="Times New Roman" panose="02020603050405020304" pitchFamily="18" charset="0"/>
            </a:endParaRPr>
          </a:p>
        </p:txBody>
      </p:sp>
      <p:sp>
        <p:nvSpPr>
          <p:cNvPr id="13" name="文本框 12" title=""/>
          <p:cNvSpPr txBox="1"/>
          <p:nvPr/>
        </p:nvSpPr>
        <p:spPr>
          <a:xfrm>
            <a:off x="2916238" y="1492250"/>
            <a:ext cx="3384550" cy="707886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rgbClr val="00554D"/>
                </a:solidFill>
                <a:latin typeface="黑体" panose="02010609060101010101" charset="-122"/>
                <a:ea typeface="黑体" panose="02010609060101010101" charset="-122"/>
                <a:sym typeface="微软雅黑" panose="020b0503020204020204" pitchFamily="34" charset="-122"/>
              </a:rPr>
              <a:t> </a:t>
            </a:r>
            <a:r>
              <a:rPr lang="zh-CN" altLang="en-US" sz="4000" b="1">
                <a:solidFill>
                  <a:srgbClr val="00554D"/>
                </a:solidFill>
                <a:latin typeface="黑体" panose="02010609060101010101" charset="-122"/>
                <a:ea typeface="黑体" panose="02010609060101010101" charset="-122"/>
                <a:sym typeface="微软雅黑" panose="020b0503020204020204" pitchFamily="34" charset="-122"/>
              </a:rPr>
              <a:t>专题四</a:t>
            </a:r>
            <a:endParaRPr lang="zh-CN" altLang="en-US" sz="4000" b="1">
              <a:solidFill>
                <a:srgbClr val="00554D"/>
              </a:solidFill>
              <a:latin typeface="黑体" panose="02010609060101010101" charset="-122"/>
              <a:ea typeface="黑体" panose="02010609060101010101" charset="-122"/>
              <a:sym typeface="微软雅黑" panose="020b0503020204020204" pitchFamily="34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2"/>
            </p:custDataLst>
          </p:nvPr>
        </p:nvSpPr>
        <p:spPr>
          <a:xfrm>
            <a:off x="1043890" y="268228"/>
            <a:ext cx="7392035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5400" b="1" spc="600">
                <a:ln>
                  <a:solidFill>
                    <a:schemeClr val="bg1"/>
                  </a:solidFill>
                </a:ln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charset="-122"/>
                <a:ea typeface="黑体" panose="02010609060101010101" charset="-122"/>
                <a:cs typeface="字魂58号-创中黑" panose="00000500000000000000" charset="-122"/>
              </a:rPr>
              <a:t>第二篇 语法专题篇</a:t>
            </a:r>
            <a:endParaRPr kumimoji="0" lang="zh-CN" altLang="en-US" sz="5400" b="1" kern="1200" cap="none" spc="600" normalizeH="0" baseline="0" noProof="0">
              <a:ln>
                <a:solidFill>
                  <a:schemeClr val="bg1"/>
                </a:solidFill>
              </a:ln>
              <a:solidFill>
                <a:srgbClr val="FFC0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字魂112号-阿开童漫体" panose="00000500000000000000" charset="-122"/>
              <a:ea typeface="字魂112号-阿开童漫体" panose="00000500000000000000" charset="-122"/>
              <a:cs typeface="字魂58号-创中黑" panose="00000500000000000000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3" grpId="0"/>
      <p:bldP spid="1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>
            <a:spLocks noChangeArrowheads="1"/>
          </p:cNvSpPr>
          <p:nvPr/>
        </p:nvSpPr>
        <p:spPr bwMode="auto">
          <a:xfrm>
            <a:off x="630239" y="915566"/>
            <a:ext cx="7848599" cy="313932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 algn="ctr">
              <a:lnSpc>
                <a:spcPct val="150000"/>
              </a:lnSpc>
            </a:pPr>
            <a:r>
              <a:rPr lang="zh-CN" altLang="zh-CN" sz="2200" b="1">
                <a:solidFill>
                  <a:srgbClr val="21596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命题点</a:t>
            </a:r>
            <a:r>
              <a:rPr lang="en-US" altLang="zh-CN" sz="2200" b="1">
                <a:solidFill>
                  <a:srgbClr val="21596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</a:t>
            </a:r>
            <a:r>
              <a:rPr lang="zh-CN" altLang="zh-CN" sz="2200" b="1">
                <a:solidFill>
                  <a:srgbClr val="21596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有语态提示词</a:t>
            </a:r>
            <a:endParaRPr lang="zh-CN" altLang="zh-CN" sz="2200" b="1">
              <a:solidFill>
                <a:srgbClr val="21596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635">
              <a:lnSpc>
                <a:spcPct val="150000"/>
              </a:lnSpc>
              <a:spcAft>
                <a:spcPct val="0"/>
              </a:spcAft>
            </a:pPr>
            <a:r>
              <a:rPr lang="zh-CN" altLang="zh-CN" sz="2200" b="1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一、用括号中所给词的正确形式填空</a:t>
            </a:r>
            <a:endParaRPr lang="zh-CN" altLang="zh-CN" sz="2200" b="1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8355" indent="-266700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(2023·</a:t>
            </a:r>
            <a:r>
              <a:rPr lang="zh-CN" altLang="zh-CN" sz="2200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孝感改编</a:t>
            </a:r>
            <a:r>
              <a:rPr lang="en-US" altLang="zh-CN" sz="2200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)—Have you heard of the UN Chinese Language Day?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8355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— Of course. Chinese _</a:t>
            </a:r>
            <a:r>
              <a:rPr lang="en-US" altLang="zh-CN" sz="2200" kern="1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 </a:t>
            </a:r>
            <a:r>
              <a:rPr lang="en-US" altLang="zh-CN" sz="2200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(speak) by more and more people around the world nowadays</a:t>
            </a:r>
            <a:r>
              <a:rPr lang="en-US" altLang="zh-CN" sz="2200" kern="1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矩形 10" title=""/>
          <p:cNvSpPr/>
          <p:nvPr/>
        </p:nvSpPr>
        <p:spPr>
          <a:xfrm>
            <a:off x="4139952" y="2917275"/>
            <a:ext cx="1289135" cy="6001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50000"/>
              </a:lnSpc>
              <a:defRPr/>
            </a:pPr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is spoken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>
            <a:spLocks noChangeArrowheads="1"/>
          </p:cNvSpPr>
          <p:nvPr/>
        </p:nvSpPr>
        <p:spPr bwMode="auto">
          <a:xfrm>
            <a:off x="882130" y="915566"/>
            <a:ext cx="7379739" cy="212365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66700" indent="-266700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(</a:t>
            </a:r>
            <a:r>
              <a:rPr lang="zh-CN" altLang="zh-CN" sz="2200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中考</a:t>
            </a:r>
            <a:r>
              <a:rPr lang="en-US" altLang="zh-CN" sz="2200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zh-CN" altLang="zh-CN" sz="2200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徐州改编</a:t>
            </a:r>
            <a:r>
              <a:rPr lang="en-US" altLang="zh-CN" sz="2200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)I </a:t>
            </a:r>
            <a:r>
              <a:rPr lang="en-US" altLang="zh-CN" sz="2200" kern="1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</a:t>
            </a:r>
            <a:r>
              <a:rPr lang="en-US" altLang="zh-CN" sz="2200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</a:t>
            </a:r>
            <a:r>
              <a:rPr lang="en-US" altLang="zh-CN" sz="2200" kern="1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 </a:t>
            </a:r>
            <a:r>
              <a:rPr lang="en-US" altLang="zh-CN" sz="2200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(attack) by aliens on my way home the other day. Do you believe me?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6700" indent="-266700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(</a:t>
            </a:r>
            <a:r>
              <a:rPr lang="zh-CN" altLang="zh-CN" sz="2200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中考</a:t>
            </a:r>
            <a:r>
              <a:rPr lang="en-US" altLang="zh-CN" sz="2200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zh-CN" altLang="zh-CN" sz="2200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北京改编</a:t>
            </a:r>
            <a:r>
              <a:rPr lang="en-US" altLang="zh-CN" sz="2200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)On our farm, the tea leaves _____________ </a:t>
            </a:r>
            <a:r>
              <a:rPr lang="en-US" altLang="zh-CN" sz="2200" kern="1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pick)by hand when they are ready</a:t>
            </a:r>
            <a:r>
              <a:rPr lang="en-US" altLang="zh-CN" sz="2200" kern="1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altLang="zh-CN" sz="2200" kern="1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矩形 10" title=""/>
          <p:cNvSpPr/>
          <p:nvPr/>
        </p:nvSpPr>
        <p:spPr>
          <a:xfrm>
            <a:off x="3406853" y="915566"/>
            <a:ext cx="1744388" cy="53937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50000"/>
              </a:lnSpc>
              <a:defRPr/>
            </a:pPr>
            <a:r>
              <a:rPr lang="en-US" altLang="zh-CN" sz="22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was attacked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6461669" y="1903750"/>
            <a:ext cx="1441164" cy="53937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50000"/>
              </a:lnSpc>
              <a:defRPr/>
            </a:pPr>
            <a:r>
              <a:rPr lang="en-US" altLang="zh-CN" sz="22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are picked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0515600" y="109855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>
            <a:spLocks noChangeArrowheads="1"/>
          </p:cNvSpPr>
          <p:nvPr/>
        </p:nvSpPr>
        <p:spPr bwMode="auto">
          <a:xfrm>
            <a:off x="648001" y="1020380"/>
            <a:ext cx="7811787" cy="263149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66700" indent="-266700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1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2200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(2023·</a:t>
            </a:r>
            <a:r>
              <a:rPr lang="zh-CN" altLang="zh-CN" sz="2200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扬州改编</a:t>
            </a:r>
            <a:r>
              <a:rPr lang="en-US" altLang="zh-CN" sz="2200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)Sand turns into glass when it ________ (hit</a:t>
            </a:r>
            <a:r>
              <a:rPr lang="en-US" altLang="zh-CN" sz="2200" kern="1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by </a:t>
            </a:r>
            <a:r>
              <a:rPr lang="en-US" altLang="zh-CN" sz="2200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lightning.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6700" indent="-266700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5. (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中考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铁岭、葫芦岛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—Mr. Wang is very famous in our school. 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6700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— That’s for sure. He </a:t>
            </a:r>
            <a:r>
              <a:rPr lang="en-US" altLang="zh-CN" sz="2200" kern="1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</a:t>
            </a:r>
            <a:r>
              <a:rPr lang="en-US" altLang="zh-CN" sz="2200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</a:t>
            </a:r>
            <a:r>
              <a:rPr lang="en-US" altLang="zh-CN" sz="2200" kern="1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 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interview) by reporters tomorrow. 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6444208" y="1020380"/>
            <a:ext cx="772969" cy="53937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50000"/>
              </a:lnSpc>
              <a:defRPr/>
            </a:pPr>
            <a:r>
              <a:rPr lang="en-US" altLang="zh-CN" sz="22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is hit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sp>
        <p:nvSpPr>
          <p:cNvPr id="6" name="矩形 5" title=""/>
          <p:cNvSpPr/>
          <p:nvPr/>
        </p:nvSpPr>
        <p:spPr>
          <a:xfrm>
            <a:off x="3635896" y="2522964"/>
            <a:ext cx="2528256" cy="6001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50000"/>
              </a:lnSpc>
              <a:defRPr/>
            </a:pPr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will </a:t>
            </a:r>
            <a:r>
              <a:rPr lang="en-US" altLang="zh-CN" sz="22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be interviewed 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pic>
        <p:nvPicPr>
          <p:cNvPr id="7" name="图片 2" title="">
            <a:hlinkClick r:id="rId3" action="ppaction://hlinksldjump?num=1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59788" y="4276725"/>
            <a:ext cx="288925" cy="2889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>
            <a:spLocks noChangeArrowheads="1"/>
          </p:cNvSpPr>
          <p:nvPr/>
        </p:nvSpPr>
        <p:spPr bwMode="auto">
          <a:xfrm>
            <a:off x="630239" y="1203598"/>
            <a:ext cx="7848599" cy="161582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-635">
              <a:lnSpc>
                <a:spcPct val="150000"/>
              </a:lnSpc>
              <a:spcAft>
                <a:spcPct val="0"/>
              </a:spcAft>
            </a:pPr>
            <a:r>
              <a:rPr lang="zh-CN" altLang="zh-CN" sz="2200" b="1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二、句子翻译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写作积累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41655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我的书被莉萨借走了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你可以和她一起看。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8355">
              <a:lnSpc>
                <a:spcPct val="150000"/>
              </a:lnSpc>
              <a:spcAft>
                <a:spcPct val="0"/>
              </a:spcAft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_________________________________________________</a:t>
            </a:r>
            <a:endParaRPr lang="en-US" altLang="zh-CN" sz="22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矩形 10" title=""/>
          <p:cNvSpPr/>
          <p:nvPr/>
        </p:nvSpPr>
        <p:spPr>
          <a:xfrm>
            <a:off x="1467667" y="2191995"/>
            <a:ext cx="7036735" cy="53937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50000"/>
              </a:lnSpc>
              <a:defRPr/>
            </a:pPr>
            <a:r>
              <a:rPr lang="en-US" altLang="zh-CN" sz="22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My book was borrowed by Lisa, you can read it with her.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>
            <a:spLocks noChangeArrowheads="1"/>
          </p:cNvSpPr>
          <p:nvPr/>
        </p:nvSpPr>
        <p:spPr bwMode="auto">
          <a:xfrm>
            <a:off x="539552" y="987574"/>
            <a:ext cx="8046217" cy="212365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-635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当今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工厂里的许多工作都是由机器来完成的。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6700">
              <a:lnSpc>
                <a:spcPct val="150000"/>
              </a:lnSpc>
              <a:spcAft>
                <a:spcPct val="0"/>
              </a:spcAft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______________________________________________________</a:t>
            </a:r>
            <a:endParaRPr lang="en-US" altLang="zh-CN" sz="22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635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(2023·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本溪、辽阳、葫芦岛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这个男孩经常被他的老师们表扬。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6700">
              <a:lnSpc>
                <a:spcPct val="150000"/>
              </a:lnSpc>
              <a:spcAft>
                <a:spcPct val="0"/>
              </a:spcAft>
            </a:pPr>
            <a:r>
              <a:rPr lang="en-US" altLang="zh-CN" sz="22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______________________________________________________</a:t>
            </a:r>
            <a:endParaRPr lang="zh-CN" altLang="zh-CN" sz="22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矩形 10" title=""/>
          <p:cNvSpPr/>
          <p:nvPr/>
        </p:nvSpPr>
        <p:spPr>
          <a:xfrm>
            <a:off x="912794" y="1476390"/>
            <a:ext cx="7907678" cy="53937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50000"/>
              </a:lnSpc>
              <a:defRPr/>
            </a:pPr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Nowadays</a:t>
            </a:r>
            <a:r>
              <a:rPr lang="en-US" altLang="zh-CN" sz="22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, many jobs in factories are completed by machines</a:t>
            </a:r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.</a:t>
            </a:r>
            <a:endParaRPr lang="en-US" altLang="zh-CN" sz="2200" b="1" kern="100" smtClean="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888074" y="2476882"/>
            <a:ext cx="5676554" cy="53937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50000"/>
              </a:lnSpc>
              <a:defRPr/>
            </a:pPr>
            <a:r>
              <a:rPr lang="en-US" altLang="zh-CN" sz="22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This/The boy is often praised by his teachers. 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pic>
        <p:nvPicPr>
          <p:cNvPr id="5" name="图片 2" title="">
            <a:hlinkClick r:id="rId3" action="ppaction://hlinksldjump?num=1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59788" y="4276725"/>
            <a:ext cx="288925" cy="2889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>
            <a:spLocks noChangeArrowheads="1"/>
          </p:cNvSpPr>
          <p:nvPr/>
        </p:nvSpPr>
        <p:spPr bwMode="auto">
          <a:xfrm>
            <a:off x="630239" y="915566"/>
            <a:ext cx="7848599" cy="313932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61950" indent="-361950" algn="ctr">
              <a:lnSpc>
                <a:spcPct val="150000"/>
              </a:lnSpc>
            </a:pPr>
            <a:r>
              <a:rPr lang="zh-CN" altLang="zh-CN" sz="2200" b="1">
                <a:solidFill>
                  <a:srgbClr val="21596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命题点 </a:t>
            </a:r>
            <a:r>
              <a:rPr lang="en-US" altLang="zh-CN" sz="2200" b="1">
                <a:solidFill>
                  <a:srgbClr val="21596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 </a:t>
            </a:r>
            <a:r>
              <a:rPr lang="zh-CN" altLang="zh-CN" sz="2200" b="1">
                <a:solidFill>
                  <a:srgbClr val="21596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无语态提示词</a:t>
            </a:r>
            <a:endParaRPr lang="zh-CN" altLang="zh-CN" sz="2200" b="1">
              <a:solidFill>
                <a:srgbClr val="21596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635">
              <a:lnSpc>
                <a:spcPct val="150000"/>
              </a:lnSpc>
              <a:spcAft>
                <a:spcPct val="0"/>
              </a:spcAft>
            </a:pPr>
            <a:r>
              <a:rPr lang="zh-CN" altLang="zh-CN" sz="2200" b="1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一、用括号中所给动词的正确形式填空</a:t>
            </a:r>
            <a:endParaRPr lang="zh-CN" altLang="zh-CN" sz="2200" b="1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635" algn="ctr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组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8355" indent="-266700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(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中考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鄂州改编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)—The Family Education Promotion 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Law   (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《家庭教育促进法》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 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(pass) on Oct. 23, 2021.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8355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— Yeah! It came into effect 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生效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)on Jan. 1, 2022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矩形 10" title=""/>
          <p:cNvSpPr/>
          <p:nvPr/>
        </p:nvSpPr>
        <p:spPr>
          <a:xfrm>
            <a:off x="4196720" y="2910835"/>
            <a:ext cx="1507144" cy="6001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50000"/>
              </a:lnSpc>
              <a:defRPr/>
            </a:pPr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was passed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>
            <a:spLocks noChangeArrowheads="1"/>
          </p:cNvSpPr>
          <p:nvPr/>
        </p:nvSpPr>
        <p:spPr bwMode="auto">
          <a:xfrm>
            <a:off x="808163" y="1136065"/>
            <a:ext cx="7542161" cy="263149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66700" indent="-266700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(2023·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天津改编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)Some photos of the moon 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 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(show)in the Space Club next week.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6700" indent="-266700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(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中考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遂宁改编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)—More and more high-technology products 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 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(make)in China.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6700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— Yes. Our country is becoming stronger and stronger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矩形 10" title=""/>
          <p:cNvSpPr/>
          <p:nvPr/>
        </p:nvSpPr>
        <p:spPr>
          <a:xfrm>
            <a:off x="6118076" y="1140664"/>
            <a:ext cx="1814920" cy="53937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50000"/>
              </a:lnSpc>
              <a:defRPr/>
            </a:pPr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will </a:t>
            </a:r>
            <a:r>
              <a:rPr lang="en-US" altLang="zh-CN" sz="22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be </a:t>
            </a:r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shown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1229152" y="2657584"/>
            <a:ext cx="1370632" cy="53937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50000"/>
              </a:lnSpc>
              <a:defRPr/>
            </a:pPr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are </a:t>
            </a:r>
            <a:r>
              <a:rPr lang="en-US" altLang="zh-CN" sz="22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made 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>
            <a:spLocks noChangeArrowheads="1"/>
          </p:cNvSpPr>
          <p:nvPr/>
        </p:nvSpPr>
        <p:spPr bwMode="auto">
          <a:xfrm>
            <a:off x="630239" y="1136065"/>
            <a:ext cx="7848599" cy="263149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66700" indent="-266700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 (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中考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贺州改编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)After the boy’s homework 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 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(finish), he went out to play.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6700" indent="-266700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5. (2023·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抚顺东洲区模拟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)As the leader of our group, Amy 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____________ 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(invite)to attend the meeting in Beijing and she felt happy about it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矩形 10" title=""/>
          <p:cNvSpPr/>
          <p:nvPr/>
        </p:nvSpPr>
        <p:spPr>
          <a:xfrm>
            <a:off x="5981680" y="1136591"/>
            <a:ext cx="1665841" cy="53937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50000"/>
              </a:lnSpc>
              <a:defRPr/>
            </a:pPr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was finished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1043608" y="2643758"/>
            <a:ext cx="1540806" cy="6001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50000"/>
              </a:lnSpc>
              <a:defRPr/>
            </a:pPr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was invited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>
            <a:spLocks noChangeArrowheads="1"/>
          </p:cNvSpPr>
          <p:nvPr/>
        </p:nvSpPr>
        <p:spPr bwMode="auto">
          <a:xfrm>
            <a:off x="630239" y="1136065"/>
            <a:ext cx="7848599" cy="263149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66700" indent="-266700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6. (2023·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河北改编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)Breakfast 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 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(provide)every day for people aged over 60 for free in this village.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6700" indent="-266700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7. (2023·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泸州改编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)The 18th China International Alcoholic Drinks Expo(CIADE) 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 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(hold) in Luzhou from April 13th to April 16th, 2023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矩形 10" title=""/>
          <p:cNvSpPr/>
          <p:nvPr/>
        </p:nvSpPr>
        <p:spPr>
          <a:xfrm>
            <a:off x="4139952" y="1127329"/>
            <a:ext cx="1519711" cy="53937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50000"/>
              </a:lnSpc>
              <a:defRPr/>
            </a:pPr>
            <a:r>
              <a:rPr lang="en-US" altLang="zh-CN" sz="22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is provided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2779420" y="2643758"/>
            <a:ext cx="1297150" cy="6001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50000"/>
              </a:lnSpc>
              <a:defRPr/>
            </a:pPr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was </a:t>
            </a:r>
            <a:r>
              <a:rPr lang="en-US" altLang="zh-CN" sz="22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held 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>
            <a:spLocks noChangeArrowheads="1"/>
          </p:cNvSpPr>
          <p:nvPr/>
        </p:nvSpPr>
        <p:spPr bwMode="auto">
          <a:xfrm>
            <a:off x="630239" y="843558"/>
            <a:ext cx="7848599" cy="313932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66700" indent="-266700" algn="ctr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 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组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6700" indent="-266700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(2023·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连云港改编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)To make the environment much better, more trees 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 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(plant)next year.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6700" indent="-266700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(2023·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鄂州改编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)—What language 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 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(speak)in Germany?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6700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— Most people speak German, but many can speak English, too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矩形 10" title=""/>
          <p:cNvSpPr/>
          <p:nvPr/>
        </p:nvSpPr>
        <p:spPr>
          <a:xfrm>
            <a:off x="2038349" y="1839575"/>
            <a:ext cx="1957587" cy="53937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50000"/>
              </a:lnSpc>
              <a:defRPr/>
            </a:pPr>
            <a:r>
              <a:rPr lang="en-US" altLang="zh-CN" sz="22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will be planted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5004048" y="2334771"/>
            <a:ext cx="1289135" cy="6001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50000"/>
              </a:lnSpc>
              <a:defRPr/>
            </a:pPr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is spoken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>
            <a:spLocks noChangeArrowheads="1"/>
          </p:cNvSpPr>
          <p:nvPr/>
        </p:nvSpPr>
        <p:spPr bwMode="auto">
          <a:xfrm>
            <a:off x="630239" y="1136065"/>
            <a:ext cx="7848599" cy="263149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66700" indent="-266700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(2023·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江西改编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)Hou Yi 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 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(give)magic medicine for shooting down the nine suns, and then Pang Meng tried to steal it.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6700" indent="-266700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 (2023·</a:t>
            </a:r>
            <a:r>
              <a:rPr lang="zh-CN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新疆改编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)—</a:t>
            </a:r>
            <a:r>
              <a:rPr lang="en-US" altLang="zh-CN" sz="2200" i="1" kern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Hanfu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lovers can 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 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(find)walking down the street in many cities.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66700">
              <a:lnSpc>
                <a:spcPct val="150000"/>
              </a:lnSpc>
              <a:spcAft>
                <a:spcPct val="0"/>
              </a:spcAft>
            </a:pP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— Well, wearing </a:t>
            </a:r>
            <a:r>
              <a:rPr lang="en-US" altLang="zh-CN" sz="2200" i="1" kern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hanfu</a:t>
            </a:r>
            <a:r>
              <a:rPr lang="en-US" altLang="zh-CN" sz="2200" ker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helps to understand the Chinese culture</a:t>
            </a:r>
            <a:r>
              <a:rPr lang="en-US" altLang="zh-CN" sz="2200" kern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zh-CN" altLang="zh-CN" sz="22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矩形 10" title=""/>
          <p:cNvSpPr/>
          <p:nvPr/>
        </p:nvSpPr>
        <p:spPr>
          <a:xfrm>
            <a:off x="4012436" y="1120581"/>
            <a:ext cx="1351652" cy="53937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50000"/>
              </a:lnSpc>
              <a:defRPr/>
            </a:pPr>
            <a:r>
              <a:rPr lang="en-US" altLang="zh-CN" sz="22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was given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5393121" y="2151728"/>
            <a:ext cx="1244251" cy="6001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50000"/>
              </a:lnSpc>
              <a:defRPr/>
            </a:pPr>
            <a:r>
              <a:rPr lang="en-US" altLang="zh-CN" sz="2200" b="1" kern="100" smtClean="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be found</a:t>
            </a:r>
            <a:endParaRPr lang="en-US" altLang="zh-CN" sz="2200" b="1" kern="100">
              <a:solidFill>
                <a:srgbClr val="C00000"/>
              </a:solidFill>
              <a:latin typeface="Times New Roman" panose="02020603050405020304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https://d.book118.com/696105212133010051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宋体</vt:lpstr>
      <vt:lpstr>方正大黑简体</vt:lpstr>
      <vt:lpstr>Times New Roman</vt:lpstr>
      <vt:lpstr>黑体</vt:lpstr>
      <vt:lpstr>微软雅黑</vt:lpstr>
      <vt:lpstr>字魂58号-创中黑</vt:lpstr>
      <vt:lpstr>字魂112号-阿开童漫体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2024-09-17T09:35:39.646</cp:lastPrinted>
  <dcterms:created xsi:type="dcterms:W3CDTF">2024-09-17T01:35:39Z</dcterms:created>
  <dcterms:modified xsi:type="dcterms:W3CDTF">2024-09-17T01:35:41Z</dcterms:modified>
</cp:coreProperties>
</file>