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88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9144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5.wmf" /><Relationship Id="rId2" Type="http://schemas.openxmlformats.org/officeDocument/2006/relationships/image" Target="../media/image6.wmf" /><Relationship Id="rId3" Type="http://schemas.openxmlformats.org/officeDocument/2006/relationships/image" Target="../media/image7.w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47E688-08DE-42CA-9916-FA01F5F79E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70992C-5FAD-48ED-AB18-92721A6DFE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A02D4D-B9BF-411A-BF1A-C5B48803F2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DD97AB-0462-4C11-8222-4ACD3252CF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7AE490E-CE52-4AC5-A540-E12FC37419D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2845F7-AC6A-4704-A677-4C09349DC46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D16DE9-4DD6-4A53-85F5-FE55D05DFD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5962ED-DE92-4BB4-A3F0-54E1CED8C9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4E895B-4214-4E30-BB06-0EDA5B835B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DA9834-2819-46ED-B2E1-BC53D0CAB9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6CAECF-04BB-4C19-A955-9255A66E51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blipFill rotWithShape="0">
          <a:blip r:embed="rId1"/>
          <a:stretch>
            <a:fillRect/>
          </a:stretch>
        </a:blipFill>
      </p:bgPr>
    </p:bg>
    <p:spTree>
      <p:nvGrpSpPr>
        <p:cNvPr id="1" name=""/>
        <p:cNvGrpSpPr/>
        <p:nvPr/>
      </p:nvGrpSpPr>
      <p:grpSpPr/>
      <p:sp>
        <p:nvSpPr>
          <p:cNvPr id="431106" name=""/>
          <p:cNvSpPr/>
          <p:nvPr>
            <p:ph type="ctrTitle"/>
          </p:nvPr>
        </p:nvSpPr>
        <p:spPr>
          <a:xfrm>
            <a:off x="4191000" y="2895600"/>
            <a:ext cx="3810000" cy="917575"/>
          </a:xfrm>
          <a:prstGeom prst="rect">
            <a:avLst/>
          </a:prstGeom>
          <a:noFill/>
          <a:ln>
            <a:noFill/>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5400" b="1" i="1" u="none" baseline="0">
                <a:solidFill>
                  <a:schemeClr val="bg1"/>
                </a:solidFill>
                <a:latin typeface="Times" pitchFamily="18" charset="0"/>
              </a:defRPr>
            </a:lvl1pPr>
          </a:lstStyle>
          <a:p>
            <a:pPr lvl="0"/>
            <a:r>
              <a:t>单击此处编辑母版标题样式</a:t>
            </a:r>
          </a:p>
        </p:txBody>
      </p:sp>
      <p:sp>
        <p:nvSpPr>
          <p:cNvPr id="431107" name=""/>
          <p:cNvSpPr/>
          <p:nvPr>
            <p:ph type="subTitle" idx="1"/>
          </p:nvPr>
        </p:nvSpPr>
        <p:spPr>
          <a:xfrm>
            <a:off x="4191000" y="3657600"/>
            <a:ext cx="3810000" cy="1066800"/>
          </a:xfrm>
          <a:prstGeom prst="rect">
            <a:avLst/>
          </a:prstGeom>
          <a:noFill/>
          <a:ln>
            <a:noFill/>
            <a:miter lim="800000"/>
          </a:ln>
        </p:spPr>
        <p:txBody>
          <a:bodyPr/>
          <a:lstStyle>
            <a:lvl1pPr marL="0" indent="0" algn="ctr" defTabSz="914400" rtl="0" eaLnBrk="1" fontAlgn="base" hangingPunct="1">
              <a:lnSpc>
                <a:spcPct val="100000"/>
              </a:lnSpc>
              <a:spcBef>
                <a:spcPct val="20000"/>
              </a:spcBef>
              <a:spcAft>
                <a:spcPct val="0"/>
              </a:spcAft>
              <a:buClrTx/>
              <a:buSzTx/>
              <a:buFontTx/>
              <a:buNone/>
              <a:defRPr kumimoji="0" lang="zh-CN" altLang="en-US" sz="1800" b="0" i="0" u="none" baseline="0">
                <a:solidFill>
                  <a:schemeClr val="bg1"/>
                </a:solidFill>
                <a:latin typeface="Arial" pitchFamily="34" charset="0"/>
              </a:defRPr>
            </a:lvl1pPr>
            <a:lvl2pPr marL="457200" indent="0" algn="ctr" defTabSz="914400" rtl="0" eaLnBrk="1" fontAlgn="base" hangingPunct="1">
              <a:lnSpc>
                <a:spcPct val="100000"/>
              </a:lnSpc>
              <a:spcBef>
                <a:spcPct val="20000"/>
              </a:spcBef>
              <a:spcAft>
                <a:spcPct val="0"/>
              </a:spcAft>
              <a:buClrTx/>
              <a:buSzTx/>
              <a:buFontTx/>
              <a:buNone/>
              <a:defRPr kumimoji="0" lang="zh-CN" altLang="en-US" sz="2400" b="1" i="0" u="none" baseline="0">
                <a:solidFill>
                  <a:schemeClr val="tx1"/>
                </a:solidFill>
                <a:latin typeface="Arial" pitchFamily="34" charset="0"/>
              </a:defRPr>
            </a:lvl2pPr>
            <a:lvl3pPr marL="914400" indent="0" algn="ctr" defTabSz="914400" rtl="0" eaLnBrk="1" fontAlgn="base" hangingPunct="1">
              <a:lnSpc>
                <a:spcPct val="100000"/>
              </a:lnSpc>
              <a:spcBef>
                <a:spcPct val="20000"/>
              </a:spcBef>
              <a:spcAft>
                <a:spcPct val="0"/>
              </a:spcAft>
              <a:buClrTx/>
              <a:buSzTx/>
              <a:buFontTx/>
              <a:buNone/>
              <a:defRPr kumimoji="0" lang="zh-CN" altLang="en-US" sz="2000" b="1" i="0" u="none" baseline="0">
                <a:solidFill>
                  <a:schemeClr val="tx1"/>
                </a:solidFill>
                <a:latin typeface="Arial" pitchFamily="34" charset="0"/>
              </a:defRPr>
            </a:lvl3pPr>
            <a:lvl4pPr marL="1371600" indent="0" algn="ctr" defTabSz="914400" rtl="0" eaLnBrk="1" fontAlgn="base" hangingPunct="1">
              <a:lnSpc>
                <a:spcPct val="100000"/>
              </a:lnSpc>
              <a:spcBef>
                <a:spcPct val="20000"/>
              </a:spcBef>
              <a:spcAft>
                <a:spcPct val="0"/>
              </a:spcAft>
              <a:buClrTx/>
              <a:buSzTx/>
              <a:buFontTx/>
              <a:buNone/>
              <a:defRPr kumimoji="0" lang="zh-CN" altLang="en-US" sz="1800" b="1" i="0" u="none" baseline="0">
                <a:solidFill>
                  <a:schemeClr val="tx1"/>
                </a:solidFill>
                <a:latin typeface="Arial" pitchFamily="34" charset="0"/>
              </a:defRPr>
            </a:lvl4pPr>
            <a:lvl5pPr marL="1828800" indent="0" algn="ctr" defTabSz="914400" rtl="0" eaLnBrk="1" fontAlgn="base" hangingPunct="1">
              <a:lnSpc>
                <a:spcPct val="100000"/>
              </a:lnSpc>
              <a:spcBef>
                <a:spcPct val="20000"/>
              </a:spcBef>
              <a:spcAft>
                <a:spcPct val="0"/>
              </a:spcAft>
              <a:buClrTx/>
              <a:buSzTx/>
              <a:buFontTx/>
              <a:buNone/>
              <a:defRPr kumimoji="0" lang="zh-CN" altLang="en-US" sz="1800" b="1" i="0" u="none" baseline="0">
                <a:solidFill>
                  <a:schemeClr val="tx1"/>
                </a:solidFill>
                <a:latin typeface="Arial" pitchFamily="34" charset="0"/>
              </a:defRPr>
            </a:lvl5pPr>
          </a:lstStyle>
          <a:p>
            <a:pPr lvl="0"/>
            <a:r>
              <a:t>单击此处编辑母版副标题样式</a:t>
            </a:r>
          </a:p>
        </p:txBody>
      </p:sp>
      <p:sp>
        <p:nvSpPr>
          <p:cNvPr id="431108" name=""/>
          <p:cNvSpPr/>
          <p:nvPr>
            <p:ph type="dt" sz="half" idx="2"/>
          </p:nvPr>
        </p:nvSpPr>
        <p:spPr>
          <a:xfrm>
            <a:off x="0" y="6626225"/>
            <a:ext cx="2133600" cy="231775"/>
          </a:xfrm>
          <a:prstGeom prst="rect">
            <a:avLst/>
          </a:prstGeom>
          <a:noFill/>
          <a:ln>
            <a:noFill/>
            <a:miter lim="800000"/>
          </a:ln>
        </p:spPr>
        <p:txBody>
          <a:bodyPr/>
          <a:lstStyle/>
          <a:p>
            <a:pPr lvl="0"/>
            <a:endParaRPr sz="1000" b="1"/>
          </a:p>
        </p:txBody>
      </p:sp>
      <p:sp>
        <p:nvSpPr>
          <p:cNvPr id="431109" name=""/>
          <p:cNvSpPr/>
          <p:nvPr>
            <p:ph type="ftr" sz="quarter" idx="3"/>
          </p:nvPr>
        </p:nvSpPr>
        <p:spPr>
          <a:xfrm>
            <a:off x="3124200" y="6626225"/>
            <a:ext cx="2895600" cy="231775"/>
          </a:xfrm>
          <a:prstGeom prst="rect">
            <a:avLst/>
          </a:prstGeom>
          <a:noFill/>
          <a:ln>
            <a:noFill/>
            <a:miter lim="800000"/>
          </a:ln>
        </p:spPr>
        <p:txBody>
          <a:bodyPr/>
          <a:lstStyle/>
          <a:p>
            <a:pPr lvl="0" algn="ctr"/>
            <a:fld id="{1DD2DAD9-2527-42E2-8E81-48CC8229FC54}" type="footer">
              <a:rPr sz="1000" b="1"/>
              <a:t/>
            </a:fld>
            <a:endParaRPr sz="1000" b="1"/>
          </a:p>
        </p:txBody>
      </p:sp>
      <p:sp>
        <p:nvSpPr>
          <p:cNvPr id="431110" name=""/>
          <p:cNvSpPr/>
          <p:nvPr>
            <p:ph type="sldNum" sz="quarter" idx="4"/>
          </p:nvPr>
        </p:nvSpPr>
        <p:spPr>
          <a:xfrm>
            <a:off x="7010400" y="6626225"/>
            <a:ext cx="2133600" cy="231775"/>
          </a:xfrm>
          <a:prstGeom prst="rect">
            <a:avLst/>
          </a:prstGeom>
          <a:noFill/>
          <a:ln>
            <a:noFill/>
            <a:miter lim="800000"/>
          </a:ln>
        </p:spPr>
        <p:txBody>
          <a:bodyPr/>
          <a:lstStyle/>
          <a:p>
            <a:pPr lvl="0" algn="r"/>
            <a:fld id="{F03C4416-EB21-4DE8-A78B-36E9C3F18F39}" type="slidenum">
              <a:rPr sz="1000" b="1"/>
              <a:t>*</a:t>
            </a:fld>
            <a:endParaRPr sz="1000" b="1"/>
          </a:p>
        </p:txBody>
      </p:sp>
    </p:spTree>
  </p:cSld>
  <p:clrMapOvr>
    <a:masterClrMapping/>
  </p:clrMapOvr>
  <p:transition spd="slow">
    <p:random/>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endParaRPr sz="1000" b="1"/>
          </a:p>
        </p:txBody>
      </p:sp>
      <p:sp>
        <p:nvSpPr>
          <p:cNvPr id="5" name="Footer Placeholder 4"/>
          <p:cNvSpPr>
            <a:spLocks noGrp="1"/>
          </p:cNvSpPr>
          <p:nvPr>
            <p:ph type="ftr" sz="quarter" idx="3"/>
          </p:nvPr>
        </p:nvSpPr>
        <p:spPr/>
        <p:txBody>
          <a:bodyPr/>
          <a:lstStyle/>
          <a:p>
            <a:pPr lvl="0" algn="ctr"/>
            <a:fld id="{854050B1-37D1-4218-ABFB-A4DED3C2E58F}" type="footer">
              <a:rPr sz="1000" b="1"/>
              <a:t/>
            </a:fld>
            <a:endParaRPr sz="1000" b="1"/>
          </a:p>
        </p:txBody>
      </p:sp>
      <p:sp>
        <p:nvSpPr>
          <p:cNvPr id="6" name="Slide Number Placeholder 5"/>
          <p:cNvSpPr>
            <a:spLocks noGrp="1"/>
          </p:cNvSpPr>
          <p:nvPr>
            <p:ph type="sldNum" sz="quarter" idx="4"/>
          </p:nvPr>
        </p:nvSpPr>
        <p:spPr/>
        <p:txBody>
          <a:bodyPr/>
          <a:lstStyle/>
          <a:p>
            <a:pPr lvl="0" algn="r"/>
            <a:fld id="{93AE1883-0942-4AA3-9DB2-9C7C3A0314B1}" type="slidenum">
              <a:rPr sz="1000" b="1"/>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image" Target="../media/image2.jpeg" /><Relationship Id="rId4"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3"/>
          <a:stretch>
            <a:fillRect/>
          </a:stretch>
        </a:blipFill>
      </p:bgPr>
    </p:bg>
    <p:spTree>
      <p:nvGrpSpPr>
        <p:cNvPr id="1" name=""/>
        <p:cNvGrpSpPr/>
        <p:nvPr/>
      </p:nvGrpSpPr>
      <p:grpSpPr/>
      <p:sp>
        <p:nvSpPr>
          <p:cNvPr id="430082" name=""/>
          <p:cNvSpPr/>
          <p:nvPr>
            <p:ph type="title"/>
          </p:nvPr>
        </p:nvSpPr>
        <p:spPr>
          <a:xfrm>
            <a:off x="0" y="0"/>
            <a:ext cx="9144000" cy="914400"/>
          </a:xfrm>
          <a:prstGeom prst="rect">
            <a:avLst/>
          </a:prstGeom>
          <a:noFill/>
          <a:ln>
            <a:noFill/>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4400" b="1" i="1" u="none" baseline="0">
                <a:solidFill>
                  <a:schemeClr val="bg1"/>
                </a:solidFill>
                <a:latin typeface="Times" pitchFamily="18" charset="0"/>
              </a:defRPr>
            </a:lvl1pPr>
          </a:lstStyle>
          <a:p>
            <a:pPr lvl="0"/>
            <a:r>
              <a:t>单击此处编辑母版标题样式</a:t>
            </a:r>
          </a:p>
        </p:txBody>
      </p:sp>
      <p:sp>
        <p:nvSpPr>
          <p:cNvPr id="430083" name=""/>
          <p:cNvSpPr/>
          <p:nvPr>
            <p:ph type="body" idx="1"/>
          </p:nvPr>
        </p:nvSpPr>
        <p:spPr>
          <a:xfrm>
            <a:off x="0" y="1066800"/>
            <a:ext cx="8458200" cy="5486400"/>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1" i="0" u="none" baseline="0">
                <a:solidFill>
                  <a:schemeClr val="tx1"/>
                </a:solidFill>
                <a:latin typeface="Arial" pitchFamily="34" charset="0"/>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1" i="0" u="none" baseline="0">
                <a:solidFill>
                  <a:schemeClr val="tx1"/>
                </a:solidFill>
                <a:latin typeface="Arial" pitchFamily="34" charset="0"/>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1" i="0" u="none" baseline="0">
                <a:solidFill>
                  <a:schemeClr val="tx1"/>
                </a:solidFill>
                <a:latin typeface="Arial" pitchFamily="34" charset="0"/>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1" i="0" u="none" baseline="0">
                <a:solidFill>
                  <a:schemeClr val="tx1"/>
                </a:solidFill>
                <a:latin typeface="Arial" pitchFamily="34" charset="0"/>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1" i="0" u="none" baseline="0">
                <a:solidFill>
                  <a:schemeClr val="tx1"/>
                </a:solidFill>
                <a:latin typeface="Arial" pitchFamily="34" charset="0"/>
              </a:defRPr>
            </a:lvl5pPr>
          </a:lstStyle>
          <a:p>
            <a:pPr lvl="0"/>
            <a:r>
              <a:t>单击此处编辑母版文本样式</a:t>
            </a:r>
          </a:p>
          <a:p>
            <a:pPr lvl="1"/>
            <a:r>
              <a:t>第二级</a:t>
            </a:r>
          </a:p>
          <a:p>
            <a:pPr lvl="2"/>
            <a:r>
              <a:t>第三级</a:t>
            </a:r>
          </a:p>
          <a:p>
            <a:pPr lvl="3"/>
            <a:r>
              <a:t>第四级</a:t>
            </a:r>
          </a:p>
          <a:p>
            <a:pPr lvl="4"/>
            <a:r>
              <a:t>第五级</a:t>
            </a:r>
          </a:p>
        </p:txBody>
      </p:sp>
      <p:sp>
        <p:nvSpPr>
          <p:cNvPr id="430084" name=""/>
          <p:cNvSpPr/>
          <p:nvPr>
            <p:ph type="dt" sz="half" idx="2"/>
          </p:nvPr>
        </p:nvSpPr>
        <p:spPr>
          <a:xfrm>
            <a:off x="0" y="6626225"/>
            <a:ext cx="2133600" cy="231775"/>
          </a:xfrm>
          <a:prstGeom prst="rect">
            <a:avLst/>
          </a:prstGeom>
          <a:no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endParaRPr sz="1000" b="1"/>
          </a:p>
        </p:txBody>
      </p:sp>
      <p:sp>
        <p:nvSpPr>
          <p:cNvPr id="430085" name=""/>
          <p:cNvSpPr/>
          <p:nvPr>
            <p:ph type="ftr" sz="quarter" idx="3"/>
          </p:nvPr>
        </p:nvSpPr>
        <p:spPr>
          <a:xfrm>
            <a:off x="3124200" y="6626225"/>
            <a:ext cx="2895600" cy="231775"/>
          </a:xfrm>
          <a:prstGeom prst="rect">
            <a:avLst/>
          </a:prstGeom>
          <a:no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gn="ctr"/>
            <a:fld id="{345D4B73-96D4-48B5-BC76-324A86B0E441}" type="footer">
              <a:rPr sz="1000" b="1"/>
              <a:t/>
            </a:fld>
            <a:endParaRPr sz="1000" b="1"/>
          </a:p>
        </p:txBody>
      </p:sp>
      <p:sp>
        <p:nvSpPr>
          <p:cNvPr id="430086" name=""/>
          <p:cNvSpPr/>
          <p:nvPr>
            <p:ph type="sldNum" sz="quarter" idx="4"/>
          </p:nvPr>
        </p:nvSpPr>
        <p:spPr>
          <a:xfrm>
            <a:off x="7010400" y="6626225"/>
            <a:ext cx="2133600" cy="231775"/>
          </a:xfrm>
          <a:prstGeom prst="rect">
            <a:avLst/>
          </a:prstGeom>
          <a:no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gn="r"/>
            <a:fld id="{17F1B797-74FE-4791-A8E3-53F6C6AA4F20}" type="slidenum">
              <a:rPr sz="1000" b="1"/>
              <a:t>*</a:t>
            </a:fld>
            <a:endParaRPr sz="1000" b="1"/>
          </a:p>
        </p:txBody>
      </p:sp>
      <p:sp>
        <p:nvSpPr>
          <p:cNvPr id="430087" name=""/>
          <p:cNvSpPr/>
          <p:nvPr/>
        </p:nvSpPr>
        <p:spPr>
          <a:xfrm>
            <a:off x="5992812" y="6400800"/>
            <a:ext cx="184150" cy="366712"/>
          </a:xfrm>
          <a:prstGeom prst="rect">
            <a:avLst/>
          </a:prstGeom>
          <a:noFill/>
          <a:ln w="12700" cap="sq">
            <a:noFill/>
            <a:miter lim="800000"/>
          </a:ln>
          <a:effectLst/>
        </p:spPr>
        <p:txBody>
          <a:bodyPr wrap="none" anchor="t" anchorCtr="0">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p:txBody>
      </p:sp>
      <p:sp>
        <p:nvSpPr>
          <p:cNvPr id="430088" name=""/>
          <p:cNvSpPr/>
          <p:nvPr/>
        </p:nvSpPr>
        <p:spPr>
          <a:xfrm>
            <a:off x="5940425" y="6491288"/>
            <a:ext cx="2470150" cy="366712"/>
          </a:xfrm>
          <a:prstGeom prst="rect">
            <a:avLst/>
          </a:prstGeom>
          <a:noFill/>
          <a:ln w="12700" cap="sq">
            <a:noFill/>
            <a:miter lim="800000"/>
          </a:ln>
          <a:effectLst/>
        </p:spPr>
        <p:txBody>
          <a:bodyPr wrap="none" anchor="t" anchorCtr="0">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r>
              <a:rPr>
                <a:solidFill>
                  <a:schemeClr val="bg1"/>
                </a:solidFill>
                <a:effectLst>
                  <a:outerShdw blurRad="38100" dist="38100" dir="2700000" algn="tl">
                    <a:schemeClr val="bg2"/>
                  </a:outerShdw>
                </a:effectLst>
              </a:rPr>
              <a:t>成都市环境监测中心站</a:t>
            </a:r>
            <a:endParaRPr>
              <a:solidFill>
                <a:schemeClr val="bg1"/>
              </a:solidFill>
              <a:effectLst>
                <a:outerShdw blurRad="38100" dist="38100" dir="2700000" algn="tl">
                  <a:schemeClr val="bg2"/>
                </a:outerShdw>
              </a:effectLst>
            </a:endParaRPr>
          </a:p>
        </p:txBody>
      </p:sp>
    </p:spTree>
  </p:cSld>
  <p:clrMap bg1="dk1" tx1="lt1" bg2="dk2" tx2="lt2" accent1="accent1" accent2="accent2" accent3="accent3" accent4="accent4" accent5="accent5" accent6="accent6" hlink="hlink" folHlink="folHlink"/>
  <p:sldLayoutIdLst>
    <p:sldLayoutId id="2147483660" r:id="rId1"/>
    <p:sldLayoutId id="2147483880" r:id="rId2"/>
  </p:sldLayoutIdLst>
  <p:transition spd="slow">
    <p:random/>
  </p:transition>
  <p:timing/>
  <p:hf sldNum="0" hdr="0" dt="0"/>
  <p:txStyles>
    <p:titleStyle>
      <a:lvl1pPr marL="0" indent="0" algn="l" defTabSz="914400" rtl="0" eaLnBrk="1" fontAlgn="base" hangingPunct="1">
        <a:lnSpc>
          <a:spcPct val="100000"/>
        </a:lnSpc>
        <a:spcBef>
          <a:spcPct val="0"/>
        </a:spcBef>
        <a:spcAft>
          <a:spcPct val="0"/>
        </a:spcAft>
        <a:buClrTx/>
        <a:buSzTx/>
        <a:buFontTx/>
        <a:buNone/>
        <a:defRPr kumimoji="0" sz="4400" b="1" i="1" u="none" baseline="0">
          <a:solidFill>
            <a:schemeClr val="bg1"/>
          </a:solidFill>
          <a:latin typeface="Times" pitchFamily="18" charset="0"/>
        </a:defRPr>
      </a:lvl1pPr>
    </p:titleStyle>
    <p:bodyStyle>
      <a:lvl1pPr marL="342900" indent="-342900" algn="l" defTabSz="914400" rtl="0" eaLnBrk="1" fontAlgn="base" hangingPunct="1">
        <a:lnSpc>
          <a:spcPct val="100000"/>
        </a:lnSpc>
        <a:spcBef>
          <a:spcPct val="20000"/>
        </a:spcBef>
        <a:spcAft>
          <a:spcPct val="0"/>
        </a:spcAft>
        <a:buClrTx/>
        <a:buSzTx/>
        <a:buFontTx/>
        <a:buChar char="•"/>
        <a:defRPr kumimoji="0" sz="2800" b="1" i="0" u="none" baseline="0">
          <a:solidFill>
            <a:schemeClr val="tx1"/>
          </a:solidFill>
          <a:latin typeface="Arial" pitchFamily="34" charset="0"/>
        </a:defRPr>
      </a:lvl1pPr>
      <a:lvl2pPr marL="742950" indent="-285750" algn="l" defTabSz="914400" rtl="0" eaLnBrk="1" fontAlgn="base" hangingPunct="1">
        <a:lnSpc>
          <a:spcPct val="100000"/>
        </a:lnSpc>
        <a:spcBef>
          <a:spcPct val="20000"/>
        </a:spcBef>
        <a:spcAft>
          <a:spcPct val="0"/>
        </a:spcAft>
        <a:buClrTx/>
        <a:buSzTx/>
        <a:buFontTx/>
        <a:buChar char="–"/>
        <a:defRPr kumimoji="0" sz="2400" b="1" i="0" u="none" baseline="0">
          <a:solidFill>
            <a:schemeClr val="tx1"/>
          </a:solidFill>
          <a:latin typeface="Arial" pitchFamily="34" charset="0"/>
        </a:defRPr>
      </a:lvl2pPr>
      <a:lvl3pPr marL="1143000" indent="-228600" algn="l" defTabSz="914400" rtl="0" eaLnBrk="1" fontAlgn="base" hangingPunct="1">
        <a:lnSpc>
          <a:spcPct val="100000"/>
        </a:lnSpc>
        <a:spcBef>
          <a:spcPct val="20000"/>
        </a:spcBef>
        <a:spcAft>
          <a:spcPct val="0"/>
        </a:spcAft>
        <a:buClrTx/>
        <a:buSzTx/>
        <a:buFontTx/>
        <a:buChar char="•"/>
        <a:defRPr kumimoji="0" sz="2000" b="1" i="0" u="none" baseline="0">
          <a:solidFill>
            <a:schemeClr val="tx1"/>
          </a:solidFill>
          <a:latin typeface="Arial" pitchFamily="34" charset="0"/>
        </a:defRPr>
      </a:lvl3pPr>
      <a:lvl4pPr marL="1600200" indent="-228600" algn="l" defTabSz="914400" rtl="0" eaLnBrk="1" fontAlgn="base" hangingPunct="1">
        <a:lnSpc>
          <a:spcPct val="100000"/>
        </a:lnSpc>
        <a:spcBef>
          <a:spcPct val="20000"/>
        </a:spcBef>
        <a:spcAft>
          <a:spcPct val="0"/>
        </a:spcAft>
        <a:buClrTx/>
        <a:buSzTx/>
        <a:buFontTx/>
        <a:buChar char="–"/>
        <a:defRPr kumimoji="0" sz="1800" b="1" i="0" u="none" baseline="0">
          <a:solidFill>
            <a:schemeClr val="tx1"/>
          </a:solidFill>
          <a:latin typeface="Arial" pitchFamily="34" charset="0"/>
        </a:defRPr>
      </a:lvl4pPr>
      <a:lvl5pPr marL="2057400" indent="-228600" algn="l" defTabSz="914400" rtl="0" eaLnBrk="1" fontAlgn="base" hangingPunct="1">
        <a:lnSpc>
          <a:spcPct val="100000"/>
        </a:lnSpc>
        <a:spcBef>
          <a:spcPct val="20000"/>
        </a:spcBef>
        <a:spcAft>
          <a:spcPct val="0"/>
        </a:spcAft>
        <a:buClrTx/>
        <a:buSzTx/>
        <a:buFontTx/>
        <a:buChar char="»"/>
        <a:defRPr kumimoji="0" sz="1800" b="1" i="0" u="none" baseline="0">
          <a:solidFill>
            <a:schemeClr val="tx1"/>
          </a:solidFill>
          <a:latin typeface="Arial" pitchFamily="34" charset="0"/>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1.bin" TargetMode="Internal" /><Relationship Id="rId3" Type="http://schemas.openxmlformats.org/officeDocument/2006/relationships/image" Target="../media/image5.wmf" /><Relationship Id="rId4" Type="http://schemas.openxmlformats.org/officeDocument/2006/relationships/oleObject" Target="../embeddings/oleObject2.bin" TargetMode="Internal" /><Relationship Id="rId5" Type="http://schemas.openxmlformats.org/officeDocument/2006/relationships/image" Target="../media/image6.wmf" /><Relationship Id="rId6" Type="http://schemas.openxmlformats.org/officeDocument/2006/relationships/oleObject" Target="../embeddings/oleObject3.bin" TargetMode="Internal" /><Relationship Id="rId7" Type="http://schemas.openxmlformats.org/officeDocument/2006/relationships/image" Target="../media/image7.wmf" /><Relationship Id="rId8" Type="http://schemas.openxmlformats.org/officeDocument/2006/relationships/vmlDrawing" Target="../drawings/vmlDrawing1.v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611413021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
          <p:cNvSpPr/>
          <p:nvPr>
            <p:ph type="ctrTitle"/>
          </p:nvPr>
        </p:nvSpPr>
        <p:spPr>
          <a:xfrm>
            <a:off x="0" y="2205038"/>
            <a:ext cx="8675688" cy="1439862"/>
          </a:xfrm>
          <a:prstGeom prst="rect">
            <a:avLst/>
          </a:prstGeom>
          <a:noFill/>
          <a:ln>
            <a:miter lim="800000"/>
          </a:ln>
        </p:spPr>
        <p:txBody>
          <a:bodyPr anchor="ctr" anchorCtr="0"/>
          <a:lstStyle/>
          <a:p>
            <a:pPr lvl="0"/>
            <a:r>
              <a:rPr sz="4400" i="0">
                <a:effectLst>
                  <a:outerShdw blurRad="38100" dist="38100" dir="2700000" algn="tl">
                    <a:schemeClr val="bg2"/>
                  </a:outerShdw>
                </a:effectLst>
                <a:ea typeface="宋体" pitchFamily="2" charset="-122"/>
              </a:rPr>
              <a:t>重点污染源监督性监测报告</a:t>
            </a:r>
            <a:br>
              <a:rPr sz="4400" i="0">
                <a:effectLst>
                  <a:outerShdw blurRad="38100" dist="38100" dir="2700000" algn="tl">
                    <a:schemeClr val="bg2"/>
                  </a:outerShdw>
                </a:effectLst>
                <a:ea typeface="宋体" pitchFamily="2" charset="-122"/>
              </a:rPr>
            </a:br>
            <a:r>
              <a:rPr sz="4400" i="0">
                <a:effectLst>
                  <a:outerShdw blurRad="38100" dist="38100" dir="2700000" algn="tl">
                    <a:schemeClr val="bg2"/>
                  </a:outerShdw>
                </a:effectLst>
                <a:ea typeface="宋体" pitchFamily="2" charset="-122"/>
              </a:rPr>
              <a:t>编制与数据传输技术</a:t>
            </a:r>
            <a:endParaRPr sz="4400" i="0">
              <a:effectLst>
                <a:outerShdw blurRad="38100" dist="38100" dir="2700000" algn="tl">
                  <a:schemeClr val="bg2"/>
                </a:outerShdw>
              </a:effectLst>
              <a:ea typeface="宋体" pitchFamily="2" charset="-122"/>
            </a:endParaRPr>
          </a:p>
        </p:txBody>
      </p:sp>
      <p:sp>
        <p:nvSpPr>
          <p:cNvPr id="19459" name=""/>
          <p:cNvSpPr/>
          <p:nvPr>
            <p:ph type="subTitle" idx="1"/>
          </p:nvPr>
        </p:nvSpPr>
        <p:spPr>
          <a:xfrm>
            <a:off x="2133600" y="4005262"/>
            <a:ext cx="7010400" cy="863600"/>
          </a:xfrm>
          <a:prstGeom prst="rect">
            <a:avLst/>
          </a:prstGeom>
          <a:noFill/>
          <a:ln>
            <a:miter lim="800000"/>
          </a:ln>
        </p:spPr>
        <p:txBody>
          <a:bodyPr/>
          <a:lstStyle/>
          <a:p>
            <a:pPr lvl="0"/>
            <a:r>
              <a:rPr sz="2000">
                <a:effectLst>
                  <a:outerShdw blurRad="38100" dist="38100" dir="2700000" algn="tl">
                    <a:schemeClr val="bg2"/>
                  </a:outerShdw>
                </a:effectLst>
                <a:ea typeface="宋体" pitchFamily="2" charset="-122"/>
              </a:rPr>
              <a:t>成都市环境监测中心站业务技术室   陈波</a:t>
            </a:r>
            <a:endParaRPr sz="2000">
              <a:effectLst>
                <a:outerShdw blurRad="38100" dist="38100" dir="2700000" algn="tl">
                  <a:schemeClr val="bg2"/>
                </a:outerShdw>
              </a:effectLst>
              <a:ea typeface="宋体" pitchFamily="2" charset="-122"/>
            </a:endParaRPr>
          </a:p>
          <a:p>
            <a:pPr lvl="0"/>
            <a:r>
              <a:rPr sz="2000">
                <a:effectLst>
                  <a:outerShdw blurRad="38100" dist="38100" dir="2700000" algn="tl">
                    <a:schemeClr val="bg2"/>
                  </a:outerShdw>
                </a:effectLst>
                <a:ea typeface="宋体" pitchFamily="2" charset="-122"/>
              </a:rPr>
              <a:t>2008年2月18日  成都</a:t>
            </a:r>
            <a:endParaRPr sz="2000">
              <a:effectLst>
                <a:outerShdw blurRad="38100" dist="38100" dir="2700000" algn="tl">
                  <a:schemeClr val="bg2"/>
                </a:outerShdw>
              </a:effectLst>
              <a:ea typeface="宋体" pitchFamily="2" charset="-122"/>
            </a:endParaRPr>
          </a:p>
        </p:txBody>
      </p:sp>
      <p:sp>
        <p:nvSpPr>
          <p:cNvPr id="19460" name=""/>
          <p:cNvSpPr>
            <a:spLocks noGrp="1"/>
          </p:cNvSpPr>
          <p:nvPr>
            <p:ph type="dt" sz="half" idx="2"/>
          </p:nvPr>
        </p:nvSpPr>
        <p:spPr/>
        <p:txBody>
          <a:bodyPr/>
          <a:lstStyle/>
          <a:p>
            <a:pPr lvl="0"/>
            <a:endParaRPr sz="1000" b="1"/>
          </a:p>
        </p:txBody>
      </p:sp>
      <p:sp>
        <p:nvSpPr>
          <p:cNvPr id="19461" name=""/>
          <p:cNvSpPr>
            <a:spLocks noGrp="1"/>
          </p:cNvSpPr>
          <p:nvPr>
            <p:ph type="ftr" sz="quarter" idx="3"/>
          </p:nvPr>
        </p:nvSpPr>
        <p:spPr/>
        <p:txBody>
          <a:bodyPr/>
          <a:lstStyle/>
          <a:p>
            <a:pPr lvl="0" algn="ctr"/>
            <a:fld id="{9A2293CD-CAA1-43CB-9EE1-CF5B75B2508D}" type="footer">
              <a:rPr sz="1000" b="1"/>
              <a:t/>
            </a:fld>
            <a:endParaRPr sz="1000" b="1"/>
          </a:p>
        </p:txBody>
      </p:sp>
      <p:sp>
        <p:nvSpPr>
          <p:cNvPr id="19462" name="TextBox 19461"/>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污染源监测数据上报技术规定成都共24页，您现在浏览的是第1页!</a:t>
            </a:r>
          </a:p>
        </p:txBody>
      </p:sp>
    </p:spTree>
  </p:cSld>
  <p:clrMapOvr>
    <a:masterClrMapping/>
  </p:clrMapOvr>
  <p:transition spd="slow">
    <p:random/>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6338" name=""/>
          <p:cNvSpPr/>
          <p:nvPr>
            <p:ph type="title"/>
          </p:nvPr>
        </p:nvSpPr>
        <p:spPr>
          <a:xfrm>
            <a:off x="0" y="0"/>
            <a:ext cx="9144000" cy="9144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4400" b="1" i="1" u="none" baseline="0">
                <a:solidFill>
                  <a:schemeClr val="bg1"/>
                </a:solidFill>
                <a:latin typeface="Times" pitchFamily="18" charset="0"/>
              </a:defRPr>
            </a:lvl1pPr>
          </a:lstStyle>
          <a:p>
            <a:pPr lvl="0"/>
            <a:r>
              <a:rPr>
                <a:ea typeface="宋体" pitchFamily="2" charset="-122"/>
              </a:rPr>
              <a:t>前言</a:t>
            </a:r>
            <a:endParaRPr>
              <a:ea typeface="宋体" pitchFamily="2" charset="-122"/>
            </a:endParaRPr>
          </a:p>
        </p:txBody>
      </p:sp>
      <p:sp>
        <p:nvSpPr>
          <p:cNvPr id="526339" name=""/>
          <p:cNvSpPr/>
          <p:nvPr>
            <p:ph type="body" idx="4294967295"/>
          </p:nvPr>
        </p:nvSpPr>
        <p:spPr>
          <a:xfrm>
            <a:off x="0" y="1066800"/>
            <a:ext cx="8388350" cy="54578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1" i="0" u="none" baseline="0">
                <a:solidFill>
                  <a:schemeClr val="tx1"/>
                </a:solidFill>
                <a:latin typeface="Arial" pitchFamily="34" charset="0"/>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1" i="0" u="none" baseline="0">
                <a:solidFill>
                  <a:schemeClr val="tx1"/>
                </a:solidFill>
                <a:latin typeface="Arial" pitchFamily="34" charset="0"/>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1" i="0" u="none" baseline="0">
                <a:solidFill>
                  <a:schemeClr val="tx1"/>
                </a:solidFill>
                <a:latin typeface="Arial" pitchFamily="34" charset="0"/>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1" i="0" u="none" baseline="0">
                <a:solidFill>
                  <a:schemeClr val="tx1"/>
                </a:solidFill>
                <a:latin typeface="Arial" pitchFamily="34" charset="0"/>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1" i="0" u="none" baseline="0">
                <a:solidFill>
                  <a:schemeClr val="tx1"/>
                </a:solidFill>
                <a:latin typeface="Arial" pitchFamily="34" charset="0"/>
              </a:defRPr>
            </a:lvl5pPr>
          </a:lstStyle>
          <a:p>
            <a:pPr lvl="0"/>
            <a:r>
              <a:rPr sz="3200">
                <a:ea typeface="宋体" pitchFamily="2" charset="-122"/>
              </a:rPr>
              <a:t>为规范污染源监测数据的填报、传输、交换及主要污染物排放达标评价方法，依据《“十一五”主要污染物减排监测办法》和《环境统计季报制度》等，制定</a:t>
            </a:r>
            <a:r>
              <a:rPr sz="3200">
                <a:solidFill>
                  <a:srgbClr val="FF0000"/>
                </a:solidFill>
                <a:ea typeface="宋体" pitchFamily="2" charset="-122"/>
              </a:rPr>
              <a:t>污染源监测数据报告技术规定（暂行）</a:t>
            </a:r>
            <a:r>
              <a:rPr sz="3200">
                <a:ea typeface="宋体" pitchFamily="2" charset="-122"/>
              </a:rPr>
              <a:t>。</a:t>
            </a:r>
            <a:endParaRPr sz="3200">
              <a:ea typeface="宋体" pitchFamily="2" charset="-122"/>
            </a:endParaRPr>
          </a:p>
          <a:p>
            <a:pPr lvl="0"/>
            <a:r>
              <a:rPr sz="3200">
                <a:ea typeface="宋体" pitchFamily="2" charset="-122"/>
              </a:rPr>
              <a:t>报告编制</a:t>
            </a:r>
            <a:r>
              <a:rPr sz="3200">
                <a:solidFill>
                  <a:srgbClr val="FF0000"/>
                </a:solidFill>
                <a:ea typeface="宋体" pitchFamily="2" charset="-122"/>
              </a:rPr>
              <a:t>依据</a:t>
            </a:r>
            <a:r>
              <a:rPr sz="3200">
                <a:ea typeface="宋体" pitchFamily="2" charset="-122"/>
              </a:rPr>
              <a:t>为：污染源监测数据报告技术规定（暂行）。 </a:t>
            </a:r>
            <a:endParaRPr sz="3200">
              <a:ea typeface="宋体" pitchFamily="2" charset="-122"/>
            </a:endParaRPr>
          </a:p>
          <a:p>
            <a:pPr lvl="0"/>
            <a:r>
              <a:rPr sz="3200">
                <a:ea typeface="宋体" pitchFamily="2" charset="-122"/>
              </a:rPr>
              <a:t>全国污染源监测数据管理</a:t>
            </a:r>
            <a:r>
              <a:rPr sz="3200">
                <a:solidFill>
                  <a:srgbClr val="FF0000"/>
                </a:solidFill>
                <a:ea typeface="宋体" pitchFamily="2" charset="-122"/>
              </a:rPr>
              <a:t>系统软件编制依据</a:t>
            </a:r>
            <a:r>
              <a:rPr sz="3200">
                <a:ea typeface="宋体" pitchFamily="2" charset="-122"/>
              </a:rPr>
              <a:t>。</a:t>
            </a:r>
            <a:endParaRPr sz="3200">
              <a:ea typeface="宋体" pitchFamily="2" charset="-122"/>
            </a:endParaRPr>
          </a:p>
        </p:txBody>
      </p:sp>
      <p:sp>
        <p:nvSpPr>
          <p:cNvPr id="526340" name="Date Placeholder 3"/>
          <p:cNvSpPr>
            <a:spLocks noGrp="1"/>
          </p:cNvSpPr>
          <p:nvPr>
            <p:ph type="dt" sz="half" idx="2"/>
          </p:nvPr>
        </p:nvSpPr>
        <p:spPr/>
        <p:txBody>
          <a:bodyPr/>
          <a:lstStyle/>
          <a:p>
            <a:pPr lvl="0"/>
            <a:endParaRPr sz="1000" b="1"/>
          </a:p>
        </p:txBody>
      </p:sp>
      <p:sp>
        <p:nvSpPr>
          <p:cNvPr id="526341" name="Footer Placeholder 4"/>
          <p:cNvSpPr>
            <a:spLocks noGrp="1"/>
          </p:cNvSpPr>
          <p:nvPr>
            <p:ph type="ftr" sz="quarter" idx="3"/>
          </p:nvPr>
        </p:nvSpPr>
        <p:spPr/>
        <p:txBody>
          <a:bodyPr/>
          <a:lstStyle/>
          <a:p>
            <a:pPr lvl="0" algn="ctr"/>
            <a:fld id="{4981E1C9-AF7E-43D5-B94F-F293D6443464}" type="footer">
              <a:rPr sz="1000" b="1"/>
              <a:t/>
            </a:fld>
            <a:endParaRPr sz="1000" b="1"/>
          </a:p>
        </p:txBody>
      </p:sp>
      <p:sp>
        <p:nvSpPr>
          <p:cNvPr id="526342" name="TextBox 526341"/>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污染源监测数据上报技术规定成都共24页，您现在浏览的是第2页!</a:t>
            </a:r>
          </a:p>
        </p:txBody>
      </p:sp>
    </p:spTree>
  </p:cSld>
  <p:clrMapOvr>
    <a:masterClrMapping/>
  </p:clrMapOvr>
  <p:transition spd="slow">
    <p:random/>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5314" name=""/>
          <p:cNvSpPr/>
          <p:nvPr>
            <p:ph type="title"/>
          </p:nvPr>
        </p:nvSpPr>
        <p:spPr>
          <a:xfrm>
            <a:off x="0" y="0"/>
            <a:ext cx="9144000" cy="9144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4400" b="1" i="1" u="none" baseline="0">
                <a:solidFill>
                  <a:schemeClr val="bg1"/>
                </a:solidFill>
                <a:latin typeface="Times" pitchFamily="18" charset="0"/>
              </a:defRPr>
            </a:lvl1pPr>
          </a:lstStyle>
          <a:p>
            <a:pPr lvl="0"/>
            <a:r>
              <a:rPr>
                <a:ea typeface="宋体" pitchFamily="2" charset="-122"/>
              </a:rPr>
              <a:t>内容</a:t>
            </a:r>
            <a:endParaRPr>
              <a:ea typeface="宋体" pitchFamily="2" charset="-122"/>
            </a:endParaRPr>
          </a:p>
        </p:txBody>
      </p:sp>
      <p:sp>
        <p:nvSpPr>
          <p:cNvPr id="525315" name=""/>
          <p:cNvSpPr/>
          <p:nvPr>
            <p:ph type="body" idx="4294967295"/>
          </p:nvPr>
        </p:nvSpPr>
        <p:spPr>
          <a:xfrm>
            <a:off x="0" y="1052512"/>
            <a:ext cx="8388350" cy="466725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1" i="0" u="none" baseline="0">
                <a:solidFill>
                  <a:schemeClr val="tx1"/>
                </a:solidFill>
                <a:latin typeface="Arial" pitchFamily="34" charset="0"/>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1" i="0" u="none" baseline="0">
                <a:solidFill>
                  <a:schemeClr val="tx1"/>
                </a:solidFill>
                <a:latin typeface="Arial" pitchFamily="34" charset="0"/>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1" i="0" u="none" baseline="0">
                <a:solidFill>
                  <a:schemeClr val="tx1"/>
                </a:solidFill>
                <a:latin typeface="Arial" pitchFamily="34" charset="0"/>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1" i="0" u="none" baseline="0">
                <a:solidFill>
                  <a:schemeClr val="tx1"/>
                </a:solidFill>
                <a:latin typeface="Arial" pitchFamily="34" charset="0"/>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1" i="0" u="none" baseline="0">
                <a:solidFill>
                  <a:schemeClr val="tx1"/>
                </a:solidFill>
                <a:latin typeface="Arial" pitchFamily="34" charset="0"/>
              </a:defRPr>
            </a:lvl5pPr>
          </a:lstStyle>
          <a:p>
            <a:pPr lvl="0"/>
            <a:r>
              <a:rPr sz="4000">
                <a:ea typeface="宋体" pitchFamily="2" charset="-122"/>
              </a:rPr>
              <a:t>书面数字监测报告</a:t>
            </a:r>
            <a:endParaRPr sz="4000">
              <a:ea typeface="宋体" pitchFamily="2" charset="-122"/>
            </a:endParaRPr>
          </a:p>
          <a:p>
            <a:pPr lvl="0"/>
            <a:r>
              <a:rPr sz="4000">
                <a:ea typeface="宋体" pitchFamily="2" charset="-122"/>
              </a:rPr>
              <a:t>书面总结报告（季度和年度）</a:t>
            </a:r>
            <a:endParaRPr sz="4000">
              <a:ea typeface="宋体" pitchFamily="2" charset="-122"/>
            </a:endParaRPr>
          </a:p>
          <a:p>
            <a:pPr lvl="0"/>
            <a:r>
              <a:rPr sz="4000">
                <a:ea typeface="宋体" pitchFamily="2" charset="-122"/>
              </a:rPr>
              <a:t>电子报告（全国污染源监测数据管理系统）</a:t>
            </a:r>
            <a:endParaRPr sz="4000">
              <a:ea typeface="宋体" pitchFamily="2" charset="-122"/>
            </a:endParaRPr>
          </a:p>
        </p:txBody>
      </p:sp>
      <p:sp>
        <p:nvSpPr>
          <p:cNvPr id="525316" name="Date Placeholder 3"/>
          <p:cNvSpPr>
            <a:spLocks noGrp="1"/>
          </p:cNvSpPr>
          <p:nvPr>
            <p:ph type="dt" sz="half" idx="2"/>
          </p:nvPr>
        </p:nvSpPr>
        <p:spPr/>
        <p:txBody>
          <a:bodyPr/>
          <a:lstStyle/>
          <a:p>
            <a:pPr lvl="0"/>
            <a:endParaRPr sz="1000" b="1"/>
          </a:p>
        </p:txBody>
      </p:sp>
      <p:sp>
        <p:nvSpPr>
          <p:cNvPr id="525317" name="Footer Placeholder 4"/>
          <p:cNvSpPr>
            <a:spLocks noGrp="1"/>
          </p:cNvSpPr>
          <p:nvPr>
            <p:ph type="ftr" sz="quarter" idx="3"/>
          </p:nvPr>
        </p:nvSpPr>
        <p:spPr/>
        <p:txBody>
          <a:bodyPr/>
          <a:lstStyle/>
          <a:p>
            <a:pPr lvl="0" algn="ctr"/>
            <a:fld id="{61FABD52-F777-4C72-AE83-ED6379E83CC7}" type="footer">
              <a:rPr sz="1000" b="1"/>
              <a:t/>
            </a:fld>
            <a:endParaRPr sz="1000" b="1"/>
          </a:p>
        </p:txBody>
      </p:sp>
      <p:sp>
        <p:nvSpPr>
          <p:cNvPr id="525318" name="TextBox 525317"/>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污染源监测数据上报技术规定成都共24页，您现在浏览的是第3页!</a:t>
            </a:r>
          </a:p>
        </p:txBody>
      </p:sp>
    </p:spTree>
  </p:cSld>
  <p:clrMapOvr>
    <a:masterClrMapping/>
  </p:clrMapOvr>
  <p:transition spd="slow">
    <p:random/>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43746" name=""/>
          <p:cNvSpPr/>
          <p:nvPr>
            <p:ph type="title"/>
          </p:nvPr>
        </p:nvSpPr>
        <p:spPr>
          <a:xfrm>
            <a:off x="0" y="0"/>
            <a:ext cx="9144000" cy="9144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4400" b="1" i="1" u="none" baseline="0">
                <a:solidFill>
                  <a:schemeClr val="bg1"/>
                </a:solidFill>
                <a:latin typeface="Times" pitchFamily="18" charset="0"/>
              </a:defRPr>
            </a:lvl1pPr>
          </a:lstStyle>
          <a:p>
            <a:pPr lvl="0"/>
            <a:endParaRPr>
              <a:ea typeface="宋体" pitchFamily="2" charset="-122"/>
            </a:endParaRPr>
          </a:p>
        </p:txBody>
      </p:sp>
      <p:pic>
        <p:nvPicPr>
          <p:cNvPr id="543748" name=""/>
          <p:cNvPicPr/>
          <p:nvPr/>
        </p:nvPicPr>
        <p:blipFill>
          <a:blip r:embed="rId2"/>
          <a:stretch>
            <a:fillRect/>
          </a:stretch>
        </p:blipFill>
        <p:spPr>
          <a:xfrm>
            <a:off x="0" y="0"/>
            <a:ext cx="9144000" cy="6465888"/>
          </a:xfrm>
          <a:prstGeom prst="rect">
            <a:avLst/>
          </a:prstGeom>
          <a:noFill/>
          <a:ln>
            <a:miter lim="800000"/>
          </a:ln>
        </p:spPr>
      </p:pic>
      <p:sp>
        <p:nvSpPr>
          <p:cNvPr id="543749" name=""/>
          <p:cNvSpPr/>
          <p:nvPr/>
        </p:nvSpPr>
        <p:spPr>
          <a:xfrm>
            <a:off x="3851275" y="2349500"/>
            <a:ext cx="2665412" cy="366712"/>
          </a:xfrm>
          <a:prstGeom prst="rect">
            <a:avLst/>
          </a:prstGeom>
          <a:noFill/>
          <a:ln w="12700" cap="sq">
            <a:noFill/>
            <a:miter lim="800000"/>
          </a:ln>
          <a:effectLst/>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p>
        </p:txBody>
      </p:sp>
      <p:sp>
        <p:nvSpPr>
          <p:cNvPr id="543750" name=""/>
          <p:cNvSpPr/>
          <p:nvPr/>
        </p:nvSpPr>
        <p:spPr>
          <a:xfrm>
            <a:off x="2555875" y="1844675"/>
            <a:ext cx="1511300" cy="366712"/>
          </a:xfrm>
          <a:prstGeom prst="rect">
            <a:avLst/>
          </a:prstGeom>
          <a:noFill/>
          <a:ln w="12700" cap="sq">
            <a:noFill/>
            <a:miter lim="800000"/>
          </a:ln>
          <a:effectLst/>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b="1">
                <a:solidFill>
                  <a:srgbClr val="FF0000"/>
                </a:solidFill>
              </a:rPr>
              <a:t>基础信息</a:t>
            </a:r>
            <a:endParaRPr b="1">
              <a:solidFill>
                <a:srgbClr val="FF0000"/>
              </a:solidFill>
            </a:endParaRPr>
          </a:p>
        </p:txBody>
      </p:sp>
      <p:sp>
        <p:nvSpPr>
          <p:cNvPr id="543751" name="Date Placeholder 3"/>
          <p:cNvSpPr>
            <a:spLocks noGrp="1"/>
          </p:cNvSpPr>
          <p:nvPr>
            <p:ph type="dt" sz="half" idx="2"/>
          </p:nvPr>
        </p:nvSpPr>
        <p:spPr/>
        <p:txBody>
          <a:bodyPr/>
          <a:lstStyle/>
          <a:p>
            <a:pPr lvl="0"/>
            <a:endParaRPr sz="1000" b="1"/>
          </a:p>
        </p:txBody>
      </p:sp>
      <p:sp>
        <p:nvSpPr>
          <p:cNvPr id="543752" name="Footer Placeholder 4"/>
          <p:cNvSpPr>
            <a:spLocks noGrp="1"/>
          </p:cNvSpPr>
          <p:nvPr>
            <p:ph type="ftr" sz="quarter" idx="3"/>
          </p:nvPr>
        </p:nvSpPr>
        <p:spPr/>
        <p:txBody>
          <a:bodyPr/>
          <a:lstStyle/>
          <a:p>
            <a:pPr lvl="0" algn="ctr"/>
            <a:fld id="{D5E52993-CF64-42D2-8735-B5E8B27190E0}" type="footer">
              <a:rPr sz="1000" b="1"/>
              <a:t/>
            </a:fld>
            <a:endParaRPr sz="1000" b="1"/>
          </a:p>
        </p:txBody>
      </p:sp>
      <p:sp>
        <p:nvSpPr>
          <p:cNvPr id="543753" name="TextBox 543752"/>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污染源监测数据上报技术规定成都共24页，您现在浏览的是第4页!</a:t>
            </a:r>
          </a:p>
        </p:txBody>
      </p:sp>
    </p:spTree>
  </p:cSld>
  <p:clrMapOvr>
    <a:masterClrMapping/>
  </p:clrMapOvr>
  <p:transition spd="slow">
    <p:random/>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501800" name=""/>
          <p:cNvCxnSpPr/>
          <p:nvPr/>
        </p:nvCxnSpPr>
        <p:spPr>
          <a:xfrm flipH="1">
            <a:off x="2098675" y="3284538"/>
            <a:ext cx="960438" cy="0"/>
          </a:xfrm>
          <a:prstGeom prst="line">
            <a:avLst/>
          </a:prstGeom>
          <a:noFill/>
          <a:ln w="28575">
            <a:solidFill>
              <a:schemeClr val="accent2"/>
            </a:solidFill>
            <a:miter lim="800000"/>
          </a:ln>
          <a:effectLst/>
        </p:spPr>
      </p:cxnSp>
      <p:sp>
        <p:nvSpPr>
          <p:cNvPr id="501801" name=""/>
          <p:cNvSpPr/>
          <p:nvPr/>
        </p:nvSpPr>
        <p:spPr>
          <a:xfrm flipH="1">
            <a:off x="611188" y="2997200"/>
            <a:ext cx="1485900" cy="504825"/>
          </a:xfrm>
          <a:prstGeom prst="rect">
            <a:avLst/>
          </a:prstGeom>
          <a:solidFill>
            <a:schemeClr val="bg1"/>
          </a:solidFill>
          <a:ln w="28575">
            <a:solidFill>
              <a:srgbClr val="0000FF"/>
            </a:solidFill>
            <a:miter lim="800000"/>
          </a:ln>
          <a:effectLst/>
        </p:spPr>
        <p:txBody>
          <a:bodyPr wrap="none" anchor="ctr" anchorCtr="0">
            <a:no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r>
              <a:rPr sz="2000">
                <a:latin typeface="Times New Roman" pitchFamily="18" charset="0"/>
              </a:rPr>
              <a:t>排放标准</a:t>
            </a:r>
            <a:endParaRPr sz="2000">
              <a:latin typeface="Times New Roman" pitchFamily="18" charset="0"/>
            </a:endParaRPr>
          </a:p>
        </p:txBody>
      </p:sp>
      <p:sp>
        <p:nvSpPr>
          <p:cNvPr id="501762" name=""/>
          <p:cNvSpPr/>
          <p:nvPr>
            <p:ph type="title"/>
          </p:nvPr>
        </p:nvSpPr>
        <p:spPr>
          <a:xfrm>
            <a:off x="0" y="0"/>
            <a:ext cx="9144000" cy="9144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4400" b="1" i="1" u="none" baseline="0">
                <a:solidFill>
                  <a:schemeClr val="bg1"/>
                </a:solidFill>
                <a:latin typeface="Times" pitchFamily="18" charset="0"/>
              </a:defRPr>
            </a:lvl1pPr>
          </a:lstStyle>
          <a:p>
            <a:pPr lvl="0"/>
            <a:r>
              <a:rPr>
                <a:ea typeface="宋体" pitchFamily="2" charset="-122"/>
              </a:rPr>
              <a:t>废水污染源基础属性数据</a:t>
            </a:r>
            <a:endParaRPr>
              <a:ea typeface="宋体" pitchFamily="2" charset="-122"/>
            </a:endParaRPr>
          </a:p>
        </p:txBody>
      </p:sp>
      <p:sp>
        <p:nvSpPr>
          <p:cNvPr id="501765" name=""/>
          <p:cNvSpPr/>
          <p:nvPr/>
        </p:nvSpPr>
        <p:spPr>
          <a:xfrm>
            <a:off x="2700338" y="1989138"/>
            <a:ext cx="2447925" cy="431800"/>
          </a:xfrm>
          <a:prstGeom prst="rect">
            <a:avLst/>
          </a:prstGeom>
          <a:solidFill>
            <a:schemeClr val="bg1"/>
          </a:solidFill>
          <a:ln w="28575">
            <a:solidFill>
              <a:srgbClr val="0000FF"/>
            </a:solidFill>
            <a:miter lim="800000"/>
          </a:ln>
          <a:effectLst/>
        </p:spPr>
        <p:txBody>
          <a:bodyPr wrap="none" anchor="ctr" anchorCtr="0">
            <a:no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r>
              <a:rPr>
                <a:latin typeface="Times New Roman" pitchFamily="18" charset="0"/>
              </a:rPr>
              <a:t>废水污染源</a:t>
            </a:r>
            <a:endParaRPr>
              <a:latin typeface="Times New Roman" pitchFamily="18" charset="0"/>
            </a:endParaRPr>
          </a:p>
        </p:txBody>
      </p:sp>
      <p:sp>
        <p:nvSpPr>
          <p:cNvPr id="501767" name=""/>
          <p:cNvSpPr/>
          <p:nvPr/>
        </p:nvSpPr>
        <p:spPr>
          <a:xfrm>
            <a:off x="2700338" y="4076700"/>
            <a:ext cx="2303462" cy="431800"/>
          </a:xfrm>
          <a:prstGeom prst="rect">
            <a:avLst/>
          </a:prstGeom>
          <a:solidFill>
            <a:schemeClr val="bg1"/>
          </a:solidFill>
          <a:ln w="28575">
            <a:solidFill>
              <a:srgbClr val="0000FF"/>
            </a:solidFill>
            <a:miter lim="800000"/>
          </a:ln>
          <a:effectLst/>
        </p:spPr>
        <p:txBody>
          <a:bodyPr wrap="none" anchor="ctr" anchorCtr="0">
            <a:no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r>
              <a:rPr>
                <a:latin typeface="Times New Roman" pitchFamily="18" charset="0"/>
              </a:rPr>
              <a:t>污染处理设施</a:t>
            </a:r>
            <a:endParaRPr>
              <a:latin typeface="Times New Roman" pitchFamily="18" charset="0"/>
            </a:endParaRPr>
          </a:p>
        </p:txBody>
      </p:sp>
      <p:grpSp>
        <p:nvGrpSpPr>
          <p:cNvPr id="501769" name=""/>
          <p:cNvGrpSpPr/>
          <p:nvPr/>
        </p:nvGrpSpPr>
        <p:grpSpPr>
          <a:xfrm>
            <a:off x="3852862" y="2420938"/>
            <a:ext cx="144462" cy="647700"/>
            <a:chOff x="1383" y="1752"/>
            <a:chExt cx="91" cy="408"/>
          </a:xfrm>
        </p:grpSpPr>
        <p:grpSp>
          <p:nvGrpSpPr>
            <p:cNvPr id="501770" name=""/>
            <p:cNvGrpSpPr/>
            <p:nvPr/>
          </p:nvGrpSpPr>
          <p:grpSpPr>
            <a:xfrm rot="5400000" flipV="1">
              <a:off x="1360" y="2047"/>
              <a:ext cx="136" cy="91"/>
              <a:chOff x="1202" y="3566"/>
              <a:chExt cx="136" cy="91"/>
            </a:xfrm>
          </p:grpSpPr>
          <p:cxnSp>
            <p:nvCxnSpPr>
              <p:cNvPr id="501771" name=""/>
              <p:cNvCxnSpPr/>
              <p:nvPr/>
            </p:nvCxnSpPr>
            <p:spPr>
              <a:xfrm>
                <a:off x="1202" y="3612"/>
                <a:ext cx="136" cy="0"/>
              </a:xfrm>
              <a:prstGeom prst="line">
                <a:avLst/>
              </a:prstGeom>
              <a:noFill/>
              <a:ln w="28575">
                <a:solidFill>
                  <a:srgbClr val="0000FF"/>
                </a:solidFill>
                <a:miter lim="800000"/>
              </a:ln>
              <a:effectLst/>
            </p:spPr>
          </p:cxnSp>
          <p:cxnSp>
            <p:nvCxnSpPr>
              <p:cNvPr id="501772" name=""/>
              <p:cNvCxnSpPr/>
              <p:nvPr/>
            </p:nvCxnSpPr>
            <p:spPr>
              <a:xfrm flipV="1">
                <a:off x="1202" y="3566"/>
                <a:ext cx="136" cy="46"/>
              </a:xfrm>
              <a:prstGeom prst="line">
                <a:avLst/>
              </a:prstGeom>
              <a:noFill/>
              <a:ln w="28575">
                <a:solidFill>
                  <a:srgbClr val="0000FF"/>
                </a:solidFill>
                <a:miter lim="800000"/>
              </a:ln>
              <a:effectLst/>
            </p:spPr>
          </p:cxnSp>
          <p:cxnSp>
            <p:nvCxnSpPr>
              <p:cNvPr id="501773" name=""/>
              <p:cNvCxnSpPr/>
              <p:nvPr/>
            </p:nvCxnSpPr>
            <p:spPr>
              <a:xfrm>
                <a:off x="1202" y="3612"/>
                <a:ext cx="136" cy="45"/>
              </a:xfrm>
              <a:prstGeom prst="line">
                <a:avLst/>
              </a:prstGeom>
              <a:noFill/>
              <a:ln w="28575">
                <a:solidFill>
                  <a:srgbClr val="0000FF"/>
                </a:solidFill>
                <a:miter lim="800000"/>
              </a:ln>
              <a:effectLst/>
            </p:spPr>
          </p:cxnSp>
        </p:grpSp>
        <p:cxnSp>
          <p:nvCxnSpPr>
            <p:cNvPr id="501774" name=""/>
            <p:cNvCxnSpPr/>
            <p:nvPr/>
          </p:nvCxnSpPr>
          <p:spPr>
            <a:xfrm flipH="1">
              <a:off x="1429" y="1752"/>
              <a:ext cx="0" cy="272"/>
            </a:xfrm>
            <a:prstGeom prst="line">
              <a:avLst/>
            </a:prstGeom>
            <a:noFill/>
            <a:ln w="28575">
              <a:solidFill>
                <a:srgbClr val="0000FF"/>
              </a:solidFill>
              <a:miter lim="800000"/>
            </a:ln>
            <a:effectLst/>
          </p:spPr>
        </p:cxnSp>
      </p:grpSp>
      <p:grpSp>
        <p:nvGrpSpPr>
          <p:cNvPr id="501775" name=""/>
          <p:cNvGrpSpPr/>
          <p:nvPr/>
        </p:nvGrpSpPr>
        <p:grpSpPr>
          <a:xfrm rot="5400000" flipV="1">
            <a:off x="3817144" y="3898106"/>
            <a:ext cx="215900" cy="144462"/>
            <a:chOff x="1202" y="3566"/>
            <a:chExt cx="136" cy="91"/>
          </a:xfrm>
        </p:grpSpPr>
        <p:cxnSp>
          <p:nvCxnSpPr>
            <p:cNvPr id="501776" name=""/>
            <p:cNvCxnSpPr/>
            <p:nvPr/>
          </p:nvCxnSpPr>
          <p:spPr>
            <a:xfrm>
              <a:off x="1202" y="3612"/>
              <a:ext cx="136" cy="0"/>
            </a:xfrm>
            <a:prstGeom prst="line">
              <a:avLst/>
            </a:prstGeom>
            <a:noFill/>
            <a:ln w="28575">
              <a:solidFill>
                <a:srgbClr val="0000FF"/>
              </a:solidFill>
              <a:miter lim="800000"/>
            </a:ln>
            <a:effectLst/>
          </p:spPr>
        </p:cxnSp>
        <p:cxnSp>
          <p:nvCxnSpPr>
            <p:cNvPr id="501777" name=""/>
            <p:cNvCxnSpPr/>
            <p:nvPr/>
          </p:nvCxnSpPr>
          <p:spPr>
            <a:xfrm flipV="1">
              <a:off x="1202" y="3566"/>
              <a:ext cx="136" cy="46"/>
            </a:xfrm>
            <a:prstGeom prst="line">
              <a:avLst/>
            </a:prstGeom>
            <a:noFill/>
            <a:ln w="28575">
              <a:solidFill>
                <a:srgbClr val="0000FF"/>
              </a:solidFill>
              <a:miter lim="800000"/>
            </a:ln>
            <a:effectLst/>
          </p:spPr>
        </p:cxnSp>
        <p:cxnSp>
          <p:nvCxnSpPr>
            <p:cNvPr id="501778" name=""/>
            <p:cNvCxnSpPr/>
            <p:nvPr/>
          </p:nvCxnSpPr>
          <p:spPr>
            <a:xfrm>
              <a:off x="1202" y="3612"/>
              <a:ext cx="136" cy="45"/>
            </a:xfrm>
            <a:prstGeom prst="line">
              <a:avLst/>
            </a:prstGeom>
            <a:noFill/>
            <a:ln w="28575">
              <a:solidFill>
                <a:srgbClr val="0000FF"/>
              </a:solidFill>
              <a:miter lim="800000"/>
            </a:ln>
            <a:effectLst/>
          </p:spPr>
        </p:cxnSp>
      </p:grpSp>
      <p:cxnSp>
        <p:nvCxnSpPr>
          <p:cNvPr id="501779" name=""/>
          <p:cNvCxnSpPr/>
          <p:nvPr/>
        </p:nvCxnSpPr>
        <p:spPr>
          <a:xfrm flipH="1">
            <a:off x="3925888" y="3429000"/>
            <a:ext cx="0" cy="431800"/>
          </a:xfrm>
          <a:prstGeom prst="line">
            <a:avLst/>
          </a:prstGeom>
          <a:noFill/>
          <a:ln w="28575">
            <a:solidFill>
              <a:srgbClr val="0000FF"/>
            </a:solidFill>
            <a:miter lim="800000"/>
          </a:ln>
          <a:effectLst/>
        </p:spPr>
      </p:cxnSp>
      <p:cxnSp>
        <p:nvCxnSpPr>
          <p:cNvPr id="501785" name=""/>
          <p:cNvCxnSpPr/>
          <p:nvPr/>
        </p:nvCxnSpPr>
        <p:spPr>
          <a:xfrm>
            <a:off x="4716462" y="3284538"/>
            <a:ext cx="790575" cy="0"/>
          </a:xfrm>
          <a:prstGeom prst="line">
            <a:avLst/>
          </a:prstGeom>
          <a:noFill/>
          <a:ln w="28575">
            <a:solidFill>
              <a:schemeClr val="accent2"/>
            </a:solidFill>
            <a:miter lim="800000"/>
          </a:ln>
          <a:effectLst/>
        </p:spPr>
      </p:cxnSp>
      <p:sp>
        <p:nvSpPr>
          <p:cNvPr id="501792" name=""/>
          <p:cNvSpPr/>
          <p:nvPr/>
        </p:nvSpPr>
        <p:spPr>
          <a:xfrm>
            <a:off x="5508625" y="2997200"/>
            <a:ext cx="1223962" cy="504825"/>
          </a:xfrm>
          <a:prstGeom prst="rect">
            <a:avLst/>
          </a:prstGeom>
          <a:solidFill>
            <a:schemeClr val="bg1"/>
          </a:solidFill>
          <a:ln w="28575">
            <a:solidFill>
              <a:srgbClr val="0000FF"/>
            </a:solidFill>
            <a:miter lim="800000"/>
          </a:ln>
          <a:effectLst/>
        </p:spPr>
        <p:txBody>
          <a:bodyPr wrap="none" anchor="ctr" anchorCtr="0">
            <a:no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r>
              <a:rPr sz="2000">
                <a:latin typeface="Times New Roman" pitchFamily="18" charset="0"/>
              </a:rPr>
              <a:t>污染物</a:t>
            </a:r>
            <a:endParaRPr sz="2000">
              <a:latin typeface="Times New Roman" pitchFamily="18" charset="0"/>
            </a:endParaRPr>
          </a:p>
        </p:txBody>
      </p:sp>
      <p:grpSp>
        <p:nvGrpSpPr>
          <p:cNvPr id="501793" name=""/>
          <p:cNvGrpSpPr/>
          <p:nvPr/>
        </p:nvGrpSpPr>
        <p:grpSpPr>
          <a:xfrm>
            <a:off x="5292725" y="3213100"/>
            <a:ext cx="215900" cy="144462"/>
            <a:chOff x="1202" y="3566"/>
            <a:chExt cx="136" cy="91"/>
          </a:xfrm>
        </p:grpSpPr>
        <p:cxnSp>
          <p:nvCxnSpPr>
            <p:cNvPr id="501794" name=""/>
            <p:cNvCxnSpPr/>
            <p:nvPr/>
          </p:nvCxnSpPr>
          <p:spPr>
            <a:xfrm>
              <a:off x="1202" y="3612"/>
              <a:ext cx="136" cy="0"/>
            </a:xfrm>
            <a:prstGeom prst="line">
              <a:avLst/>
            </a:prstGeom>
            <a:noFill/>
            <a:ln w="28575">
              <a:solidFill>
                <a:schemeClr val="accent2"/>
              </a:solidFill>
              <a:miter lim="800000"/>
            </a:ln>
            <a:effectLst/>
          </p:spPr>
        </p:cxnSp>
        <p:cxnSp>
          <p:nvCxnSpPr>
            <p:cNvPr id="501795" name=""/>
            <p:cNvCxnSpPr/>
            <p:nvPr/>
          </p:nvCxnSpPr>
          <p:spPr>
            <a:xfrm flipV="1">
              <a:off x="1202" y="3566"/>
              <a:ext cx="136" cy="46"/>
            </a:xfrm>
            <a:prstGeom prst="line">
              <a:avLst/>
            </a:prstGeom>
            <a:noFill/>
            <a:ln w="28575">
              <a:solidFill>
                <a:schemeClr val="accent2"/>
              </a:solidFill>
              <a:miter lim="800000"/>
            </a:ln>
            <a:effectLst/>
          </p:spPr>
        </p:cxnSp>
        <p:cxnSp>
          <p:nvCxnSpPr>
            <p:cNvPr id="501796" name=""/>
            <p:cNvCxnSpPr/>
            <p:nvPr/>
          </p:nvCxnSpPr>
          <p:spPr>
            <a:xfrm>
              <a:off x="1202" y="3612"/>
              <a:ext cx="136" cy="45"/>
            </a:xfrm>
            <a:prstGeom prst="line">
              <a:avLst/>
            </a:prstGeom>
            <a:noFill/>
            <a:ln w="28575">
              <a:solidFill>
                <a:schemeClr val="accent2"/>
              </a:solidFill>
              <a:miter lim="800000"/>
            </a:ln>
            <a:effectLst/>
          </p:spPr>
        </p:cxnSp>
      </p:grpSp>
      <p:sp>
        <p:nvSpPr>
          <p:cNvPr id="501768" name=""/>
          <p:cNvSpPr/>
          <p:nvPr/>
        </p:nvSpPr>
        <p:spPr>
          <a:xfrm>
            <a:off x="2771775" y="3068638"/>
            <a:ext cx="2160588" cy="431800"/>
          </a:xfrm>
          <a:prstGeom prst="rect">
            <a:avLst/>
          </a:prstGeom>
          <a:solidFill>
            <a:schemeClr val="bg1"/>
          </a:solidFill>
          <a:ln w="28575">
            <a:solidFill>
              <a:srgbClr val="0033CC"/>
            </a:solidFill>
            <a:miter lim="800000"/>
          </a:ln>
          <a:effectLst/>
        </p:spPr>
        <p:txBody>
          <a:bodyPr wrap="none" anchor="ctr" anchorCtr="0">
            <a:no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r>
              <a:rPr>
                <a:latin typeface="Times New Roman" pitchFamily="18" charset="0"/>
              </a:rPr>
              <a:t>排放口（监测点）</a:t>
            </a:r>
            <a:endParaRPr>
              <a:latin typeface="Times New Roman" pitchFamily="18" charset="0"/>
            </a:endParaRPr>
          </a:p>
        </p:txBody>
      </p:sp>
      <p:sp>
        <p:nvSpPr>
          <p:cNvPr id="501806" name=""/>
          <p:cNvSpPr/>
          <p:nvPr/>
        </p:nvSpPr>
        <p:spPr>
          <a:xfrm>
            <a:off x="3851275" y="3803650"/>
            <a:ext cx="144462" cy="144462"/>
          </a:xfrm>
          <a:prstGeom prst="ellipse">
            <a:avLst/>
          </a:prstGeom>
          <a:solidFill>
            <a:schemeClr val="accent1"/>
          </a:solidFill>
          <a:ln w="12700" cap="sq">
            <a:solidFill>
              <a:schemeClr val="tx1"/>
            </a:solidFill>
            <a:miter lim="800000"/>
          </a:ln>
          <a:effectLst/>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01808" name=""/>
          <p:cNvSpPr/>
          <p:nvPr/>
        </p:nvSpPr>
        <p:spPr>
          <a:xfrm>
            <a:off x="468312" y="4941888"/>
            <a:ext cx="7705725" cy="1187450"/>
          </a:xfrm>
          <a:prstGeom prst="rect">
            <a:avLst/>
          </a:prstGeom>
          <a:noFill/>
          <a:ln w="12700" cap="sq">
            <a:noFill/>
            <a:miter lim="800000"/>
          </a:ln>
          <a:effectLst/>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solidFill>
                  <a:srgbClr val="FF0000"/>
                </a:solidFill>
              </a:rPr>
              <a:t>监测点位代码、监测点名称、经纬度、排放规律、受纳水体功能、排水去向、受纳水体、污水处理厂（是否进入）、执行标准、排口属性、处理设施。确定监测内容</a:t>
            </a:r>
            <a:endParaRPr sz="2400">
              <a:solidFill>
                <a:srgbClr val="FF0000"/>
              </a:solidFill>
            </a:endParaRPr>
          </a:p>
        </p:txBody>
      </p:sp>
      <p:sp>
        <p:nvSpPr>
          <p:cNvPr id="501809" name="Date Placeholder 3"/>
          <p:cNvSpPr>
            <a:spLocks noGrp="1"/>
          </p:cNvSpPr>
          <p:nvPr>
            <p:ph type="dt" sz="half" idx="2"/>
          </p:nvPr>
        </p:nvSpPr>
        <p:spPr/>
        <p:txBody>
          <a:bodyPr/>
          <a:lstStyle/>
          <a:p>
            <a:pPr lvl="0"/>
            <a:endParaRPr sz="1000" b="1"/>
          </a:p>
        </p:txBody>
      </p:sp>
      <p:sp>
        <p:nvSpPr>
          <p:cNvPr id="501810" name="Footer Placeholder 4"/>
          <p:cNvSpPr>
            <a:spLocks noGrp="1"/>
          </p:cNvSpPr>
          <p:nvPr>
            <p:ph type="ftr" sz="quarter" idx="3"/>
          </p:nvPr>
        </p:nvSpPr>
        <p:spPr/>
        <p:txBody>
          <a:bodyPr/>
          <a:lstStyle/>
          <a:p>
            <a:pPr lvl="0" algn="ctr"/>
            <a:fld id="{5CED1DFF-9129-4874-B304-0AE0431FE050}" type="footer">
              <a:rPr sz="1000" b="1"/>
              <a:t/>
            </a:fld>
            <a:endParaRPr sz="1000" b="1"/>
          </a:p>
        </p:txBody>
      </p:sp>
      <p:sp>
        <p:nvSpPr>
          <p:cNvPr id="501811" name="TextBox 501810"/>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污染源监测数据上报技术规定成都共24页，您现在浏览的是第5页!</a:t>
            </a:r>
          </a:p>
        </p:txBody>
      </p:sp>
    </p:spTree>
  </p:cSld>
  <p:clrMapOvr>
    <a:masterClrMapping/>
  </p:clrMapOvr>
  <p:transition spd="slow">
    <p:random/>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35557" name=""/>
          <p:cNvSpPr/>
          <p:nvPr>
            <p:ph type="title"/>
          </p:nvPr>
        </p:nvSpPr>
        <p:spPr>
          <a:xfrm>
            <a:off x="0" y="0"/>
            <a:ext cx="9144000" cy="9144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4400" b="1" i="1" u="none" baseline="0">
                <a:solidFill>
                  <a:schemeClr val="bg1"/>
                </a:solidFill>
                <a:latin typeface="Times" pitchFamily="18" charset="0"/>
              </a:defRPr>
            </a:lvl1pPr>
          </a:lstStyle>
          <a:p>
            <a:pPr lvl="0"/>
            <a:endParaRPr>
              <a:ea typeface="宋体" pitchFamily="2" charset="-122"/>
            </a:endParaRPr>
          </a:p>
        </p:txBody>
      </p:sp>
      <p:pic>
        <p:nvPicPr>
          <p:cNvPr id="535560" name=""/>
          <p:cNvPicPr/>
          <p:nvPr/>
        </p:nvPicPr>
        <p:blipFill>
          <a:blip r:embed="rId2"/>
          <a:stretch>
            <a:fillRect/>
          </a:stretch>
        </p:blipFill>
        <p:spPr>
          <a:xfrm>
            <a:off x="0" y="0"/>
            <a:ext cx="9144000" cy="6992938"/>
          </a:xfrm>
          <a:prstGeom prst="rect">
            <a:avLst/>
          </a:prstGeom>
          <a:noFill/>
          <a:ln>
            <a:miter lim="800000"/>
          </a:ln>
        </p:spPr>
      </p:pic>
      <p:sp>
        <p:nvSpPr>
          <p:cNvPr id="535561" name=""/>
          <p:cNvSpPr/>
          <p:nvPr/>
        </p:nvSpPr>
        <p:spPr>
          <a:xfrm>
            <a:off x="1331912" y="4868862"/>
            <a:ext cx="7488238" cy="457200"/>
          </a:xfrm>
          <a:prstGeom prst="rect">
            <a:avLst/>
          </a:prstGeom>
          <a:solidFill>
            <a:srgbClr val="FFFFFF"/>
          </a:solidFill>
          <a:ln w="12700" cap="sq">
            <a:noFill/>
            <a:miter lim="800000"/>
          </a:ln>
          <a:effectLst/>
        </p:spPr>
        <p:txBody>
          <a:bodyPr>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b="1">
                <a:solidFill>
                  <a:srgbClr val="FF0000"/>
                </a:solidFill>
              </a:rPr>
              <a:t>红色内容和经纬度必须要填写，要求是全部都要填写</a:t>
            </a:r>
            <a:endParaRPr sz="2400" b="1">
              <a:solidFill>
                <a:srgbClr val="FF0000"/>
              </a:solidFill>
            </a:endParaRPr>
          </a:p>
        </p:txBody>
      </p:sp>
      <p:sp>
        <p:nvSpPr>
          <p:cNvPr id="535562" name="Date Placeholder 3"/>
          <p:cNvSpPr>
            <a:spLocks noGrp="1"/>
          </p:cNvSpPr>
          <p:nvPr>
            <p:ph type="dt" sz="half" idx="2"/>
          </p:nvPr>
        </p:nvSpPr>
        <p:spPr/>
        <p:txBody>
          <a:bodyPr/>
          <a:lstStyle/>
          <a:p>
            <a:pPr lvl="0"/>
            <a:endParaRPr sz="1000" b="1"/>
          </a:p>
        </p:txBody>
      </p:sp>
      <p:sp>
        <p:nvSpPr>
          <p:cNvPr id="535563" name="Footer Placeholder 4"/>
          <p:cNvSpPr>
            <a:spLocks noGrp="1"/>
          </p:cNvSpPr>
          <p:nvPr>
            <p:ph type="ftr" sz="quarter" idx="3"/>
          </p:nvPr>
        </p:nvSpPr>
        <p:spPr/>
        <p:txBody>
          <a:bodyPr/>
          <a:lstStyle/>
          <a:p>
            <a:pPr lvl="0" algn="ctr"/>
            <a:fld id="{EF8C43A1-2C21-4A9E-B56D-F109633F33ED}" type="footer">
              <a:rPr sz="1000" b="1"/>
              <a:t/>
            </a:fld>
            <a:endParaRPr sz="1000" b="1"/>
          </a:p>
        </p:txBody>
      </p:sp>
      <p:sp>
        <p:nvSpPr>
          <p:cNvPr id="535564" name="TextBox 535563"/>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污染源监测数据上报技术规定成都共24页，您现在浏览的是第6页!</a:t>
            </a:r>
          </a:p>
        </p:txBody>
      </p:sp>
    </p:spTree>
  </p:cSld>
  <p:clrMapOvr>
    <a:masterClrMapping/>
  </p:clrMapOvr>
  <p:transition spd="slow">
    <p:random/>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8386" name=""/>
          <p:cNvSpPr/>
          <p:nvPr>
            <p:ph type="title"/>
          </p:nvPr>
        </p:nvSpPr>
        <p:spPr>
          <a:xfrm>
            <a:off x="0" y="0"/>
            <a:ext cx="9144000" cy="9144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4400" b="1" i="1" u="none" baseline="0">
                <a:solidFill>
                  <a:schemeClr val="bg1"/>
                </a:solidFill>
                <a:latin typeface="Times" pitchFamily="18" charset="0"/>
              </a:defRPr>
            </a:lvl1pPr>
          </a:lstStyle>
          <a:p>
            <a:pPr lvl="0"/>
            <a:r>
              <a:rPr>
                <a:ea typeface="宋体" pitchFamily="2" charset="-122"/>
              </a:rPr>
              <a:t>总结报告</a:t>
            </a:r>
            <a:endParaRPr>
              <a:ea typeface="宋体" pitchFamily="2" charset="-122"/>
            </a:endParaRPr>
          </a:p>
        </p:txBody>
      </p:sp>
      <p:sp>
        <p:nvSpPr>
          <p:cNvPr id="528387" name=""/>
          <p:cNvSpPr/>
          <p:nvPr>
            <p:ph type="body" idx="4294967295"/>
          </p:nvPr>
        </p:nvSpPr>
        <p:spPr>
          <a:xfrm>
            <a:off x="0" y="1066800"/>
            <a:ext cx="8458200" cy="5486400"/>
          </a:xfrm>
          <a:prstGeom prst="rect">
            <a:avLst/>
          </a:prstGeom>
          <a:noFill/>
          <a:ln>
            <a:miter lim="800000"/>
          </a:ln>
        </p:spPr>
        <p:txBody>
          <a:bodyPr/>
          <a:lstStyle>
            <a:lvl1pPr marL="533400" indent="-533400" algn="l" rtl="0" eaLnBrk="1" fontAlgn="base" hangingPunct="1">
              <a:lnSpc>
                <a:spcPct val="100000"/>
              </a:lnSpc>
              <a:spcBef>
                <a:spcPct val="20000"/>
              </a:spcBef>
              <a:spcAft>
                <a:spcPct val="0"/>
              </a:spcAft>
              <a:buClrTx/>
              <a:buSzTx/>
              <a:buFontTx/>
              <a:buChar char="•"/>
              <a:defRPr kumimoji="0" lang="zh-CN" altLang="en-US" sz="2800" b="1" i="0" u="none" baseline="0">
                <a:solidFill>
                  <a:schemeClr val="tx1"/>
                </a:solidFill>
                <a:latin typeface="Arial" pitchFamily="34" charset="0"/>
              </a:defRPr>
            </a:lvl1pPr>
            <a:lvl2pPr marL="914400" indent="-457200" algn="l" rtl="0" eaLnBrk="1" fontAlgn="base" hangingPunct="1">
              <a:lnSpc>
                <a:spcPct val="100000"/>
              </a:lnSpc>
              <a:spcBef>
                <a:spcPct val="20000"/>
              </a:spcBef>
              <a:spcAft>
                <a:spcPct val="0"/>
              </a:spcAft>
              <a:buClrTx/>
              <a:buSzTx/>
              <a:buFontTx/>
              <a:buChar char="–"/>
              <a:defRPr kumimoji="0" lang="zh-CN" altLang="en-US" sz="2400" b="1" i="0" u="none" baseline="0">
                <a:solidFill>
                  <a:schemeClr val="tx1"/>
                </a:solidFill>
                <a:latin typeface="Arial" pitchFamily="34" charset="0"/>
              </a:defRPr>
            </a:lvl2pPr>
            <a:lvl3pPr marL="1295400" indent="-381000" algn="l" rtl="0" eaLnBrk="1" fontAlgn="base" hangingPunct="1">
              <a:lnSpc>
                <a:spcPct val="100000"/>
              </a:lnSpc>
              <a:spcBef>
                <a:spcPct val="20000"/>
              </a:spcBef>
              <a:spcAft>
                <a:spcPct val="0"/>
              </a:spcAft>
              <a:buClrTx/>
              <a:buSzTx/>
              <a:buFontTx/>
              <a:buChar char="•"/>
              <a:defRPr kumimoji="0" lang="zh-CN" altLang="en-US" sz="2000" b="1" i="0" u="none" baseline="0">
                <a:solidFill>
                  <a:schemeClr val="tx1"/>
                </a:solidFill>
                <a:latin typeface="Arial" pitchFamily="34" charset="0"/>
              </a:defRPr>
            </a:lvl3pPr>
            <a:lvl4pPr marL="1714500" indent="-342900" algn="l" rtl="0" eaLnBrk="1" fontAlgn="base" hangingPunct="1">
              <a:lnSpc>
                <a:spcPct val="100000"/>
              </a:lnSpc>
              <a:spcBef>
                <a:spcPct val="20000"/>
              </a:spcBef>
              <a:spcAft>
                <a:spcPct val="0"/>
              </a:spcAft>
              <a:buClrTx/>
              <a:buSzTx/>
              <a:buFontTx/>
              <a:buChar char="–"/>
              <a:defRPr kumimoji="0" lang="zh-CN" altLang="en-US" sz="1800" b="1" i="0" u="none" baseline="0">
                <a:solidFill>
                  <a:schemeClr val="tx1"/>
                </a:solidFill>
                <a:latin typeface="Arial" pitchFamily="34" charset="0"/>
              </a:defRPr>
            </a:lvl4pPr>
            <a:lvl5pPr marL="2171700" indent="-342900" algn="l" rtl="0" eaLnBrk="1" fontAlgn="base" hangingPunct="1">
              <a:lnSpc>
                <a:spcPct val="100000"/>
              </a:lnSpc>
              <a:spcBef>
                <a:spcPct val="20000"/>
              </a:spcBef>
              <a:spcAft>
                <a:spcPct val="0"/>
              </a:spcAft>
              <a:buClrTx/>
              <a:buSzTx/>
              <a:buFontTx/>
              <a:buChar char="»"/>
              <a:defRPr kumimoji="0" lang="zh-CN" altLang="en-US" sz="1800" b="1" i="0" u="none" baseline="0">
                <a:solidFill>
                  <a:schemeClr val="tx1"/>
                </a:solidFill>
                <a:latin typeface="Arial" pitchFamily="34" charset="0"/>
              </a:defRPr>
            </a:lvl5pPr>
          </a:lstStyle>
          <a:p>
            <a:pPr lvl="0"/>
            <a:r>
              <a:rPr sz="3200">
                <a:ea typeface="宋体" pitchFamily="2" charset="-122"/>
              </a:rPr>
              <a:t>总结报告根据时间划分：</a:t>
            </a:r>
            <a:endParaRPr sz="3200">
              <a:ea typeface="宋体" pitchFamily="2" charset="-122"/>
            </a:endParaRPr>
          </a:p>
          <a:p>
            <a:pPr lvl="0">
              <a:buNone/>
            </a:pPr>
            <a:r>
              <a:rPr sz="3200">
                <a:solidFill>
                  <a:srgbClr val="FF0000"/>
                </a:solidFill>
                <a:ea typeface="宋体" pitchFamily="2" charset="-122"/>
              </a:rPr>
              <a:t>      季报和年报</a:t>
            </a:r>
            <a:endParaRPr sz="3200">
              <a:solidFill>
                <a:srgbClr val="FF0000"/>
              </a:solidFill>
              <a:ea typeface="宋体" pitchFamily="2" charset="-122"/>
            </a:endParaRPr>
          </a:p>
          <a:p>
            <a:pPr lvl="0"/>
            <a:r>
              <a:rPr sz="3200">
                <a:ea typeface="宋体" pitchFamily="2" charset="-122"/>
              </a:rPr>
              <a:t>总结报告内容要求：</a:t>
            </a:r>
            <a:endParaRPr sz="3200">
              <a:ea typeface="宋体" pitchFamily="2" charset="-122"/>
            </a:endParaRPr>
          </a:p>
          <a:p>
            <a:pPr lvl="1"/>
            <a:r>
              <a:rPr sz="3200">
                <a:ea typeface="宋体" pitchFamily="2" charset="-122"/>
              </a:rPr>
              <a:t>每季度和年度监测情况；</a:t>
            </a:r>
            <a:endParaRPr sz="3200">
              <a:ea typeface="宋体" pitchFamily="2" charset="-122"/>
            </a:endParaRPr>
          </a:p>
          <a:p>
            <a:pPr lvl="1"/>
            <a:r>
              <a:rPr sz="3200">
                <a:ea typeface="宋体" pitchFamily="2" charset="-122"/>
              </a:rPr>
              <a:t>应监测家数、实际监测家数、未能监测原因等；</a:t>
            </a:r>
            <a:endParaRPr sz="3200">
              <a:ea typeface="宋体" pitchFamily="2" charset="-122"/>
            </a:endParaRPr>
          </a:p>
          <a:p>
            <a:pPr lvl="1"/>
            <a:r>
              <a:rPr sz="3200">
                <a:solidFill>
                  <a:srgbClr val="FF0000"/>
                </a:solidFill>
                <a:ea typeface="宋体" pitchFamily="2" charset="-122"/>
              </a:rPr>
              <a:t>达标情况、超标情况</a:t>
            </a:r>
            <a:r>
              <a:rPr sz="3200">
                <a:ea typeface="宋体" pitchFamily="2" charset="-122"/>
              </a:rPr>
              <a:t>；</a:t>
            </a:r>
            <a:endParaRPr sz="3200">
              <a:ea typeface="宋体" pitchFamily="2" charset="-122"/>
            </a:endParaRPr>
          </a:p>
        </p:txBody>
      </p:sp>
      <p:sp>
        <p:nvSpPr>
          <p:cNvPr id="528388" name="Date Placeholder 3"/>
          <p:cNvSpPr>
            <a:spLocks noGrp="1"/>
          </p:cNvSpPr>
          <p:nvPr>
            <p:ph type="dt" sz="half" idx="2"/>
          </p:nvPr>
        </p:nvSpPr>
        <p:spPr/>
        <p:txBody>
          <a:bodyPr/>
          <a:lstStyle/>
          <a:p>
            <a:pPr lvl="0"/>
            <a:endParaRPr sz="1000" b="1"/>
          </a:p>
        </p:txBody>
      </p:sp>
      <p:sp>
        <p:nvSpPr>
          <p:cNvPr id="528389" name="Footer Placeholder 4"/>
          <p:cNvSpPr>
            <a:spLocks noGrp="1"/>
          </p:cNvSpPr>
          <p:nvPr>
            <p:ph type="ftr" sz="quarter" idx="3"/>
          </p:nvPr>
        </p:nvSpPr>
        <p:spPr/>
        <p:txBody>
          <a:bodyPr/>
          <a:lstStyle/>
          <a:p>
            <a:pPr lvl="0" algn="ctr"/>
            <a:fld id="{71D9AC46-2B77-4981-9C3A-268F35C1675F}" type="footer">
              <a:rPr sz="1000" b="1"/>
              <a:t/>
            </a:fld>
            <a:endParaRPr sz="1000" b="1"/>
          </a:p>
        </p:txBody>
      </p:sp>
      <p:sp>
        <p:nvSpPr>
          <p:cNvPr id="528390" name="TextBox 528389"/>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污染源监测数据上报技术规定成都共24页，您现在浏览的是第7页!</a:t>
            </a:r>
          </a:p>
        </p:txBody>
      </p:sp>
    </p:spTree>
  </p:cSld>
  <p:clrMapOvr>
    <a:masterClrMapping/>
  </p:clrMapOvr>
  <p:transition spd="slow">
    <p:random/>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30434" name=""/>
          <p:cNvSpPr/>
          <p:nvPr>
            <p:ph type="title"/>
          </p:nvPr>
        </p:nvSpPr>
        <p:spPr>
          <a:xfrm>
            <a:off x="0" y="0"/>
            <a:ext cx="9144000" cy="9144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4400" b="1" i="1" u="none" baseline="0">
                <a:solidFill>
                  <a:schemeClr val="bg1"/>
                </a:solidFill>
                <a:latin typeface="Times" pitchFamily="18" charset="0"/>
              </a:defRPr>
            </a:lvl1pPr>
          </a:lstStyle>
          <a:p>
            <a:pPr lvl="0"/>
            <a:endParaRPr>
              <a:ea typeface="宋体" pitchFamily="2" charset="-122"/>
            </a:endParaRPr>
          </a:p>
        </p:txBody>
      </p:sp>
      <p:sp>
        <p:nvSpPr>
          <p:cNvPr id="530435" name=""/>
          <p:cNvSpPr/>
          <p:nvPr>
            <p:ph type="body" idx="4294967295"/>
          </p:nvPr>
        </p:nvSpPr>
        <p:spPr>
          <a:xfrm>
            <a:off x="0" y="1066800"/>
            <a:ext cx="8458200" cy="54864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1" i="0" u="none" baseline="0">
                <a:solidFill>
                  <a:schemeClr val="tx1"/>
                </a:solidFill>
                <a:latin typeface="Arial" pitchFamily="34" charset="0"/>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1" i="0" u="none" baseline="0">
                <a:solidFill>
                  <a:schemeClr val="tx1"/>
                </a:solidFill>
                <a:latin typeface="Arial" pitchFamily="34" charset="0"/>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1" i="0" u="none" baseline="0">
                <a:solidFill>
                  <a:schemeClr val="tx1"/>
                </a:solidFill>
                <a:latin typeface="Arial" pitchFamily="34" charset="0"/>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1" i="0" u="none" baseline="0">
                <a:solidFill>
                  <a:schemeClr val="tx1"/>
                </a:solidFill>
                <a:latin typeface="Arial" pitchFamily="34" charset="0"/>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1" i="0" u="none" baseline="0">
                <a:solidFill>
                  <a:schemeClr val="tx1"/>
                </a:solidFill>
                <a:latin typeface="Arial" pitchFamily="34" charset="0"/>
              </a:defRPr>
            </a:lvl5pPr>
          </a:lstStyle>
          <a:p>
            <a:pPr lvl="0"/>
            <a:r>
              <a:rPr>
                <a:ea typeface="宋体" pitchFamily="2" charset="-122"/>
              </a:rPr>
              <a:t>采用标准：</a:t>
            </a:r>
            <a:endParaRPr>
              <a:ea typeface="宋体" pitchFamily="2" charset="-122"/>
            </a:endParaRPr>
          </a:p>
          <a:p>
            <a:pPr lvl="1">
              <a:buNone/>
            </a:pPr>
            <a:r>
              <a:rPr>
                <a:ea typeface="宋体" pitchFamily="2" charset="-122"/>
              </a:rPr>
              <a:t> （1）有地方或区域排放标准的，优先采用地方或区域排放标准。</a:t>
            </a:r>
            <a:endParaRPr>
              <a:ea typeface="宋体" pitchFamily="2" charset="-122"/>
            </a:endParaRPr>
          </a:p>
          <a:p>
            <a:pPr lvl="1">
              <a:buNone/>
            </a:pPr>
            <a:r>
              <a:rPr>
                <a:ea typeface="宋体" pitchFamily="2" charset="-122"/>
              </a:rPr>
              <a:t> （2）有行业排放标准的，采用行业排放标准，没有行业排放标准采用综合排放标准。</a:t>
            </a:r>
            <a:endParaRPr>
              <a:ea typeface="宋体" pitchFamily="2" charset="-122"/>
            </a:endParaRPr>
          </a:p>
          <a:p>
            <a:pPr lvl="0"/>
            <a:r>
              <a:rPr>
                <a:solidFill>
                  <a:srgbClr val="FF0000"/>
                </a:solidFill>
                <a:ea typeface="宋体" pitchFamily="2" charset="-122"/>
              </a:rPr>
              <a:t>标准库（软件）</a:t>
            </a:r>
            <a:endParaRPr>
              <a:solidFill>
                <a:srgbClr val="FF0000"/>
              </a:solidFill>
              <a:ea typeface="宋体" pitchFamily="2" charset="-122"/>
            </a:endParaRPr>
          </a:p>
          <a:p>
            <a:pPr lvl="1"/>
            <a:r>
              <a:rPr>
                <a:ea typeface="宋体" pitchFamily="2" charset="-122"/>
              </a:rPr>
              <a:t>国家建立和更新国家排放标准库，省建立和更新省排放标准库</a:t>
            </a:r>
            <a:endParaRPr>
              <a:ea typeface="宋体" pitchFamily="2" charset="-122"/>
            </a:endParaRPr>
          </a:p>
          <a:p>
            <a:pPr lvl="1"/>
            <a:r>
              <a:rPr>
                <a:ea typeface="宋体" pitchFamily="2" charset="-122"/>
              </a:rPr>
              <a:t>国家和省要将建立好的标准库发给下级站使用</a:t>
            </a:r>
            <a:endParaRPr>
              <a:ea typeface="宋体" pitchFamily="2" charset="-122"/>
            </a:endParaRPr>
          </a:p>
          <a:p>
            <a:pPr lvl="1"/>
            <a:r>
              <a:rPr>
                <a:ea typeface="宋体" pitchFamily="2" charset="-122"/>
              </a:rPr>
              <a:t>省建立好的地方标准库向国家上报</a:t>
            </a:r>
            <a:endParaRPr>
              <a:ea typeface="宋体" pitchFamily="2" charset="-122"/>
            </a:endParaRPr>
          </a:p>
        </p:txBody>
      </p:sp>
      <p:sp>
        <p:nvSpPr>
          <p:cNvPr id="530436" name="Date Placeholder 3"/>
          <p:cNvSpPr>
            <a:spLocks noGrp="1"/>
          </p:cNvSpPr>
          <p:nvPr>
            <p:ph type="dt" sz="half" idx="2"/>
          </p:nvPr>
        </p:nvSpPr>
        <p:spPr/>
        <p:txBody>
          <a:bodyPr/>
          <a:lstStyle/>
          <a:p>
            <a:pPr lvl="0"/>
            <a:endParaRPr sz="1000" b="1"/>
          </a:p>
        </p:txBody>
      </p:sp>
      <p:sp>
        <p:nvSpPr>
          <p:cNvPr id="530437" name="Footer Placeholder 4"/>
          <p:cNvSpPr>
            <a:spLocks noGrp="1"/>
          </p:cNvSpPr>
          <p:nvPr>
            <p:ph type="ftr" sz="quarter" idx="3"/>
          </p:nvPr>
        </p:nvSpPr>
        <p:spPr/>
        <p:txBody>
          <a:bodyPr/>
          <a:lstStyle/>
          <a:p>
            <a:pPr lvl="0" algn="ctr"/>
            <a:fld id="{AB3961AE-9D00-49B7-A478-ABD2714D2FA2}" type="footer">
              <a:rPr sz="1000" b="1"/>
              <a:t/>
            </a:fld>
            <a:endParaRPr sz="1000" b="1"/>
          </a:p>
        </p:txBody>
      </p:sp>
      <p:sp>
        <p:nvSpPr>
          <p:cNvPr id="530438" name="TextBox 530437"/>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污染源监测数据上报技术规定成都共24页，您现在浏览的是第8页!</a:t>
            </a:r>
          </a:p>
        </p:txBody>
      </p:sp>
    </p:spTree>
  </p:cSld>
  <p:clrMapOvr>
    <a:masterClrMapping/>
  </p:clrMapOvr>
  <p:transition spd="slow">
    <p:random/>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32482" name=""/>
          <p:cNvSpPr/>
          <p:nvPr>
            <p:ph type="title"/>
          </p:nvPr>
        </p:nvSpPr>
        <p:spPr>
          <a:xfrm>
            <a:off x="0" y="0"/>
            <a:ext cx="9144000" cy="9144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4400" b="1" i="1" u="none" baseline="0">
                <a:solidFill>
                  <a:schemeClr val="bg1"/>
                </a:solidFill>
                <a:latin typeface="Times" pitchFamily="18" charset="0"/>
              </a:defRPr>
            </a:lvl1pPr>
          </a:lstStyle>
          <a:p>
            <a:pPr lvl="0"/>
            <a:endParaRPr>
              <a:ea typeface="宋体" pitchFamily="2" charset="-122"/>
            </a:endParaRPr>
          </a:p>
        </p:txBody>
      </p:sp>
      <p:sp>
        <p:nvSpPr>
          <p:cNvPr id="532483" name=""/>
          <p:cNvSpPr/>
          <p:nvPr>
            <p:ph type="body" idx="4294967295"/>
          </p:nvPr>
        </p:nvSpPr>
        <p:spPr>
          <a:xfrm>
            <a:off x="0" y="1066800"/>
            <a:ext cx="8458200" cy="54578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1" i="0" u="none" baseline="0">
                <a:solidFill>
                  <a:schemeClr val="tx1"/>
                </a:solidFill>
                <a:latin typeface="Arial" pitchFamily="34" charset="0"/>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1" i="0" u="none" baseline="0">
                <a:solidFill>
                  <a:schemeClr val="tx1"/>
                </a:solidFill>
                <a:latin typeface="Arial" pitchFamily="34" charset="0"/>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1" i="0" u="none" baseline="0">
                <a:solidFill>
                  <a:schemeClr val="tx1"/>
                </a:solidFill>
                <a:latin typeface="Arial" pitchFamily="34" charset="0"/>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1" i="0" u="none" baseline="0">
                <a:solidFill>
                  <a:schemeClr val="tx1"/>
                </a:solidFill>
                <a:latin typeface="Arial" pitchFamily="34" charset="0"/>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1" i="0" u="none" baseline="0">
                <a:solidFill>
                  <a:schemeClr val="tx1"/>
                </a:solidFill>
                <a:latin typeface="Arial" pitchFamily="34" charset="0"/>
              </a:defRPr>
            </a:lvl5pPr>
          </a:lstStyle>
          <a:p>
            <a:pPr lvl="0"/>
            <a:r>
              <a:rPr sz="2400">
                <a:solidFill>
                  <a:srgbClr val="FF0000"/>
                </a:solidFill>
                <a:ea typeface="宋体" pitchFamily="2" charset="-122"/>
              </a:rPr>
              <a:t>综合达标评价</a:t>
            </a:r>
            <a:endParaRPr sz="2400">
              <a:solidFill>
                <a:srgbClr val="FF0000"/>
              </a:solidFill>
              <a:ea typeface="宋体" pitchFamily="2" charset="-122"/>
            </a:endParaRPr>
          </a:p>
          <a:p>
            <a:pPr lvl="1">
              <a:buNone/>
            </a:pPr>
            <a:r>
              <a:rPr sz="2000">
                <a:ea typeface="宋体" pitchFamily="2" charset="-122"/>
              </a:rPr>
              <a:t>    综合评价要求按照相关技术规范监测各废水排放口或废气排放设备所执行排放标准规定的所有污染物。综合达标评价也可简称达标评价。</a:t>
            </a:r>
            <a:endParaRPr sz="2000">
              <a:ea typeface="宋体" pitchFamily="2" charset="-122"/>
            </a:endParaRPr>
          </a:p>
          <a:p>
            <a:pPr lvl="1">
              <a:buNone/>
            </a:pPr>
            <a:r>
              <a:rPr sz="2000">
                <a:ea typeface="宋体" pitchFamily="2" charset="-122"/>
              </a:rPr>
              <a:t>（1）监测点达标评价：一次监测结果（指按排放标准规定采样分析，通常废气污染物浓度取小时均值，废水污染物浓度取日均值，下同）中任一污染物浓度超过排放标准规定的标准限值，该监测点本次监测不达标。</a:t>
            </a:r>
            <a:endParaRPr sz="2000">
              <a:ea typeface="宋体" pitchFamily="2" charset="-122"/>
            </a:endParaRPr>
          </a:p>
          <a:p>
            <a:pPr lvl="1">
              <a:buNone/>
            </a:pPr>
            <a:r>
              <a:rPr sz="2000">
                <a:ea typeface="宋体" pitchFamily="2" charset="-122"/>
              </a:rPr>
              <a:t>（2）废水排放口达标评价：同监测点达标评价要求。</a:t>
            </a:r>
            <a:endParaRPr sz="2000">
              <a:ea typeface="宋体" pitchFamily="2" charset="-122"/>
            </a:endParaRPr>
          </a:p>
          <a:p>
            <a:pPr lvl="1">
              <a:buNone/>
            </a:pPr>
            <a:r>
              <a:rPr sz="2000">
                <a:ea typeface="宋体" pitchFamily="2" charset="-122"/>
              </a:rPr>
              <a:t>（3）废气排放设备达标评价:针对废气排放设备设置的任一监测点不达标则该废气排放设备排放不达标。</a:t>
            </a:r>
            <a:endParaRPr sz="2000">
              <a:ea typeface="宋体" pitchFamily="2" charset="-122"/>
            </a:endParaRPr>
          </a:p>
          <a:p>
            <a:pPr lvl="1">
              <a:buNone/>
            </a:pPr>
            <a:r>
              <a:rPr sz="2000">
                <a:ea typeface="宋体" pitchFamily="2" charset="-122"/>
              </a:rPr>
              <a:t>（4）废水污染源达标评价：一次监测结果中，任一废水排放口排放不达标则该废水污染源本次监测不达标。</a:t>
            </a:r>
            <a:endParaRPr sz="2000">
              <a:ea typeface="宋体" pitchFamily="2" charset="-122"/>
            </a:endParaRPr>
          </a:p>
          <a:p>
            <a:pPr lvl="1">
              <a:buNone/>
            </a:pPr>
            <a:r>
              <a:rPr sz="2000">
                <a:ea typeface="宋体" pitchFamily="2" charset="-122"/>
              </a:rPr>
              <a:t>（5）废气污染源达标评价:一次监测结果中，任一废气排放设备排放不达标则该废气污染源本次监测不达标。</a:t>
            </a:r>
            <a:endParaRPr sz="2000">
              <a:ea typeface="宋体" pitchFamily="2" charset="-122"/>
            </a:endParaRPr>
          </a:p>
        </p:txBody>
      </p:sp>
      <p:sp>
        <p:nvSpPr>
          <p:cNvPr id="532484" name="Date Placeholder 3"/>
          <p:cNvSpPr>
            <a:spLocks noGrp="1"/>
          </p:cNvSpPr>
          <p:nvPr>
            <p:ph type="dt" sz="half" idx="2"/>
          </p:nvPr>
        </p:nvSpPr>
        <p:spPr/>
        <p:txBody>
          <a:bodyPr/>
          <a:lstStyle/>
          <a:p>
            <a:pPr lvl="0"/>
            <a:endParaRPr sz="1000" b="1"/>
          </a:p>
        </p:txBody>
      </p:sp>
      <p:sp>
        <p:nvSpPr>
          <p:cNvPr id="532485" name="Footer Placeholder 4"/>
          <p:cNvSpPr>
            <a:spLocks noGrp="1"/>
          </p:cNvSpPr>
          <p:nvPr>
            <p:ph type="ftr" sz="quarter" idx="3"/>
          </p:nvPr>
        </p:nvSpPr>
        <p:spPr/>
        <p:txBody>
          <a:bodyPr/>
          <a:lstStyle/>
          <a:p>
            <a:pPr lvl="0" algn="ctr"/>
            <a:fld id="{E2120400-9F99-453C-9DFD-301E7FF78A88}" type="footer">
              <a:rPr sz="1000" b="1"/>
              <a:t/>
            </a:fld>
            <a:endParaRPr sz="1000" b="1"/>
          </a:p>
        </p:txBody>
      </p:sp>
      <p:sp>
        <p:nvSpPr>
          <p:cNvPr id="532486" name="TextBox 532485"/>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污染源监测数据上报技术规定成都共24页，您现在浏览的是第9页!</a:t>
            </a:r>
          </a:p>
        </p:txBody>
      </p:sp>
    </p:spTree>
  </p:cSld>
  <p:clrMapOvr>
    <a:masterClrMapping/>
  </p:clrMapOvr>
  <p:transition spd="slow">
    <p:random/>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34530" name=""/>
          <p:cNvSpPr/>
          <p:nvPr>
            <p:ph type="title"/>
          </p:nvPr>
        </p:nvSpPr>
        <p:spPr>
          <a:xfrm>
            <a:off x="0" y="0"/>
            <a:ext cx="9144000" cy="9144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4400" b="1" i="1" u="none" baseline="0">
                <a:solidFill>
                  <a:schemeClr val="bg1"/>
                </a:solidFill>
                <a:latin typeface="Times" pitchFamily="18" charset="0"/>
              </a:defRPr>
            </a:lvl1pPr>
          </a:lstStyle>
          <a:p>
            <a:pPr lvl="0"/>
            <a:endParaRPr>
              <a:ea typeface="宋体" pitchFamily="2" charset="-122"/>
            </a:endParaRPr>
          </a:p>
        </p:txBody>
      </p:sp>
      <p:sp>
        <p:nvSpPr>
          <p:cNvPr id="534531" name=""/>
          <p:cNvSpPr/>
          <p:nvPr>
            <p:ph type="body" idx="4294967295"/>
          </p:nvPr>
        </p:nvSpPr>
        <p:spPr>
          <a:xfrm>
            <a:off x="0" y="1066800"/>
            <a:ext cx="8458200" cy="560228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1" i="0" u="none" baseline="0">
                <a:solidFill>
                  <a:schemeClr val="tx1"/>
                </a:solidFill>
                <a:latin typeface="Arial" pitchFamily="34" charset="0"/>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1" i="0" u="none" baseline="0">
                <a:solidFill>
                  <a:schemeClr val="tx1"/>
                </a:solidFill>
                <a:latin typeface="Arial" pitchFamily="34" charset="0"/>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1" i="0" u="none" baseline="0">
                <a:solidFill>
                  <a:schemeClr val="tx1"/>
                </a:solidFill>
                <a:latin typeface="Arial" pitchFamily="34" charset="0"/>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1" i="0" u="none" baseline="0">
                <a:solidFill>
                  <a:schemeClr val="tx1"/>
                </a:solidFill>
                <a:latin typeface="Arial" pitchFamily="34" charset="0"/>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1" i="0" u="none" baseline="0">
                <a:solidFill>
                  <a:schemeClr val="tx1"/>
                </a:solidFill>
                <a:latin typeface="Arial" pitchFamily="34" charset="0"/>
              </a:defRPr>
            </a:lvl5pPr>
          </a:lstStyle>
          <a:p>
            <a:pPr lvl="0"/>
            <a:r>
              <a:rPr>
                <a:ea typeface="宋体" pitchFamily="2" charset="-122"/>
              </a:rPr>
              <a:t>达标率计算</a:t>
            </a:r>
            <a:endParaRPr>
              <a:ea typeface="宋体" pitchFamily="2" charset="-122"/>
            </a:endParaRPr>
          </a:p>
          <a:p>
            <a:pPr lvl="1">
              <a:buNone/>
            </a:pPr>
            <a:r>
              <a:rPr>
                <a:ea typeface="宋体" pitchFamily="2" charset="-122"/>
              </a:rPr>
              <a:t>（1）单个评价对象达标率：为评价时段内监测达标次数占监测总次数的百分比，计算公式为：</a:t>
            </a:r>
            <a:endParaRPr>
              <a:ea typeface="宋体" pitchFamily="2" charset="-122"/>
            </a:endParaRPr>
          </a:p>
          <a:p>
            <a:pPr lvl="1">
              <a:buNone/>
            </a:pPr>
            <a:endParaRPr>
              <a:ea typeface="宋体" pitchFamily="2" charset="-122"/>
            </a:endParaRPr>
          </a:p>
          <a:p>
            <a:pPr lvl="1">
              <a:buNone/>
            </a:pPr>
            <a:r>
              <a:rPr>
                <a:ea typeface="宋体" pitchFamily="2" charset="-122"/>
              </a:rPr>
              <a:t>（2）地区或全国的评价对象达标率：为评价区域内所有单个评价对象达标率的算术均值，计算公式为： </a:t>
            </a:r>
            <a:endParaRPr>
              <a:ea typeface="宋体" pitchFamily="2" charset="-122"/>
            </a:endParaRPr>
          </a:p>
          <a:p>
            <a:pPr lvl="1"/>
            <a:endParaRPr>
              <a:ea typeface="宋体" pitchFamily="2" charset="-122"/>
            </a:endParaRPr>
          </a:p>
          <a:p>
            <a:pPr lvl="1"/>
            <a:endParaRPr>
              <a:ea typeface="宋体" pitchFamily="2" charset="-122"/>
            </a:endParaRPr>
          </a:p>
          <a:p>
            <a:pPr lvl="0"/>
            <a:r>
              <a:rPr>
                <a:ea typeface="宋体" pitchFamily="2" charset="-122"/>
              </a:rPr>
              <a:t>超标倍数计算</a:t>
            </a:r>
            <a:endParaRPr>
              <a:ea typeface="宋体" pitchFamily="2" charset="-122"/>
            </a:endParaRPr>
          </a:p>
          <a:p>
            <a:pPr lvl="1"/>
            <a:r>
              <a:rPr>
                <a:ea typeface="宋体" pitchFamily="2" charset="-122"/>
              </a:rPr>
              <a:t>监测浓度超过排放标准限值时，超标倍数计算公式为：</a:t>
            </a:r>
            <a:endParaRPr>
              <a:ea typeface="宋体" pitchFamily="2" charset="-122"/>
            </a:endParaRPr>
          </a:p>
        </p:txBody>
      </p:sp>
      <p:sp>
        <p:nvSpPr>
          <p:cNvPr id="534532" name=""/>
          <p:cNvSpPr/>
          <p:nvPr/>
        </p:nvSpPr>
        <p:spPr>
          <a:xfrm>
            <a:off x="0" y="0"/>
            <a:ext cx="9144000" cy="0"/>
          </a:xfrm>
          <a:prstGeom prst="rect">
            <a:avLst/>
          </a:prstGeom>
          <a:noFill/>
          <a:ln w="12700" cap="sq">
            <a:noFill/>
            <a:miter lim="800000"/>
          </a:ln>
          <a:effectLst/>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sp>
        <p:nvSpPr>
          <p:cNvPr id="534533" name=""/>
          <p:cNvSpPr/>
          <p:nvPr/>
        </p:nvSpPr>
        <p:spPr>
          <a:xfrm>
            <a:off x="0" y="0"/>
            <a:ext cx="9144000" cy="0"/>
          </a:xfrm>
          <a:prstGeom prst="rect">
            <a:avLst/>
          </a:prstGeom>
          <a:noFill/>
          <a:ln w="12700" cap="sq">
            <a:noFill/>
            <a:miter lim="800000"/>
          </a:ln>
          <a:effectLst/>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aphicFrame>
        <p:nvGraphicFramePr>
          <p:cNvPr id="534534" name=""/>
          <p:cNvGraphicFramePr>
            <a:graphicFrameLocks noChangeAspect="1"/>
          </p:cNvGraphicFramePr>
          <p:nvPr/>
        </p:nvGraphicFramePr>
        <p:xfrm>
          <a:off x="5940425" y="2276475"/>
          <a:ext cx="2374900" cy="422275"/>
        </p:xfrm>
        <a:graphic>
          <a:graphicData uri="http://schemas.openxmlformats.org/presentationml/2006/ole">
            <mc:AlternateContent>
              <mc:Choice xmlns:v="urn:schemas-microsoft-com:vml" Requires="v">
                <p:oleObj spid="_x0000_s1038" name="公式" r:id="rId2" progId="Equation.3">
                  <p:embed/>
                </p:oleObj>
              </mc:Choice>
              <mc:Fallback>
                <p:oleObj name="公式" r:id="rId2" progId="Equation.3">
                  <p:embed/>
                  <p:pic>
                    <p:nvPicPr>
                      <p:cNvPr id="0" name="OLE substitute image"/>
                      <p:cNvPicPr/>
                      <p:nvPr/>
                    </p:nvPicPr>
                    <p:blipFill>
                      <a:blip r:embed="rId3"/>
                      <a:stretch>
                        <a:fillRect/>
                      </a:stretch>
                    </p:blipFill>
                    <p:spPr>
                      <a:xfrm>
                        <a:off x="5940425" y="2276475"/>
                        <a:ext cx="2374900" cy="422275"/>
                      </a:xfrm>
                      <a:prstGeom prst="rect">
                        <a:avLst/>
                      </a:prstGeom>
                      <a:noFill/>
                    </p:spPr>
                  </p:pic>
                </p:oleObj>
              </mc:Fallback>
            </mc:AlternateContent>
          </a:graphicData>
        </a:graphic>
      </p:graphicFrame>
      <p:sp>
        <p:nvSpPr>
          <p:cNvPr id="534535" name=""/>
          <p:cNvSpPr/>
          <p:nvPr/>
        </p:nvSpPr>
        <p:spPr>
          <a:xfrm>
            <a:off x="0" y="0"/>
            <a:ext cx="9144000" cy="0"/>
          </a:xfrm>
          <a:prstGeom prst="rect">
            <a:avLst/>
          </a:prstGeom>
          <a:noFill/>
          <a:ln w="12700" cap="sq">
            <a:noFill/>
            <a:miter lim="800000"/>
          </a:ln>
          <a:effectLst/>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aphicFrame>
        <p:nvGraphicFramePr>
          <p:cNvPr id="534536" name=""/>
          <p:cNvGraphicFramePr>
            <a:graphicFrameLocks noChangeAspect="1"/>
          </p:cNvGraphicFramePr>
          <p:nvPr/>
        </p:nvGraphicFramePr>
        <p:xfrm>
          <a:off x="1547812" y="3573462"/>
          <a:ext cx="1511300" cy="800100"/>
        </p:xfrm>
        <a:graphic>
          <a:graphicData uri="http://schemas.openxmlformats.org/presentationml/2006/ole">
            <mc:AlternateContent>
              <mc:Choice xmlns:v="urn:schemas-microsoft-com:vml" Requires="v">
                <p:oleObj spid="_x0000_s1039" name="公式" r:id="rId4" progId="Equation.3">
                  <p:embed/>
                </p:oleObj>
              </mc:Choice>
              <mc:Fallback>
                <p:oleObj name="公式" r:id="rId4" progId="Equation.3">
                  <p:embed/>
                  <p:pic>
                    <p:nvPicPr>
                      <p:cNvPr id="0" name="OLE substitute image"/>
                      <p:cNvPicPr/>
                      <p:nvPr/>
                    </p:nvPicPr>
                    <p:blipFill>
                      <a:blip r:embed="rId5"/>
                      <a:stretch>
                        <a:fillRect/>
                      </a:stretch>
                    </p:blipFill>
                    <p:spPr>
                      <a:xfrm>
                        <a:off x="1547812" y="3573462"/>
                        <a:ext cx="1511300" cy="800100"/>
                      </a:xfrm>
                      <a:prstGeom prst="rect">
                        <a:avLst/>
                      </a:prstGeom>
                      <a:noFill/>
                    </p:spPr>
                  </p:pic>
                </p:oleObj>
              </mc:Fallback>
            </mc:AlternateContent>
          </a:graphicData>
        </a:graphic>
      </p:graphicFrame>
      <p:sp>
        <p:nvSpPr>
          <p:cNvPr id="534537" name=""/>
          <p:cNvSpPr/>
          <p:nvPr/>
        </p:nvSpPr>
        <p:spPr>
          <a:xfrm>
            <a:off x="0" y="3322638"/>
            <a:ext cx="9144000" cy="0"/>
          </a:xfrm>
          <a:prstGeom prst="rect">
            <a:avLst/>
          </a:prstGeom>
          <a:noFill/>
          <a:ln w="12700" cap="sq">
            <a:noFill/>
            <a:miter lim="800000"/>
          </a:ln>
          <a:effectLst/>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p:txBody>
      </p:sp>
      <p:graphicFrame>
        <p:nvGraphicFramePr>
          <p:cNvPr id="534538" name=""/>
          <p:cNvGraphicFramePr>
            <a:graphicFrameLocks noChangeAspect="1"/>
          </p:cNvGraphicFramePr>
          <p:nvPr/>
        </p:nvGraphicFramePr>
        <p:xfrm>
          <a:off x="1547812" y="5661025"/>
          <a:ext cx="1728788" cy="438150"/>
        </p:xfrm>
        <a:graphic>
          <a:graphicData uri="http://schemas.openxmlformats.org/presentationml/2006/ole">
            <mc:AlternateContent>
              <mc:Choice xmlns:v="urn:schemas-microsoft-com:vml" Requires="v">
                <p:oleObj spid="_x0000_s1040" name="公式" r:id="rId6" progId="Equation.3">
                  <p:embed/>
                </p:oleObj>
              </mc:Choice>
              <mc:Fallback>
                <p:oleObj name="公式" r:id="rId6" progId="Equation.3">
                  <p:embed/>
                  <p:pic>
                    <p:nvPicPr>
                      <p:cNvPr id="0" name="OLE substitute image"/>
                      <p:cNvPicPr/>
                      <p:nvPr/>
                    </p:nvPicPr>
                    <p:blipFill>
                      <a:blip r:embed="rId7"/>
                      <a:stretch>
                        <a:fillRect/>
                      </a:stretch>
                    </p:blipFill>
                    <p:spPr>
                      <a:xfrm>
                        <a:off x="1547812" y="5661025"/>
                        <a:ext cx="1728788" cy="438150"/>
                      </a:xfrm>
                      <a:prstGeom prst="rect">
                        <a:avLst/>
                      </a:prstGeom>
                      <a:noFill/>
                    </p:spPr>
                  </p:pic>
                </p:oleObj>
              </mc:Fallback>
            </mc:AlternateContent>
          </a:graphicData>
        </a:graphic>
      </p:graphicFrame>
      <p:sp>
        <p:nvSpPr>
          <p:cNvPr id="534539" name="Date Placeholder 3"/>
          <p:cNvSpPr>
            <a:spLocks noGrp="1"/>
          </p:cNvSpPr>
          <p:nvPr>
            <p:ph type="dt" sz="half" idx="2"/>
          </p:nvPr>
        </p:nvSpPr>
        <p:spPr/>
        <p:txBody>
          <a:bodyPr/>
          <a:lstStyle/>
          <a:p>
            <a:pPr lvl="0"/>
            <a:endParaRPr sz="1000" b="1"/>
          </a:p>
        </p:txBody>
      </p:sp>
      <p:sp>
        <p:nvSpPr>
          <p:cNvPr id="534540" name="Footer Placeholder 4"/>
          <p:cNvSpPr>
            <a:spLocks noGrp="1"/>
          </p:cNvSpPr>
          <p:nvPr>
            <p:ph type="ftr" sz="quarter" idx="3"/>
          </p:nvPr>
        </p:nvSpPr>
        <p:spPr/>
        <p:txBody>
          <a:bodyPr/>
          <a:lstStyle/>
          <a:p>
            <a:pPr lvl="0" algn="ctr"/>
            <a:fld id="{5E5DA3FB-977D-4B4C-94D2-C954DF7BCC36}" type="footer">
              <a:rPr sz="1000" b="1"/>
              <a:t/>
            </a:fld>
            <a:endParaRPr sz="1000" b="1"/>
          </a:p>
        </p:txBody>
      </p:sp>
      <p:sp>
        <p:nvSpPr>
          <p:cNvPr id="534541" name="TextBox 534540"/>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污染源监测数据上报技术规定成都共24页，您现在浏览的是第10页!</a:t>
            </a:r>
          </a:p>
        </p:txBody>
      </p:sp>
    </p:spTree>
  </p:cSld>
  <p:clrMapOvr>
    <a:masterClrMapping/>
  </p:clrMapOvr>
  <p:transition spd="slow">
    <p:random/>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4834" name=""/>
          <p:cNvSpPr/>
          <p:nvPr>
            <p:ph type="title"/>
          </p:nvPr>
        </p:nvSpPr>
        <p:spPr>
          <a:xfrm>
            <a:off x="0" y="0"/>
            <a:ext cx="9144000" cy="9144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4400" b="1" i="1" u="none" baseline="0">
                <a:solidFill>
                  <a:schemeClr val="bg1"/>
                </a:solidFill>
                <a:latin typeface="Times" pitchFamily="18" charset="0"/>
              </a:defRPr>
            </a:lvl1pPr>
          </a:lstStyle>
          <a:p>
            <a:pPr lvl="0"/>
            <a:r>
              <a:rPr>
                <a:ea typeface="宋体" pitchFamily="2" charset="-122"/>
              </a:rPr>
              <a:t>数据上报要求</a:t>
            </a:r>
            <a:endParaRPr>
              <a:ea typeface="宋体" pitchFamily="2" charset="-122"/>
            </a:endParaRPr>
          </a:p>
        </p:txBody>
      </p:sp>
      <p:sp>
        <p:nvSpPr>
          <p:cNvPr id="504835" name=""/>
          <p:cNvSpPr/>
          <p:nvPr>
            <p:ph type="body" idx="4294967295"/>
          </p:nvPr>
        </p:nvSpPr>
        <p:spPr>
          <a:xfrm>
            <a:off x="1835150" y="1066800"/>
            <a:ext cx="6623050" cy="54864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1" i="0" u="none" baseline="0">
                <a:solidFill>
                  <a:schemeClr val="tx1"/>
                </a:solidFill>
                <a:latin typeface="Arial" pitchFamily="34" charset="0"/>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1" i="0" u="none" baseline="0">
                <a:solidFill>
                  <a:schemeClr val="tx1"/>
                </a:solidFill>
                <a:latin typeface="Arial" pitchFamily="34" charset="0"/>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1" i="0" u="none" baseline="0">
                <a:solidFill>
                  <a:schemeClr val="tx1"/>
                </a:solidFill>
                <a:latin typeface="Arial" pitchFamily="34" charset="0"/>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1" i="0" u="none" baseline="0">
                <a:solidFill>
                  <a:schemeClr val="tx1"/>
                </a:solidFill>
                <a:latin typeface="Arial" pitchFamily="34" charset="0"/>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1" i="0" u="none" baseline="0">
                <a:solidFill>
                  <a:schemeClr val="tx1"/>
                </a:solidFill>
                <a:latin typeface="Arial" pitchFamily="34" charset="0"/>
              </a:defRPr>
            </a:lvl5pPr>
          </a:lstStyle>
          <a:p>
            <a:pPr lvl="0"/>
            <a:endParaRPr>
              <a:ea typeface="宋体" pitchFamily="2" charset="-122"/>
            </a:endParaRPr>
          </a:p>
          <a:p>
            <a:pPr lvl="0"/>
            <a:r>
              <a:rPr>
                <a:ea typeface="宋体" pitchFamily="2" charset="-122"/>
              </a:rPr>
              <a:t>范围</a:t>
            </a:r>
            <a:endParaRPr>
              <a:ea typeface="宋体" pitchFamily="2" charset="-122"/>
            </a:endParaRPr>
          </a:p>
          <a:p>
            <a:pPr lvl="0"/>
            <a:r>
              <a:rPr>
                <a:ea typeface="宋体" pitchFamily="2" charset="-122"/>
              </a:rPr>
              <a:t>频次</a:t>
            </a:r>
            <a:endParaRPr>
              <a:ea typeface="宋体" pitchFamily="2" charset="-122"/>
            </a:endParaRPr>
          </a:p>
          <a:p>
            <a:pPr lvl="0"/>
            <a:r>
              <a:rPr>
                <a:ea typeface="宋体" pitchFamily="2" charset="-122"/>
              </a:rPr>
              <a:t>内容</a:t>
            </a:r>
            <a:endParaRPr>
              <a:ea typeface="宋体" pitchFamily="2" charset="-122"/>
            </a:endParaRPr>
          </a:p>
          <a:p>
            <a:pPr lvl="0"/>
            <a:r>
              <a:rPr>
                <a:ea typeface="宋体" pitchFamily="2" charset="-122"/>
              </a:rPr>
              <a:t>格式</a:t>
            </a:r>
            <a:endParaRPr>
              <a:ea typeface="宋体" pitchFamily="2" charset="-122"/>
            </a:endParaRPr>
          </a:p>
        </p:txBody>
      </p:sp>
      <p:sp>
        <p:nvSpPr>
          <p:cNvPr id="504836" name="Date Placeholder 3"/>
          <p:cNvSpPr>
            <a:spLocks noGrp="1"/>
          </p:cNvSpPr>
          <p:nvPr>
            <p:ph type="dt" sz="half" idx="2"/>
          </p:nvPr>
        </p:nvSpPr>
        <p:spPr/>
        <p:txBody>
          <a:bodyPr/>
          <a:lstStyle/>
          <a:p>
            <a:pPr lvl="0"/>
            <a:endParaRPr sz="1000" b="1"/>
          </a:p>
        </p:txBody>
      </p:sp>
      <p:sp>
        <p:nvSpPr>
          <p:cNvPr id="504837" name="Footer Placeholder 4"/>
          <p:cNvSpPr>
            <a:spLocks noGrp="1"/>
          </p:cNvSpPr>
          <p:nvPr>
            <p:ph type="ftr" sz="quarter" idx="3"/>
          </p:nvPr>
        </p:nvSpPr>
        <p:spPr/>
        <p:txBody>
          <a:bodyPr/>
          <a:lstStyle/>
          <a:p>
            <a:pPr lvl="0" algn="ctr"/>
            <a:fld id="{EE552314-F1D2-459E-80C7-4E945759C985}" type="footer">
              <a:rPr sz="1000" b="1"/>
              <a:t/>
            </a:fld>
            <a:endParaRPr sz="1000" b="1"/>
          </a:p>
        </p:txBody>
      </p:sp>
      <p:sp>
        <p:nvSpPr>
          <p:cNvPr id="504838" name="TextBox 504837"/>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污染源监测数据上报技术规定成都共24页，您现在浏览的是第11页!</a:t>
            </a:r>
          </a:p>
        </p:txBody>
      </p:sp>
    </p:spTree>
  </p:cSld>
  <p:clrMapOvr>
    <a:masterClrMapping/>
  </p:clrMapOvr>
  <p:transition spd="slow">
    <p:random/>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6882" name=""/>
          <p:cNvSpPr/>
          <p:nvPr>
            <p:ph type="title"/>
          </p:nvPr>
        </p:nvSpPr>
        <p:spPr>
          <a:xfrm>
            <a:off x="0" y="0"/>
            <a:ext cx="9144000" cy="9144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zh-CN" altLang="en-US" sz="4400" b="1" i="1" u="none" baseline="0">
                <a:solidFill>
                  <a:schemeClr val="bg1"/>
                </a:solidFill>
                <a:latin typeface="Times" pitchFamily="18" charset="0"/>
              </a:defRPr>
            </a:lvl1pPr>
          </a:lstStyle>
          <a:p>
            <a:pPr lvl="0"/>
            <a:endParaRPr>
              <a:ea typeface="宋体" pitchFamily="2" charset="-122"/>
            </a:endParaRPr>
          </a:p>
        </p:txBody>
      </p:sp>
      <p:sp>
        <p:nvSpPr>
          <p:cNvPr id="506883" name=""/>
          <p:cNvSpPr/>
          <p:nvPr>
            <p:ph type="body" idx="4294967295"/>
          </p:nvPr>
        </p:nvSpPr>
        <p:spPr>
          <a:xfrm>
            <a:off x="0" y="1066800"/>
            <a:ext cx="8458200" cy="54864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2800" b="1" i="0" u="none" baseline="0">
                <a:solidFill>
                  <a:schemeClr val="tx1"/>
                </a:solidFill>
                <a:latin typeface="Arial" pitchFamily="34" charset="0"/>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400" b="1" i="0" u="none" baseline="0">
                <a:solidFill>
                  <a:schemeClr val="tx1"/>
                </a:solidFill>
                <a:latin typeface="Arial" pitchFamily="34" charset="0"/>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000" b="1" i="0" u="none" baseline="0">
                <a:solidFill>
                  <a:schemeClr val="tx1"/>
                </a:solidFill>
                <a:latin typeface="Arial" pitchFamily="34" charset="0"/>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1800" b="1" i="0" u="none" baseline="0">
                <a:solidFill>
                  <a:schemeClr val="tx1"/>
                </a:solidFill>
                <a:latin typeface="Arial" pitchFamily="34" charset="0"/>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1800" b="1" i="0" u="none" baseline="0">
                <a:solidFill>
                  <a:schemeClr val="tx1"/>
                </a:solidFill>
                <a:latin typeface="Arial" pitchFamily="34" charset="0"/>
              </a:defRPr>
            </a:lvl5pPr>
          </a:lstStyle>
          <a:p>
            <a:pPr lvl="0"/>
            <a:r>
              <a:rPr sz="3200">
                <a:ea typeface="宋体" pitchFamily="2" charset="-122"/>
              </a:rPr>
              <a:t>上报频次：</a:t>
            </a:r>
            <a:endParaRPr sz="3200">
              <a:ea typeface="宋体" pitchFamily="2" charset="-122"/>
            </a:endParaRPr>
          </a:p>
          <a:p>
            <a:pPr lvl="0">
              <a:buNone/>
            </a:pPr>
            <a:r>
              <a:rPr sz="3200">
                <a:ea typeface="宋体" pitchFamily="2" charset="-122"/>
              </a:rPr>
              <a:t>          污染源监测数据实行</a:t>
            </a:r>
            <a:r>
              <a:rPr sz="3200">
                <a:solidFill>
                  <a:srgbClr val="FF0000"/>
                </a:solidFill>
                <a:ea typeface="宋体" pitchFamily="2" charset="-122"/>
              </a:rPr>
              <a:t>定期上报制度</a:t>
            </a:r>
            <a:r>
              <a:rPr sz="3200">
                <a:ea typeface="宋体" pitchFamily="2" charset="-122"/>
              </a:rPr>
              <a:t>。各级监测站定期向上级监测站上报本辖区污染源监测数据，其中国控重点污染源监测数据按季度上报。</a:t>
            </a:r>
            <a:endParaRPr sz="3200">
              <a:ea typeface="宋体" pitchFamily="2" charset="-122"/>
            </a:endParaRPr>
          </a:p>
          <a:p>
            <a:pPr lvl="0">
              <a:buNone/>
            </a:pPr>
            <a:r>
              <a:rPr sz="3200">
                <a:ea typeface="宋体" pitchFamily="2" charset="-122"/>
              </a:rPr>
              <a:t>         每个季度</a:t>
            </a:r>
            <a:r>
              <a:rPr sz="3200">
                <a:solidFill>
                  <a:srgbClr val="FF0000"/>
                </a:solidFill>
                <a:ea typeface="宋体" pitchFamily="2" charset="-122"/>
              </a:rPr>
              <a:t>最后一个月10号前</a:t>
            </a:r>
            <a:r>
              <a:rPr sz="3200">
                <a:ea typeface="宋体" pitchFamily="2" charset="-122"/>
              </a:rPr>
              <a:t>。 </a:t>
            </a:r>
            <a:endParaRPr sz="3200">
              <a:ea typeface="宋体" pitchFamily="2" charset="-122"/>
            </a:endParaRPr>
          </a:p>
          <a:p>
            <a:pPr lvl="0"/>
            <a:endParaRPr sz="3200">
              <a:ea typeface="宋体" pitchFamily="2" charset="-122"/>
            </a:endParaRPr>
          </a:p>
        </p:txBody>
      </p:sp>
      <p:sp>
        <p:nvSpPr>
          <p:cNvPr id="506884" name="Date Placeholder 3"/>
          <p:cNvSpPr>
            <a:spLocks noGrp="1"/>
          </p:cNvSpPr>
          <p:nvPr>
            <p:ph type="dt" sz="half" idx="2"/>
          </p:nvPr>
        </p:nvSpPr>
        <p:spPr/>
        <p:txBody>
          <a:bodyPr/>
          <a:lstStyle/>
          <a:p>
            <a:pPr lvl="0"/>
            <a:endParaRPr sz="1000" b="1"/>
          </a:p>
        </p:txBody>
      </p:sp>
      <p:sp>
        <p:nvSpPr>
          <p:cNvPr id="506885" name="Footer Placeholder 4"/>
          <p:cNvSpPr>
            <a:spLocks noGrp="1"/>
          </p:cNvSpPr>
          <p:nvPr>
            <p:ph type="ftr" sz="quarter" idx="3"/>
          </p:nvPr>
        </p:nvSpPr>
        <p:spPr/>
        <p:txBody>
          <a:bodyPr/>
          <a:lstStyle/>
          <a:p>
            <a:pPr lvl="0" algn="ctr"/>
            <a:fld id="{AEFFC2EE-11EC-49B5-AADB-B5C3ACA97259}" type="footer">
              <a:rPr sz="1000" b="1"/>
              <a:t/>
            </a:fld>
            <a:endParaRPr sz="1000" b="1"/>
          </a:p>
        </p:txBody>
      </p:sp>
      <p:sp>
        <p:nvSpPr>
          <p:cNvPr id="506886" name="TextBox 506885"/>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污染源监测数据上报技术规定成都共24页，您现在浏览的是第12页!</a:t>
            </a:r>
          </a:p>
        </p:txBody>
      </p:sp>
    </p:spTree>
  </p:cSld>
  <p:clrMapOvr>
    <a:masterClrMapping/>
  </p:clrMapOvr>
  <p:transition spd="slow">
    <p:random/>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https://d.book118.com/696114130210010040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e_business">
  <a:themeElements>
    <a:clrScheme nam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extraClrScheme>
    <a:extraClrScheme>
      <a:clrScheme name="">
        <a:dk1>
          <a:srgbClr val="FFFFFF"/>
        </a:dk1>
        <a:lt1>
          <a:srgbClr val="000000"/>
        </a:lt1>
        <a:dk2>
          <a:srgbClr val="969696"/>
        </a:dk2>
        <a:lt2>
          <a:srgbClr val="000000"/>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extraClrScheme>
    <a:extraClrScheme>
      <a:clrScheme name="">
        <a:dk1>
          <a:srgbClr val="FFFFFF"/>
        </a:dk1>
        <a:lt1>
          <a:srgbClr val="000000"/>
        </a:lt1>
        <a:dk2>
          <a:srgbClr val="808080"/>
        </a:dk2>
        <a:lt2>
          <a:srgbClr val="00000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extraClrScheme>
    <a:extraClrScheme>
      <a:clrScheme name="">
        <a:dk1>
          <a:srgbClr val="DEF6F1"/>
        </a:dk1>
        <a:lt1>
          <a:srgbClr val="000000"/>
        </a:lt1>
        <a:dk2>
          <a:srgbClr val="969696"/>
        </a:dk2>
        <a:lt2>
          <a:srgbClr val="000000"/>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extraClrScheme>
    <a:extraClrScheme>
      <a:clrScheme name="">
        <a:dk1>
          <a:srgbClr val="FFFFD9"/>
        </a:dk1>
        <a:lt1>
          <a:srgbClr val="000000"/>
        </a:lt1>
        <a:dk2>
          <a:srgbClr val="777777"/>
        </a:dk2>
        <a:lt2>
          <a:srgbClr val="000000"/>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extraClrScheme>
    <a:extraClrScheme>
      <a:clrScheme name="">
        <a:dk1>
          <a:srgbClr val="008080"/>
        </a:dk1>
        <a:lt1>
          <a:srgbClr val="FFFFFF"/>
        </a:lt1>
        <a:dk2>
          <a:srgbClr val="005A58"/>
        </a:dk2>
        <a:lt2>
          <a:srgbClr val="FFFF99"/>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extraClrScheme>
    <a:extraClrScheme>
      <a:clrScheme name="">
        <a:dk1>
          <a:srgbClr val="800000"/>
        </a:dk1>
        <a:lt1>
          <a:srgbClr val="FFFFFF"/>
        </a:lt1>
        <a:dk2>
          <a:srgbClr val="5C1F00"/>
        </a:dk2>
        <a:lt2>
          <a:srgbClr val="DFD293"/>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extraClrScheme>
    <a:extraClrScheme>
      <a:clrScheme name="">
        <a:dk1>
          <a:srgbClr val="000099"/>
        </a:dk1>
        <a:lt1>
          <a:srgbClr val="FFFFFF"/>
        </a:lt1>
        <a:dk2>
          <a:srgbClr val="003366"/>
        </a:dk2>
        <a:lt2>
          <a:srgbClr val="CCFFFF"/>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extraClrScheme>
    <a:extraClrScheme>
      <a:clrScheme name="">
        <a:dk1>
          <a:srgbClr val="000000"/>
        </a:dk1>
        <a:lt1>
          <a:srgbClr val="FFFFFF"/>
        </a:lt1>
        <a:dk2>
          <a:srgbClr val="336699"/>
        </a:dk2>
        <a:lt2>
          <a:srgbClr val="E3EBF1"/>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extraClrScheme>
    <a:extraClrScheme>
      <a:clrScheme name="">
        <a:dk1>
          <a:srgbClr val="686B5D"/>
        </a:dk1>
        <a:lt1>
          <a:srgbClr val="FFFFFF"/>
        </a:lt1>
        <a:dk2>
          <a:srgbClr val="777777"/>
        </a:dk2>
        <a:lt2>
          <a:srgbClr val="D1D1CB"/>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extraClrScheme>
    <a:extraClrScheme>
      <a:clrScheme name="">
        <a:dk1>
          <a:srgbClr val="666699"/>
        </a:dk1>
        <a:lt1>
          <a:srgbClr val="FFFFFF"/>
        </a:lt1>
        <a:dk2>
          <a:srgbClr val="3E3E5C"/>
        </a:dk2>
        <a:lt2>
          <a:srgbClr val="FFFFFF"/>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extraClrScheme>
    <a:extraClrScheme>
      <a:clrScheme name="">
        <a:dk1>
          <a:srgbClr val="523E26"/>
        </a:dk1>
        <a:lt1>
          <a:srgbClr val="FFFFFF"/>
        </a:lt1>
        <a:dk2>
          <a:srgbClr val="2D2015"/>
        </a:dk2>
        <a:lt2>
          <a:srgbClr val="DFC08D"/>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13</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Times</vt:lpstr>
      <vt:lpstr>宋体</vt:lpstr>
      <vt:lpstr>Times New Roman</vt:lpstr>
      <vt:lpstr>Office Theme</vt:lpstr>
      <vt:lpstr>重点污染源监督性监测报告编制与数据传输技术</vt:lpstr>
      <vt:lpstr>前言</vt:lpstr>
      <vt:lpstr>内容</vt:lpstr>
      <vt:lpstr>PowerPoint Presentation</vt:lpstr>
      <vt:lpstr>废水污染源基础属性数据</vt:lpstr>
      <vt:lpstr>PowerPoint Presentation</vt:lpstr>
      <vt:lpstr>总结报告</vt:lpstr>
      <vt:lpstr>PowerPoint Presentation</vt:lpstr>
      <vt:lpstr>PowerPoint Presentation</vt:lpstr>
      <vt:lpstr>PowerPoint Presentation</vt:lpstr>
      <vt:lpstr>数据上报要求</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2024-09-07T08:15:30.821</cp:lastPrinted>
  <dcterms:created xsi:type="dcterms:W3CDTF">2024-09-07T00:15:30Z</dcterms:created>
  <dcterms:modified xsi:type="dcterms:W3CDTF">2024-09-07T00:15:32Z</dcterms:modified>
</cp:coreProperties>
</file>