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859C28-6583-4943-ADF9-BFE368D8C1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F0F8F6-DA4D-4A66-8432-315514026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EEEDD8-96C9-4914-8977-ED987EE0C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BB63D3-4614-4D54-A7F3-5172A33291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230954-F31F-4DF8-9FB0-D8E28C2FD4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6B2D20-6FB1-41F5-800B-BDE6584069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52ECA2-50DB-4956-A894-37BD988EDF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5E111E-740F-4FCA-AFE9-F2A7A2D1D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BE5D5D-590E-4683-8889-36DAB201A0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69C4A8-3829-475E-B215-EA39A5EC49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2EF59A-3594-44AD-8682-5709FBD63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3222401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2024-01-22</a:t>
            </a:r>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健康教育学——健康信念模式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a:t>
            </a:r>
          </a:p>
          <a:p>
            <a: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健康信念模式概述</a:t>
            </a:r>
          </a:p>
          <a:p>
            <a:r>
              <a:t>健康信念模式构成要素</a:t>
            </a:r>
          </a:p>
          <a:p>
            <a:r>
              <a:t>健康信念模式在行为改变中的应用</a:t>
            </a:r>
          </a:p>
          <a:p>
            <a:r>
              <a:t>健康信念模式在疾病预防和控制中的应用</a:t>
            </a:r>
          </a:p>
          <a:p>
            <a:r>
              <a:t>健康信念模式在心理健康领域的应用</a:t>
            </a:r>
          </a:p>
          <a:p>
            <a:r>
              <a:t>健康信念模式的挑战与未来发展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发展历程</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定义与发展历程</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健康信念模式是一种心理学理论，旨在解释和预测个体在健康相关行为方面的决策和行动。它强调个体对健康威胁的认知、对健康行为的信念以及对采取健康行为的自我效能等因素在健康行为决策中的重要性。</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起源于20世纪70年代的社会心理学领域，随着健康教育和健康促进领域的发展，该模式逐渐被应用于解释和预测个体的健康行为。在过去的几十年中，健康信念模式不断得到完善和发展，成为健康教育和健康促进领域的重要理论之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680677">
            <a:off x="-103598" y="1325485"/>
            <a:ext cx="9608125" cy="3565980"/>
          </a:xfrm>
          <a:custGeom>
            <a:rect l="l" t="t" r="r" b="b"/>
            <a:pathLst>
              <a:path w="2907" h="1077">
                <a:moveTo>
                  <a:pt x="966" y="697"/>
                </a:moveTo>
                <a:cubicBezTo>
                  <a:pt x="1108" y="727"/>
                  <a:pt x="1497" y="786"/>
                  <a:pt x="1623" y="694"/>
                </a:cubicBezTo>
                <a:cubicBezTo>
                  <a:pt x="1667" y="661"/>
                  <a:pt x="1708" y="623"/>
                  <a:pt x="1752" y="588"/>
                </a:cubicBezTo>
                <a:cubicBezTo>
                  <a:pt x="2134" y="287"/>
                  <a:pt x="2404" y="399"/>
                  <a:pt x="2401" y="402"/>
                </a:cubicBezTo>
                <a:cubicBezTo>
                  <a:pt x="2518" y="510"/>
                  <a:pt x="2782" y="511"/>
                  <a:pt x="2907" y="415"/>
                </a:cubicBezTo>
                <a:cubicBezTo>
                  <a:pt x="2901" y="418"/>
                  <a:pt x="2896" y="421"/>
                  <a:pt x="2890" y="424"/>
                </a:cubicBezTo>
                <a:cubicBezTo>
                  <a:pt x="2776" y="484"/>
                  <a:pt x="2556" y="468"/>
                  <a:pt x="2461" y="382"/>
                </a:cubicBezTo>
                <a:cubicBezTo>
                  <a:pt x="2594" y="342"/>
                  <a:pt x="2774" y="142"/>
                  <a:pt x="2813" y="0"/>
                </a:cubicBezTo>
                <a:cubicBezTo>
                  <a:pt x="2769" y="128"/>
                  <a:pt x="2609" y="309"/>
                  <a:pt x="2486" y="344"/>
                </a:cubicBezTo>
                <a:cubicBezTo>
                  <a:pt x="2412" y="366"/>
                  <a:pt x="2258" y="334"/>
                  <a:pt x="2149" y="312"/>
                </a:cubicBezTo>
                <a:cubicBezTo>
                  <a:pt x="2096" y="307"/>
                  <a:pt x="1767" y="523"/>
                  <a:pt x="1723" y="545"/>
                </a:cubicBezTo>
                <a:cubicBezTo>
                  <a:pt x="1685" y="564"/>
                  <a:pt x="1653" y="593"/>
                  <a:pt x="1621" y="619"/>
                </a:cubicBezTo>
                <a:cubicBezTo>
                  <a:pt x="1544" y="679"/>
                  <a:pt x="1459" y="684"/>
                  <a:pt x="1365" y="675"/>
                </a:cubicBezTo>
                <a:cubicBezTo>
                  <a:pt x="1283" y="668"/>
                  <a:pt x="1017" y="609"/>
                  <a:pt x="905" y="585"/>
                </a:cubicBezTo>
                <a:cubicBezTo>
                  <a:pt x="892" y="585"/>
                  <a:pt x="333" y="356"/>
                  <a:pt x="40" y="603"/>
                </a:cubicBezTo>
                <a:cubicBezTo>
                  <a:pt x="38" y="604"/>
                  <a:pt x="2" y="577"/>
                  <a:pt x="0" y="579"/>
                </a:cubicBezTo>
                <a:cubicBezTo>
                  <a:pt x="35" y="711"/>
                  <a:pt x="81" y="945"/>
                  <a:pt x="116" y="1077"/>
                </a:cubicBezTo>
                <a:cubicBezTo>
                  <a:pt x="134" y="1022"/>
                  <a:pt x="114" y="942"/>
                  <a:pt x="135" y="890"/>
                </a:cubicBezTo>
                <a:cubicBezTo>
                  <a:pt x="183" y="773"/>
                  <a:pt x="185" y="695"/>
                  <a:pt x="337" y="673"/>
                </a:cubicBezTo>
                <a:cubicBezTo>
                  <a:pt x="561" y="641"/>
                  <a:pt x="765" y="673"/>
                  <a:pt x="985" y="702"/>
                </a:cubicBezTo>
              </a:path>
            </a:pathLst>
          </a:custGeom>
          <a:solidFill>
            <a:srgbClr val="BFBFB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90431" y="2766027"/>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795" y="2404762"/>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7465" y="311524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770460" y="356381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0559" y="3042996"/>
            <a:ext cx="100853"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038" y="3115249"/>
            <a:ext cx="100852"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990249" y="1573891"/>
            <a:ext cx="2372296" cy="1026604"/>
            <a:chOff x="1990249" y="1573891"/>
            <a:chExt cx="2372296" cy="1026604"/>
          </a:xfrm>
        </p:grpSpPr>
        <p:sp>
          <p:nvSpPr>
            <p:cNvPr id="10" name="Freeform 10"/>
            <p:cNvSpPr/>
            <p:nvPr/>
          </p:nvSpPr>
          <p:spPr>
            <a:xfrm rot="8375884">
              <a:off x="1990249" y="1573891"/>
              <a:ext cx="2372296" cy="1026604"/>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401979" y="2345892"/>
            <a:ext cx="2094833" cy="906399"/>
            <a:chOff x="4401979" y="2345892"/>
            <a:chExt cx="2094833" cy="906399"/>
          </a:xfrm>
        </p:grpSpPr>
        <p:sp>
          <p:nvSpPr>
            <p:cNvPr id="12" name="Freeform 12"/>
            <p:cNvSpPr/>
            <p:nvPr/>
          </p:nvSpPr>
          <p:spPr>
            <a:xfrm rot="7494101">
              <a:off x="4401979" y="2345892"/>
              <a:ext cx="2094833"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362539" y="1859831"/>
            <a:ext cx="2032159" cy="879062"/>
            <a:chOff x="7362539" y="1859831"/>
            <a:chExt cx="2032159" cy="879062"/>
          </a:xfrm>
        </p:grpSpPr>
        <p:sp>
          <p:nvSpPr>
            <p:cNvPr id="14" name="Freeform 14"/>
            <p:cNvSpPr/>
            <p:nvPr/>
          </p:nvSpPr>
          <p:spPr>
            <a:xfrm rot="7358619">
              <a:off x="7362539" y="1859831"/>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6">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389" y="2966446"/>
            <a:ext cx="2369725" cy="1026223"/>
            <a:chOff x="443389" y="2966446"/>
            <a:chExt cx="2369725" cy="1026223"/>
          </a:xfrm>
        </p:grpSpPr>
        <p:sp>
          <p:nvSpPr>
            <p:cNvPr id="16" name="Freeform 16"/>
            <p:cNvSpPr/>
            <p:nvPr/>
          </p:nvSpPr>
          <p:spPr>
            <a:xfrm rot="3380677">
              <a:off x="443389" y="2966446"/>
              <a:ext cx="2369725" cy="1026223"/>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2573360" y="3655102"/>
            <a:ext cx="2094738" cy="906399"/>
            <a:chOff x="2573360" y="3655102"/>
            <a:chExt cx="2094738" cy="906399"/>
          </a:xfrm>
        </p:grpSpPr>
        <p:sp>
          <p:nvSpPr>
            <p:cNvPr id="18" name="Freeform 18"/>
            <p:cNvSpPr/>
            <p:nvPr/>
          </p:nvSpPr>
          <p:spPr>
            <a:xfrm rot="3880404">
              <a:off x="2573360" y="3655102"/>
              <a:ext cx="2094738"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6217063" y="3265816"/>
            <a:ext cx="2032159" cy="879062"/>
            <a:chOff x="6217063" y="3265816"/>
            <a:chExt cx="2032159" cy="879062"/>
          </a:xfrm>
        </p:grpSpPr>
        <p:sp>
          <p:nvSpPr>
            <p:cNvPr id="20" name="Freeform 20"/>
            <p:cNvSpPr/>
            <p:nvPr/>
          </p:nvSpPr>
          <p:spPr>
            <a:xfrm rot="2257082">
              <a:off x="6217063" y="3265816"/>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理论基础及核心观念</a:t>
              </a:r>
            </a:p>
          </p:txBody>
        </p:sp>
      </p:grpSp>
      <p:sp>
        <p:nvSpPr>
          <p:cNvPr id="43" name="TextBox 43"/>
          <p:cNvSpPr txBox="1"/>
          <p:nvPr/>
        </p:nvSpPr>
        <p:spPr>
          <a:xfrm>
            <a:off x="1038225" y="5349091"/>
            <a:ext cx="10115550" cy="1257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理论基础：健康信念模式的理论基础主要包括认知理论、行为理论和自我效能理论。认知理论认为个体的认知过程对行为决策具有重要影响；行为理论强调行为是习得的，并受到环境因素的影响；自我效能理论则认为个体对自己能够成功执行某一行为的信念对行为决策具有关键作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核心观念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健康信念模式的核心观念包括以下几点</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感知到的健康威胁</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个体必须感知到某种健康威胁的存在，才会考虑采取相应的健康行为。</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感知到的健康行为的益处</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个体必须相信采取某种健康行为能够带来实际的益处，才会愿意采取该行为。</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理论基础及核心观念</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1358" b="2135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个体在采取健康行为时可能会遇到各种障碍，如时间、金钱、技能等方面的限制。只有当个体认为这些障碍可以被克服时，才会采取健康行为。</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个体必须相信自己有能力执行某种健康行为，才会真正采取行动。</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理论基础及核心观念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自我效能</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感知到的障碍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提供理论支持</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指导教育内容设计</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评估教育效果</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促进个体参与</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在健康教育中的应用价值</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通过测量个体在感知到的健康威胁、感知到的健康行为的益处、感知到的障碍以及自我效能等方面的变化，可以评估健康教育的效果和质量。</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根据健康信念模式的理论框架，教育者可以设计针对性的教育内容，帮助个体建立正确的健康信念和态度，提高他们对健康威胁的认知和对健康行为的信念。</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健康信念模式为健康教育提供了重要的理论支持，有助于教育者了解个体在健康行为决策过程中的心理机制和影响因素。</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通过增强个体的自我效能感和提供必要的支持和资源，可以促进个体更积极地参与健康教育活动并采取相应的健康行为。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健康信念模式构成要素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对疾病易感性的认知</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个体对自身患某种疾病可能性的主观评估。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对疾病严重性的认知</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个体对某种疾病后果的严重程度的判断。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感知威胁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个体相信采取某种健康行为能降低患病风险或减轻疾病症状。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采取行动能带来的好处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个体认识到不改变不良行为或习惯可能导致的负面后果。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不采取行动可能带来的坏处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感知益处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6871" r="3687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个体对自己有能力执行某一特定行为的信念。</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自信心</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个体相信自己能够控制自己行为的能力。</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自我控制能力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自我效能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行动线索</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触发因素</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能激发个体采取行动的外部或内部刺激。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社会支持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来自家庭、朋友、社区等的鼓励和支持，有助于个体坚持健康行为。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健康信念模式在行为改变中的应用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行为改变理论与健康信念模式结合</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通过教育和信息传播，提高个体对健康问题和行为改变必要性的认知。</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激发个体对改变行为的积极情感和态度，如增强自我效能感和结果期望。</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帮助个体权衡行为改变的利弊，制定行动计划，并提供必要的支持和资源。</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认知过程</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情感过程</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行为决策过程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https://d.book118.com/696132224015010043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2024-09-10T20:56:18.291</cp:lastPrinted>
  <dcterms:created xsi:type="dcterms:W3CDTF">2024-09-10T12:56:18Z</dcterms:created>
  <dcterms:modified xsi:type="dcterms:W3CDTF">2024-09-10T12:56:20Z</dcterms:modified>
</cp:coreProperties>
</file>