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497BF-ED58-461E-9331-F6F4A4969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9D559-7302-4416-84B7-18D91A173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3C8C3-F820-4A5D-9247-4DE9D8C6B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434F0-23B2-4498-86C1-A11287A1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76A3CF-2956-4A18-B094-EBD188115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29FB06-BAE6-4BEF-8049-6ADBFFA97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633F21-1CFC-4ADB-AC30-9E333286C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F3DD6-02B4-43FE-A83D-16E951D37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22422-5B11-45AD-986E-06630E5C9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96457-5CD3-4065-AB3C-8A8194663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24750-D21D-4855-B29E-07DDDE58D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4523112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path"/>
          <p:cNvSpPr/>
          <p:nvPr/>
        </p:nvSpPr>
        <p:spPr>
          <a:xfrm>
            <a:off x="11482982" y="2862665"/>
            <a:ext cx="233732" cy="233732"/>
          </a:xfrm>
          <a:custGeom>
            <a:rect l="0" t="0" r="0" b="0"/>
            <a:pathLst>
              <a:path w="368" h="368">
                <a:moveTo>
                  <a:pt x="183" y="0"/>
                </a:moveTo>
                <a:lnTo>
                  <a:pt x="368" y="183"/>
                </a:lnTo>
                <a:lnTo>
                  <a:pt x="184" y="368"/>
                </a:lnTo>
                <a:lnTo>
                  <a:pt x="0" y="184"/>
                </a:lnTo>
                <a:lnTo>
                  <a:pt x="183" y="0"/>
                </a:lnTo>
                <a:close/>
              </a:path>
            </a:pathLst>
          </a:custGeom>
          <a:solidFill>
            <a:srgbClr val="BDFAFF">
              <a:alpha val="5019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205331" y="647700"/>
            <a:ext cx="3983355" cy="573214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138851" y="2285679"/>
            <a:ext cx="7253605" cy="1777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528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5700" spc="-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冰雪运动技术环境</a:t>
            </a: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5700"/>
          </a:p>
          <a:p>
            <a:pPr marL="2909022" algn="l" rtl="0" eaLnBrk="0">
              <a:lnSpc>
                <a:spcPts val="8151"/>
              </a:lnSpc>
            </a:pPr>
            <a:r>
              <a:rPr sz="5700" spc="-3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700" spc="-2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700"/>
          </a:p>
        </p:txBody>
      </p:sp>
      <p:sp>
        <p:nvSpPr>
          <p:cNvPr id="5" name="rect"/>
          <p:cNvSpPr/>
          <p:nvPr/>
        </p:nvSpPr>
        <p:spPr>
          <a:xfrm>
            <a:off x="-703" y="6381115"/>
            <a:ext cx="12195175" cy="476885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2"/>
          <p:cNvGrpSpPr/>
          <p:nvPr/>
        </p:nvGrpSpPr>
        <p:grpSpPr>
          <a:xfrm rot="21600000">
            <a:off x="10633740" y="203223"/>
            <a:ext cx="1320077" cy="1256254"/>
            <a:chExt cx="1320077" cy="1256254"/>
          </a:xfrm>
        </p:grpSpPr>
        <p:sp>
          <p:nvSpPr>
            <p:cNvPr id="6" name="path"/>
            <p:cNvSpPr/>
            <p:nvPr/>
          </p:nvSpPr>
          <p:spPr>
            <a:xfrm>
              <a:off x="481917" y="419852"/>
              <a:ext cx="838160" cy="836401"/>
            </a:xfrm>
            <a:custGeom>
              <a:rect l="0" t="0" r="0" b="0"/>
              <a:pathLst>
                <a:path w="1319" h="1317">
                  <a:moveTo>
                    <a:pt x="596" y="0"/>
                  </a:moveTo>
                  <a:lnTo>
                    <a:pt x="1319" y="705"/>
                  </a:lnTo>
                  <a:lnTo>
                    <a:pt x="723" y="1317"/>
                  </a:lnTo>
                  <a:lnTo>
                    <a:pt x="0" y="611"/>
                  </a:lnTo>
                  <a:lnTo>
                    <a:pt x="596" y="0"/>
                  </a:lnTo>
                  <a:close/>
                </a:path>
              </a:pathLst>
            </a:custGeom>
            <a:solidFill>
              <a:srgbClr val="7AF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0" y="233733"/>
              <a:ext cx="482152" cy="482152"/>
            </a:xfrm>
            <a:custGeom>
              <a:rect l="0" t="0" r="0" b="0"/>
              <a:pathLst>
                <a:path w="759" h="759">
                  <a:moveTo>
                    <a:pt x="378" y="0"/>
                  </a:moveTo>
                  <a:lnTo>
                    <a:pt x="759" y="378"/>
                  </a:lnTo>
                  <a:lnTo>
                    <a:pt x="381" y="759"/>
                  </a:lnTo>
                  <a:lnTo>
                    <a:pt x="0" y="381"/>
                  </a:lnTo>
                  <a:lnTo>
                    <a:pt x="378" y="0"/>
                  </a:lnTo>
                  <a:close/>
                </a:path>
              </a:pathLst>
            </a:custGeom>
            <a:solidFill>
              <a:srgbClr val="BDFA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path"/>
            <p:cNvSpPr/>
            <p:nvPr/>
          </p:nvSpPr>
          <p:spPr>
            <a:xfrm>
              <a:off x="849353" y="0"/>
              <a:ext cx="233732" cy="233732"/>
            </a:xfrm>
            <a:custGeom>
              <a:rect l="0" t="0" r="0" b="0"/>
              <a:pathLst>
                <a:path w="368" h="368">
                  <a:moveTo>
                    <a:pt x="183" y="0"/>
                  </a:moveTo>
                  <a:lnTo>
                    <a:pt x="368" y="183"/>
                  </a:lnTo>
                  <a:lnTo>
                    <a:pt x="184" y="368"/>
                  </a:lnTo>
                  <a:lnTo>
                    <a:pt x="0" y="184"/>
                  </a:lnTo>
                  <a:lnTo>
                    <a:pt x="183" y="0"/>
                  </a:lnTo>
                  <a:close/>
                </a:path>
              </a:pathLst>
            </a:custGeom>
            <a:solidFill>
              <a:srgbClr val="BDFA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5" name="group 4"/>
          <p:cNvGrpSpPr/>
          <p:nvPr/>
        </p:nvGrpSpPr>
        <p:grpSpPr>
          <a:xfrm rot="21600000">
            <a:off x="6562756" y="202589"/>
            <a:ext cx="1320076" cy="1256252"/>
            <a:chExt cx="1320076" cy="1256252"/>
          </a:xfrm>
        </p:grpSpPr>
        <p:sp>
          <p:nvSpPr>
            <p:cNvPr id="9" name="path"/>
            <p:cNvSpPr/>
            <p:nvPr/>
          </p:nvSpPr>
          <p:spPr>
            <a:xfrm>
              <a:off x="481917" y="419851"/>
              <a:ext cx="838159" cy="836400"/>
            </a:xfrm>
            <a:custGeom>
              <a:rect l="0" t="0" r="0" b="0"/>
              <a:pathLst>
                <a:path w="1319" h="1317">
                  <a:moveTo>
                    <a:pt x="596" y="0"/>
                  </a:moveTo>
                  <a:lnTo>
                    <a:pt x="1319" y="705"/>
                  </a:lnTo>
                  <a:lnTo>
                    <a:pt x="723" y="1317"/>
                  </a:lnTo>
                  <a:lnTo>
                    <a:pt x="0" y="611"/>
                  </a:lnTo>
                  <a:lnTo>
                    <a:pt x="596" y="0"/>
                  </a:lnTo>
                  <a:close/>
                </a:path>
              </a:pathLst>
            </a:custGeom>
            <a:solidFill>
              <a:srgbClr val="7AF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path"/>
            <p:cNvSpPr/>
            <p:nvPr/>
          </p:nvSpPr>
          <p:spPr>
            <a:xfrm>
              <a:off x="0" y="233733"/>
              <a:ext cx="482151" cy="482151"/>
            </a:xfrm>
            <a:custGeom>
              <a:rect l="0" t="0" r="0" b="0"/>
              <a:pathLst>
                <a:path w="759" h="759">
                  <a:moveTo>
                    <a:pt x="378" y="0"/>
                  </a:moveTo>
                  <a:lnTo>
                    <a:pt x="759" y="378"/>
                  </a:lnTo>
                  <a:lnTo>
                    <a:pt x="381" y="759"/>
                  </a:lnTo>
                  <a:lnTo>
                    <a:pt x="0" y="381"/>
                  </a:lnTo>
                  <a:lnTo>
                    <a:pt x="378" y="0"/>
                  </a:lnTo>
                  <a:close/>
                </a:path>
              </a:pathLst>
            </a:custGeom>
            <a:solidFill>
              <a:srgbClr val="BDFA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849353" y="0"/>
              <a:ext cx="233731" cy="233731"/>
            </a:xfrm>
            <a:custGeom>
              <a:rect l="0" t="0" r="0" b="0"/>
              <a:pathLst>
                <a:path w="368" h="368">
                  <a:moveTo>
                    <a:pt x="183" y="0"/>
                  </a:moveTo>
                  <a:lnTo>
                    <a:pt x="368" y="183"/>
                  </a:lnTo>
                  <a:lnTo>
                    <a:pt x="184" y="368"/>
                  </a:lnTo>
                  <a:lnTo>
                    <a:pt x="0" y="184"/>
                  </a:lnTo>
                  <a:lnTo>
                    <a:pt x="183" y="0"/>
                  </a:lnTo>
                  <a:close/>
                </a:path>
              </a:pathLst>
            </a:custGeom>
            <a:solidFill>
              <a:srgbClr val="BDFA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path"/>
          <p:cNvSpPr/>
          <p:nvPr/>
        </p:nvSpPr>
        <p:spPr>
          <a:xfrm>
            <a:off x="6743041" y="3286518"/>
            <a:ext cx="233733" cy="233732"/>
          </a:xfrm>
          <a:custGeom>
            <a:rect l="0" t="0" r="0" b="0"/>
            <a:pathLst>
              <a:path w="368" h="368">
                <a:moveTo>
                  <a:pt x="183" y="0"/>
                </a:moveTo>
                <a:lnTo>
                  <a:pt x="368" y="183"/>
                </a:lnTo>
                <a:lnTo>
                  <a:pt x="184" y="368"/>
                </a:lnTo>
                <a:lnTo>
                  <a:pt x="0" y="184"/>
                </a:lnTo>
                <a:lnTo>
                  <a:pt x="183" y="0"/>
                </a:lnTo>
                <a:close/>
              </a:path>
            </a:pathLst>
          </a:custGeom>
          <a:solidFill>
            <a:srgbClr val="BDFAFF">
              <a:alpha val="5019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5013279" y="1730349"/>
            <a:ext cx="4324984" cy="2867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29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700" spc="-5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7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700"/>
          </a:p>
          <a:p>
            <a:pPr marL="12700" algn="l" rtl="0" eaLnBrk="0">
              <a:lnSpc>
                <a:spcPct val="91000"/>
              </a:lnSpc>
              <a:spcBef>
                <a:spcPts val="1920"/>
              </a:spcBef>
            </a:pPr>
            <a:r>
              <a:rPr sz="2700" spc="-2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冰雪运动技术环境概述</a:t>
            </a:r>
            <a:endParaRPr lang="Microsoft YaHei" altLang="Microsoft YaHei" sz="2700"/>
          </a:p>
          <a:p>
            <a:pPr marL="12700" algn="l" rtl="0" eaLnBrk="0">
              <a:lnSpc>
                <a:spcPct val="91000"/>
              </a:lnSpc>
              <a:spcBef>
                <a:spcPts val="1912"/>
              </a:spcBef>
            </a:pPr>
            <a:r>
              <a:rPr sz="2700" spc="-2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冰雪运动技术环境现状</a:t>
            </a:r>
            <a:r>
              <a:rPr sz="27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700"/>
          </a:p>
          <a:p>
            <a:pPr marL="12700" algn="l" rtl="0" eaLnBrk="0">
              <a:lnSpc>
                <a:spcPct val="91000"/>
              </a:lnSpc>
              <a:spcBef>
                <a:spcPts val="1912"/>
              </a:spcBef>
            </a:pPr>
            <a:r>
              <a:rPr sz="2700" spc="-2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冰雪运动技术环境优化</a:t>
            </a:r>
            <a:r>
              <a:rPr sz="27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</a:t>
            </a:r>
            <a:endParaRPr lang="Microsoft YaHei" altLang="Microsoft YaHei" sz="2700"/>
          </a:p>
          <a:p>
            <a:pPr algn="l" rtl="0" eaLnBrk="0">
              <a:lnSpc>
                <a:spcPct val="106000"/>
              </a:lnSpc>
            </a:pPr>
            <a:endParaRPr lang="Arial" altLang="Arial" sz="15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2700" spc="-6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7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700"/>
          </a:p>
        </p:txBody>
      </p:sp>
      <p:sp>
        <p:nvSpPr>
          <p:cNvPr id="15" name="textbox 15"/>
          <p:cNvSpPr/>
          <p:nvPr/>
        </p:nvSpPr>
        <p:spPr>
          <a:xfrm>
            <a:off x="1668330" y="2540436"/>
            <a:ext cx="1499235" cy="1109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32"/>
              </a:lnSpc>
            </a:pPr>
            <a:endParaRPr lang="Arial" altLang="Arial" sz="100"/>
          </a:p>
          <a:p>
            <a:pPr marL="202202" algn="l" rtl="0" eaLnBrk="0">
              <a:lnSpc>
                <a:spcPct val="88000"/>
              </a:lnSpc>
            </a:pPr>
            <a:r>
              <a:rPr sz="4800" spc="-1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800"/>
          </a:p>
          <a:p>
            <a:pPr marL="12700" algn="l" rtl="0" eaLnBrk="0">
              <a:lnSpc>
                <a:spcPct val="86000"/>
              </a:lnSpc>
              <a:spcBef>
                <a:spcPts val="672"/>
              </a:spcBef>
            </a:pPr>
            <a:r>
              <a:rPr sz="2700" spc="-1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</a:t>
            </a:r>
            <a:r>
              <a:rPr sz="27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ents</a:t>
            </a:r>
            <a:endParaRPr lang="Microsoft YaHei" altLang="Microsoft YaHei" sz="27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7" name="table 17"/>
          <p:cNvGraphicFramePr>
            <a:graphicFrameLocks noGrp="1"/>
          </p:cNvGraphicFramePr>
          <p:nvPr/>
        </p:nvGraphicFramePr>
        <p:xfrm>
          <a:off x="2550159" y="1569720"/>
          <a:ext cx="7091679" cy="3717925"/>
        </p:xfrm>
        <a:graphic>
          <a:graphicData uri="http://schemas.openxmlformats.org/drawingml/2006/table">
            <a:tbl>
              <a:tblPr/>
              <a:tblGrid>
                <a:gridCol w="7091679"/>
              </a:tblGrid>
              <a:tr h="3660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13"/>
                        </a:lnSpc>
                      </a:pPr>
                      <a:endParaRPr lang="Arial" altLang="Arial" sz="100"/>
                    </a:p>
                    <a:p>
                      <a:pPr marL="3121558" algn="l" rtl="0" eaLnBrk="0">
                        <a:lnSpc>
                          <a:spcPct val="91000"/>
                        </a:lnSpc>
                      </a:pPr>
                      <a:r>
                        <a:rPr sz="3600" spc="-7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引</a:t>
                      </a:r>
                      <a:r>
                        <a:rPr sz="3600" spc="-6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言</a:t>
                      </a:r>
                      <a:endParaRPr lang="Microsoft YaHei" altLang="Microsoft YaHei" sz="3600"/>
                    </a:p>
                  </a:txBody>
                  <a:tcPr marL="0" marR="0" marT="0" marB="0">
                    <a:lnL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textbox 18"/>
          <p:cNvSpPr/>
          <p:nvPr/>
        </p:nvSpPr>
        <p:spPr>
          <a:xfrm>
            <a:off x="4270600" y="1598295"/>
            <a:ext cx="3651250" cy="124460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7973"/>
              </a:lnSpc>
            </a:pPr>
            <a:endParaRPr lang="Arial" altLang="Arial" sz="100"/>
          </a:p>
          <a:p>
            <a:pPr marL="1560817" algn="l" rtl="0" eaLnBrk="0">
              <a:lnSpc>
                <a:spcPct val="85000"/>
              </a:lnSpc>
            </a:pPr>
            <a:r>
              <a:rPr sz="36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6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picture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07C86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algn="l" rtl="0" eaLnBrk="0">
              <a:lnSpc>
                <a:spcPct val="9592"/>
              </a:lnSpc>
            </a:pPr>
            <a:endParaRPr lang="Arial" altLang="Arial" sz="100"/>
          </a:p>
          <a:p>
            <a:pPr marL="230468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1500"/>
          </a:p>
          <a:p>
            <a:pPr marL="237126" algn="l" rtl="0" eaLnBrk="0">
              <a:lnSpc>
                <a:spcPct val="86000"/>
              </a:lnSpc>
              <a:spcBef>
                <a:spcPts val="1506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随着全球气候变化和冰雪资源的减少，</a:t>
            </a:r>
            <a:endParaRPr lang="Microsoft YaHei" altLang="Microsoft YaHei" sz="1300"/>
          </a:p>
          <a:p>
            <a:pPr marL="232154" algn="l" rtl="0" eaLnBrk="0">
              <a:lnSpc>
                <a:spcPts val="2429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冰雪运动技术环境面临诸多挑战。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</a:t>
            </a:r>
            <a:endParaRPr lang="Microsoft YaHei" altLang="Microsoft YaHei" sz="1300"/>
          </a:p>
          <a:p>
            <a:pPr marL="235926" algn="l" rtl="0" eaLnBrk="0">
              <a:lnSpc>
                <a:spcPts val="2431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时，随着科技的不断进步，冰雪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endParaRPr lang="Microsoft YaHei" altLang="Microsoft YaHei" sz="1300"/>
          </a:p>
          <a:p>
            <a:pPr marL="228725" algn="l" rtl="0" eaLnBrk="0">
              <a:lnSpc>
                <a:spcPts val="2429"/>
              </a:lnSpc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技术也在不断创新和发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1" name="textbox 21"/>
          <p:cNvSpPr/>
          <p:nvPr/>
        </p:nvSpPr>
        <p:spPr>
          <a:xfrm>
            <a:off x="644421" y="1462140"/>
            <a:ext cx="2766695" cy="1316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40"/>
              </a:lnSpc>
            </a:pPr>
            <a:endParaRPr lang="Arial" altLang="Arial" sz="100"/>
          </a:p>
          <a:p>
            <a:pPr marL="33645" algn="l" rtl="0" eaLnBrk="0">
              <a:lnSpc>
                <a:spcPct val="95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3385" algn="l" rtl="0" eaLnBrk="0">
              <a:lnSpc>
                <a:spcPct val="94000"/>
              </a:lnSpc>
              <a:spcBef>
                <a:spcPts val="40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本报告旨在分析冰雪运动技术环境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发展趋势、挑战和机遇，为相关产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和政策制定提供参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2" name="textbox 22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47" name="textbox 47"/>
          <p:cNvSpPr/>
          <p:nvPr/>
        </p:nvSpPr>
        <p:spPr>
          <a:xfrm>
            <a:off x="8485668" y="2547955"/>
            <a:ext cx="2425700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4928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本报告主要关注冰雪运动技术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</a:t>
            </a:r>
            <a:endParaRPr lang="Microsoft YaHei" altLang="Microsoft YaHei" sz="1300"/>
          </a:p>
          <a:p>
            <a:pPr marL="12700" indent="2399" algn="l" rtl="0" eaLnBrk="0">
              <a:lnSpc>
                <a:spcPct val="158000"/>
              </a:lnSpc>
              <a:spcBef>
                <a:spcPts val="2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境的发展状况，包括冰雪运动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备、场地设施、运动员技能等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面的技术环境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8" name="textbox 48"/>
          <p:cNvSpPr/>
          <p:nvPr/>
        </p:nvSpPr>
        <p:spPr>
          <a:xfrm>
            <a:off x="8486525" y="4651941"/>
            <a:ext cx="2424429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71"/>
              </a:lnSpc>
            </a:pPr>
            <a:endParaRPr lang="Arial" altLang="Arial" sz="100"/>
          </a:p>
          <a:p>
            <a:pPr marL="28473" algn="l" rtl="0" eaLnBrk="0">
              <a:lnSpc>
                <a:spcPct val="8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由于冰雪运动技术环境涉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多个</a:t>
            </a:r>
            <a:endParaRPr lang="Microsoft YaHei" altLang="Microsoft YaHei" sz="1300"/>
          </a:p>
          <a:p>
            <a:pPr marL="12700" indent="514" algn="l" rtl="0" eaLnBrk="0">
              <a:lnSpc>
                <a:spcPct val="158000"/>
              </a:lnSpc>
              <a:spcBef>
                <a:spcPts val="2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领域和方面，本报告无法涵盖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有细节，仅对重点问题进行深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分析和探讨。</a:t>
            </a:r>
            <a:endParaRPr lang="Microsoft YaHei" altLang="Microsoft YaHei" sz="1300"/>
          </a:p>
        </p:txBody>
      </p:sp>
      <p:sp>
        <p:nvSpPr>
          <p:cNvPr id="49" name="textbox 49"/>
          <p:cNvSpPr/>
          <p:nvPr/>
        </p:nvSpPr>
        <p:spPr>
          <a:xfrm>
            <a:off x="442263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报告的范围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和限制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0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07C8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07C8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textbox 72"/>
          <p:cNvSpPr/>
          <p:nvPr/>
        </p:nvSpPr>
        <p:spPr>
          <a:xfrm>
            <a:off x="9733383" y="1992972"/>
            <a:ext cx="423544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1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1500"/>
          </a:p>
        </p:txBody>
      </p:sp>
      <p:sp>
        <p:nvSpPr>
          <p:cNvPr id="73" name="textbox 73"/>
          <p:cNvSpPr/>
          <p:nvPr/>
        </p:nvSpPr>
        <p:spPr>
          <a:xfrm>
            <a:off x="9741583" y="4136119"/>
            <a:ext cx="415290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75" name="table 75"/>
          <p:cNvGraphicFramePr>
            <a:graphicFrameLocks noGrp="1"/>
          </p:cNvGraphicFramePr>
          <p:nvPr/>
        </p:nvGraphicFramePr>
        <p:xfrm>
          <a:off x="2550159" y="1569720"/>
          <a:ext cx="7091679" cy="3717925"/>
        </p:xfrm>
        <a:graphic>
          <a:graphicData uri="http://schemas.openxmlformats.org/drawingml/2006/table">
            <a:tbl>
              <a:tblPr/>
              <a:tblGrid>
                <a:gridCol w="7091679"/>
              </a:tblGrid>
              <a:tr h="3660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1274470" algn="l" rtl="0" eaLnBrk="0">
                        <a:lnSpc>
                          <a:spcPct val="90000"/>
                        </a:lnSpc>
                        <a:spcBef>
                          <a:spcPts val="3"/>
                        </a:spcBef>
                      </a:pPr>
                      <a:r>
                        <a:rPr sz="3600" spc="-2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冰雪运动技</a:t>
                      </a:r>
                      <a:r>
                        <a:rPr sz="3600" spc="-1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术</a:t>
                      </a:r>
                      <a:r>
                        <a:rPr sz="3600" spc="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环境概述</a:t>
                      </a:r>
                      <a:endParaRPr lang="Microsoft YaHei" altLang="Microsoft YaHei" sz="3600"/>
                    </a:p>
                  </a:txBody>
                  <a:tcPr marL="0" marR="0" marT="0" marB="0">
                    <a:lnL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6" name="textbox 76"/>
          <p:cNvSpPr/>
          <p:nvPr/>
        </p:nvSpPr>
        <p:spPr>
          <a:xfrm>
            <a:off x="4270600" y="1598295"/>
            <a:ext cx="3651250" cy="124460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7973"/>
              </a:lnSpc>
            </a:pPr>
            <a:endParaRPr lang="Arial" altLang="Arial" sz="100"/>
          </a:p>
          <a:p>
            <a:pPr marL="1560817" algn="l" rtl="0" eaLnBrk="0">
              <a:lnSpc>
                <a:spcPct val="85000"/>
              </a:lnSpc>
            </a:pPr>
            <a:r>
              <a:rPr sz="36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6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7" name="picture 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79" name="textbox 79"/>
          <p:cNvSpPr/>
          <p:nvPr/>
        </p:nvSpPr>
        <p:spPr>
          <a:xfrm>
            <a:off x="803003" y="4282080"/>
            <a:ext cx="6500495" cy="1153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87"/>
              </a:lnSpc>
            </a:pPr>
            <a:endParaRPr lang="Arial" altLang="Arial" sz="100"/>
          </a:p>
          <a:p>
            <a:pPr marL="13366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indent="3810" algn="l" rtl="0" eaLnBrk="0">
              <a:lnSpc>
                <a:spcPct val="151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冰上运动包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括滑冰、冰球、冰壶等项目，雪上运动包括滑雪、雪橇、雪地足球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等项目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0" name="textbox 80"/>
          <p:cNvSpPr/>
          <p:nvPr/>
        </p:nvSpPr>
        <p:spPr>
          <a:xfrm>
            <a:off x="878001" y="1745387"/>
            <a:ext cx="6499859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91"/>
              </a:lnSpc>
            </a:pPr>
            <a:endParaRPr lang="Arial" altLang="Arial" sz="100"/>
          </a:p>
          <a:p>
            <a:pPr marL="14081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12700" indent="3048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冰雪运动是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指在冰、雪等天然或人造的低温环境下进行的体育活动，包括冰上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运动和雪上运动两大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1" name="textbox 81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冰雪运动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2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00A5B2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07" name="picture 1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422408" y="1165015"/>
            <a:ext cx="3769587" cy="5168748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539109" y="1390902"/>
            <a:ext cx="3535394" cy="975360"/>
            <a:chExt cx="3535394" cy="975360"/>
          </a:xfrm>
        </p:grpSpPr>
        <p:sp>
          <p:nvSpPr>
            <p:cNvPr id="108" name="path"/>
            <p:cNvSpPr/>
            <p:nvPr/>
          </p:nvSpPr>
          <p:spPr>
            <a:xfrm>
              <a:off x="0" y="0"/>
              <a:ext cx="3535394" cy="975360"/>
            </a:xfrm>
            <a:custGeom>
              <a:rect l="0" t="0" r="0" b="0"/>
              <a:pathLst>
                <a:path w="5567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8" y="0"/>
                  </a:cubicBezTo>
                  <a:lnTo>
                    <a:pt x="768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6" y="767"/>
                  </a:cubicBezTo>
                  <a:lnTo>
                    <a:pt x="1536" y="767"/>
                  </a:lnTo>
                  <a:cubicBezTo>
                    <a:pt x="1536" y="767"/>
                    <a:pt x="1536" y="768"/>
                    <a:pt x="1536" y="768"/>
                  </a:cubicBezTo>
                  <a:lnTo>
                    <a:pt x="1536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8" y="1536"/>
                  </a:cubicBezTo>
                  <a:lnTo>
                    <a:pt x="768" y="1536"/>
                  </a:lnTo>
                  <a:lnTo>
                    <a:pt x="768" y="1536"/>
                  </a:lnTo>
                  <a:lnTo>
                    <a:pt x="768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textbox 109"/>
            <p:cNvSpPr/>
            <p:nvPr/>
          </p:nvSpPr>
          <p:spPr>
            <a:xfrm>
              <a:off x="-12700" y="-12700"/>
              <a:ext cx="3561079" cy="1022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1410540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场地设施</a:t>
              </a:r>
              <a:endParaRPr lang="Microsoft YaHei" altLang="Microsoft YaHei" sz="1600"/>
            </a:p>
          </p:txBody>
        </p:sp>
      </p:grpSp>
      <p:sp>
        <p:nvSpPr>
          <p:cNvPr id="110" name="textbox 110"/>
          <p:cNvSpPr/>
          <p:nvPr/>
        </p:nvSpPr>
        <p:spPr>
          <a:xfrm>
            <a:off x="539109" y="3939030"/>
            <a:ext cx="3535679" cy="996314"/>
          </a:xfrm>
          <a:prstGeom prst="rect">
            <a:avLst/>
          </a:prstGeom>
          <a:solidFill>
            <a:srgbClr val="52C6B8">
              <a:alpha val="9764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407709" algn="l" rtl="0" eaLnBrk="0">
              <a:lnSpc>
                <a:spcPct val="90000"/>
              </a:lnSpc>
              <a:spcBef>
                <a:spcPts val="6"/>
              </a:spcBef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术水平</a:t>
            </a:r>
            <a:endParaRPr lang="Microsoft YaHei" altLang="Microsoft YaHei" sz="16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343437" y="1390902"/>
            <a:ext cx="3535393" cy="975360"/>
            <a:chExt cx="3535393" cy="975360"/>
          </a:xfrm>
        </p:grpSpPr>
        <p:sp>
          <p:nvSpPr>
            <p:cNvPr id="111" name="path"/>
            <p:cNvSpPr/>
            <p:nvPr/>
          </p:nvSpPr>
          <p:spPr>
            <a:xfrm>
              <a:off x="0" y="0"/>
              <a:ext cx="3535393" cy="975360"/>
            </a:xfrm>
            <a:custGeom>
              <a:rect l="0" t="0" r="0" b="0"/>
              <a:pathLst>
                <a:path w="5567" h="1536">
                  <a:moveTo>
                    <a:pt x="804" y="1"/>
                  </a:moveTo>
                  <a:lnTo>
                    <a:pt x="4800" y="1"/>
                  </a:lnTo>
                  <a:lnTo>
                    <a:pt x="4800" y="1531"/>
                  </a:lnTo>
                  <a:lnTo>
                    <a:pt x="804" y="1531"/>
                  </a:lnTo>
                  <a:lnTo>
                    <a:pt x="804" y="1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lnTo>
                    <a:pt x="4799" y="1536"/>
                  </a:ln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textbox 112"/>
            <p:cNvSpPr/>
            <p:nvPr/>
          </p:nvSpPr>
          <p:spPr>
            <a:xfrm>
              <a:off x="-12700" y="-12700"/>
              <a:ext cx="3561079" cy="1022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1408668" algn="l" rtl="0" eaLnBrk="0">
                <a:lnSpc>
                  <a:spcPct val="91000"/>
                </a:lnSpc>
                <a:spcBef>
                  <a:spcPts val="5"/>
                </a:spcBef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装备器材</a:t>
              </a:r>
              <a:endParaRPr lang="Microsoft YaHei" altLang="Microsoft YaHei" sz="1600"/>
            </a:p>
          </p:txBody>
        </p:sp>
      </p:grpSp>
      <p:sp>
        <p:nvSpPr>
          <p:cNvPr id="113" name="textbox 113"/>
          <p:cNvSpPr/>
          <p:nvPr/>
        </p:nvSpPr>
        <p:spPr>
          <a:xfrm>
            <a:off x="4343437" y="3939030"/>
            <a:ext cx="3535679" cy="996314"/>
          </a:xfrm>
          <a:prstGeom prst="rect">
            <a:avLst/>
          </a:prstGeom>
          <a:solidFill>
            <a:srgbClr val="52C6B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6711"/>
              </a:lnSpc>
            </a:pPr>
            <a:endParaRPr lang="Arial" altLang="Arial" sz="100"/>
          </a:p>
          <a:p>
            <a:pPr marL="1395764" algn="l" rtl="0" eaLnBrk="0">
              <a:lnSpc>
                <a:spcPct val="90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  <a:endParaRPr lang="Microsoft YaHei" altLang="Microsoft YaHei" sz="1600"/>
          </a:p>
        </p:txBody>
      </p:sp>
      <p:sp>
        <p:nvSpPr>
          <p:cNvPr id="114" name="textbox 114"/>
          <p:cNvSpPr/>
          <p:nvPr/>
        </p:nvSpPr>
        <p:spPr>
          <a:xfrm>
            <a:off x="4517725" y="5245162"/>
            <a:ext cx="3110864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22"/>
              </a:lnSpc>
            </a:pPr>
            <a:endParaRPr lang="Arial" altLang="Arial" sz="100"/>
          </a:p>
          <a:p>
            <a:pPr marL="14071" algn="l" rtl="0" eaLnBrk="0">
              <a:lnSpc>
                <a:spcPct val="8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指冰雪运动开展的天气和气候条件，如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</a:t>
            </a:r>
            <a:endParaRPr lang="Microsoft YaHei" altLang="Microsoft YaHei" sz="1300"/>
          </a:p>
          <a:p>
            <a:pPr marL="13728" indent="-1028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度、湿度、风速、降雪量等，对场地设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和运动员表现有重要影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响。</a:t>
            </a:r>
            <a:endParaRPr lang="Microsoft YaHei" altLang="Microsoft YaHei" sz="1300"/>
          </a:p>
        </p:txBody>
      </p:sp>
      <p:sp>
        <p:nvSpPr>
          <p:cNvPr id="115" name="textbox 115"/>
          <p:cNvSpPr/>
          <p:nvPr/>
        </p:nvSpPr>
        <p:spPr>
          <a:xfrm>
            <a:off x="713910" y="5244476"/>
            <a:ext cx="3110229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3557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指运动员在冰雪运动中的技术水平和竞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endParaRPr lang="Microsoft YaHei" altLang="Microsoft YaHei" sz="1300"/>
          </a:p>
          <a:p>
            <a:pPr marL="12700" indent="1543" algn="l" rtl="0" eaLnBrk="0">
              <a:lnSpc>
                <a:spcPct val="159000"/>
              </a:lnSpc>
              <a:spcBef>
                <a:spcPts val="2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能力，包括速度、力量、协调性、耐力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方面的素质。</a:t>
            </a:r>
            <a:endParaRPr lang="Microsoft YaHei" altLang="Microsoft YaHei" sz="1300"/>
          </a:p>
        </p:txBody>
      </p:sp>
      <p:sp>
        <p:nvSpPr>
          <p:cNvPr id="116" name="textbox 116"/>
          <p:cNvSpPr/>
          <p:nvPr/>
        </p:nvSpPr>
        <p:spPr>
          <a:xfrm>
            <a:off x="442263" y="318468"/>
            <a:ext cx="5361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冰雪运动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技术环境构成要素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7" name="textbox 137"/>
          <p:cNvSpPr/>
          <p:nvPr/>
        </p:nvSpPr>
        <p:spPr>
          <a:xfrm>
            <a:off x="4518411" y="2685013"/>
            <a:ext cx="3247389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括滑雪板、滑冰鞋、冰球杆等运动器材，</a:t>
            </a:r>
            <a:endParaRPr lang="Microsoft YaHei" altLang="Microsoft YaHei" sz="1300"/>
          </a:p>
          <a:p>
            <a:pPr marL="19386" algn="l" rtl="0" eaLnBrk="0">
              <a:lnSpc>
                <a:spcPts val="2428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以及安全头盔、护具等防护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装备。</a:t>
            </a:r>
            <a:endParaRPr lang="Microsoft YaHei" altLang="Microsoft YaHei" sz="1300"/>
          </a:p>
        </p:txBody>
      </p:sp>
      <p:sp>
        <p:nvSpPr>
          <p:cNvPr id="138" name="textbox 138"/>
          <p:cNvSpPr/>
          <p:nvPr/>
        </p:nvSpPr>
        <p:spPr>
          <a:xfrm>
            <a:off x="714081" y="2685013"/>
            <a:ext cx="3110229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包括滑雪场、滑冰场、雪地足球场等，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endParaRPr lang="Microsoft YaHei" altLang="Microsoft YaHei" sz="1300"/>
          </a:p>
          <a:p>
            <a:pPr marL="13728" algn="l" rtl="0" eaLnBrk="0">
              <a:lnSpc>
                <a:spcPts val="2427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及相关的索道、缆车、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造雪机等设备。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9" name="picture 1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40" name="picture 1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41" name="textbox 141"/>
          <p:cNvSpPr/>
          <p:nvPr/>
        </p:nvSpPr>
        <p:spPr>
          <a:xfrm>
            <a:off x="4868367" y="4028218"/>
            <a:ext cx="6024245" cy="1132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2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</a:t>
            </a:r>
            <a:endParaRPr lang="Microsoft YaHei" altLang="Microsoft YaHei" sz="23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5824" algn="l" rtl="0" eaLnBrk="0">
              <a:lnSpc>
                <a:spcPct val="94000"/>
              </a:lnSpc>
              <a:spcBef>
                <a:spcPts val="39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冰雪运动技术环境对运动员表现和比赛结果有重要影响，良好的技术环境可以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191"/>
              </a:lnSpc>
            </a:pPr>
            <a:endParaRPr lang="Arial" altLang="Arial" sz="100"/>
          </a:p>
          <a:p>
            <a:pPr marL="13766" algn="l" rtl="0" eaLnBrk="0">
              <a:lnSpc>
                <a:spcPct val="95000"/>
              </a:lnSpc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高运动员竞技水平和比赛成绩，反之则可能影响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动员发挥和比赛结果。</a:t>
            </a:r>
            <a:endParaRPr lang="Microsoft YaHei" altLang="Microsoft YaHei" sz="1300"/>
          </a:p>
        </p:txBody>
      </p:sp>
      <p:sp>
        <p:nvSpPr>
          <p:cNvPr id="142" name="textbox 142"/>
          <p:cNvSpPr/>
          <p:nvPr/>
        </p:nvSpPr>
        <p:spPr>
          <a:xfrm>
            <a:off x="4868062" y="1974781"/>
            <a:ext cx="6024245" cy="1053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6"/>
              </a:lnSpc>
            </a:pPr>
            <a:endParaRPr lang="Arial" altLang="Arial" sz="100"/>
          </a:p>
          <a:p>
            <a:pPr marL="14776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6129" algn="l" rtl="0" eaLnBrk="0">
              <a:lnSpc>
                <a:spcPct val="94000"/>
              </a:lnSpc>
              <a:spcBef>
                <a:spcPts val="395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冰雪运动技术环境具有多样性、地域性、季节性等特点，不同项目和不同地区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7"/>
              </a:spcBef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技术环境有较大差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3" name="textbox 143"/>
          <p:cNvSpPr/>
          <p:nvPr/>
        </p:nvSpPr>
        <p:spPr>
          <a:xfrm>
            <a:off x="442263" y="318468"/>
            <a:ext cx="612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冰雪运动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技术环境的特点和影响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4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65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71" name="table 171"/>
          <p:cNvGraphicFramePr>
            <a:graphicFrameLocks noGrp="1"/>
          </p:cNvGraphicFramePr>
          <p:nvPr/>
        </p:nvGraphicFramePr>
        <p:xfrm>
          <a:off x="2550159" y="1569720"/>
          <a:ext cx="7091679" cy="3717925"/>
        </p:xfrm>
        <a:graphic>
          <a:graphicData uri="http://schemas.openxmlformats.org/drawingml/2006/table">
            <a:tbl>
              <a:tblPr/>
              <a:tblGrid>
                <a:gridCol w="7091679"/>
              </a:tblGrid>
              <a:tr h="3660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705"/>
                        </a:lnSpc>
                      </a:pPr>
                      <a:endParaRPr lang="Arial" altLang="Arial" sz="100"/>
                    </a:p>
                    <a:p>
                      <a:pPr marL="817270" algn="l" rtl="0" eaLnBrk="0">
                        <a:lnSpc>
                          <a:spcPct val="91000"/>
                        </a:lnSpc>
                      </a:pPr>
                      <a:r>
                        <a:rPr sz="3600" spc="-1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冰雪运动技术环境现状分</a:t>
                      </a:r>
                      <a:r>
                        <a:rPr sz="3600" spc="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析</a:t>
                      </a:r>
                      <a:endParaRPr lang="Microsoft YaHei" altLang="Microsoft YaHei" sz="3600"/>
                    </a:p>
                  </a:txBody>
                  <a:tcPr marL="0" marR="0" marT="0" marB="0">
                    <a:lnL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2" name="textbox 172"/>
          <p:cNvSpPr/>
          <p:nvPr/>
        </p:nvSpPr>
        <p:spPr>
          <a:xfrm>
            <a:off x="4270600" y="1598295"/>
            <a:ext cx="3651250" cy="124460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7973"/>
              </a:lnSpc>
            </a:pPr>
            <a:endParaRPr lang="Arial" altLang="Arial" sz="100"/>
          </a:p>
          <a:p>
            <a:pPr marL="1560817" algn="l" rtl="0" eaLnBrk="0">
              <a:lnSpc>
                <a:spcPct val="85000"/>
              </a:lnSpc>
            </a:pPr>
            <a:r>
              <a:rPr sz="36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6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 rot="21600000">
            <a:off x="1491031" y="3030193"/>
            <a:ext cx="10251924" cy="1273075"/>
            <a:chExt cx="10251924" cy="1273075"/>
          </a:xfrm>
        </p:grpSpPr>
        <p:pic>
          <p:nvPicPr>
            <p:cNvPr id="174" name="picture 17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0251924" cy="1273075"/>
            </a:xfrm>
            <a:prstGeom prst="rect">
              <a:avLst/>
            </a:prstGeom>
          </p:spPr>
        </p:pic>
        <p:sp>
          <p:nvSpPr>
            <p:cNvPr id="175" name="textbox 175"/>
            <p:cNvSpPr/>
            <p:nvPr/>
          </p:nvSpPr>
          <p:spPr>
            <a:xfrm>
              <a:off x="-12700" y="-12700"/>
              <a:ext cx="10277475" cy="12985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marL="291452" algn="l" rtl="0" eaLnBrk="0">
                <a:lnSpc>
                  <a:spcPct val="83000"/>
                </a:lnSpc>
                <a:spcBef>
                  <a:spcPts val="7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，冰雪运动技术环境得到了不断改善和提升，为运动员在比赛</a:t>
              </a:r>
              <a:endParaRPr lang="Microsoft YaHei" altLang="Microsoft YaHei" sz="1500"/>
            </a:p>
            <a:p>
              <a:pPr marL="295452" algn="l" rtl="0" eaLnBrk="0">
                <a:lnSpc>
                  <a:spcPts val="2157"/>
                </a:lnSpc>
              </a:pP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中取得优异成绩提供了有力保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障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546100" y="4660899"/>
            <a:ext cx="10257348" cy="1271162"/>
            <a:chExt cx="10257348" cy="1271162"/>
          </a:xfrm>
        </p:grpSpPr>
        <p:pic>
          <p:nvPicPr>
            <p:cNvPr id="176" name="picture 17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0257348" cy="1271162"/>
            </a:xfrm>
            <a:prstGeom prst="rect">
              <a:avLst/>
            </a:prstGeom>
          </p:spPr>
        </p:pic>
        <p:sp>
          <p:nvSpPr>
            <p:cNvPr id="177" name="textbox 177"/>
            <p:cNvSpPr/>
            <p:nvPr/>
          </p:nvSpPr>
          <p:spPr>
            <a:xfrm>
              <a:off x="-12700" y="-12700"/>
              <a:ext cx="10283190" cy="13157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marL="3054956" indent="26860" algn="l" rtl="0" eaLnBrk="0">
                <a:lnSpc>
                  <a:spcPct val="123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目前，冰雪运动技术环境已经具备了较高的水平，但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仍存在一些问题和挑战，需要    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不断改进和完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178" name="textbox 178"/>
          <p:cNvSpPr/>
          <p:nvPr/>
        </p:nvSpPr>
        <p:spPr>
          <a:xfrm>
            <a:off x="2789746" y="1388509"/>
            <a:ext cx="8008619" cy="1287144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793138" indent="4762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冰雪运动技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术环境是指与冰雪运动相关的各种技术条件和环境因素的总和，包括场    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地设施、器材装备、运动员技能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教练水平、比赛规则等方面。</a:t>
            </a:r>
            <a:endParaRPr lang="Microsoft YaHei" altLang="Microsoft YaHei" sz="1500"/>
          </a:p>
        </p:txBody>
      </p:sp>
      <p:pic>
        <p:nvPicPr>
          <p:cNvPr id="179" name="picture 17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400" y="1384300"/>
            <a:ext cx="2256056" cy="1267967"/>
          </a:xfrm>
          <a:prstGeom prst="rect">
            <a:avLst/>
          </a:prstGeom>
        </p:spPr>
      </p:pic>
      <p:sp>
        <p:nvSpPr>
          <p:cNvPr id="180" name="textbox 180"/>
          <p:cNvSpPr/>
          <p:nvPr/>
        </p:nvSpPr>
        <p:spPr>
          <a:xfrm>
            <a:off x="442263" y="318468"/>
            <a:ext cx="5361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冰雪运动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技术环境现状概述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https://d.book118.com/696145231124010101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2024-09-26T00:25:33.699</cp:lastPrinted>
  <dcterms:created xsi:type="dcterms:W3CDTF">2024-09-25T16:25:33Z</dcterms:created>
  <dcterms:modified xsi:type="dcterms:W3CDTF">2024-09-25T16:25:35Z</dcterms:modified>
</cp:coreProperties>
</file>