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KCDBBV+NDSGMO+ArialMT"/>
      <p:regular r:id="rId20"/>
    </p:embeddedFont>
    <p:embeddedFont>
      <p:font typeface="PJMASM+MS-UIGothic"/>
      <p:regular r:id="rId21"/>
    </p:embeddedFont>
    <p:embeddedFont>
      <p:font typeface="ODBASQ+AQRLNF+MicrosoftYaHei-Bold"/>
      <p:regular r:id="rId22"/>
    </p:embeddedFont>
    <p:embeddedFont>
      <p:font typeface="MAJDFR+UHGVFQ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582F9-CE52-44D0-B682-69BD2F67F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CC2C4-EC59-4A18-B886-D23268B8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4801A-3485-4451-8100-D7CBDE60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9BE48-177D-4579-BFDA-8460F9CF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F8C6FA-9228-42F2-A508-D7014957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39658E-0E11-439F-86C7-7F9D20B54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C94EA-2DDD-4F5B-A4B7-38A52AB2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E8124-2053-4C0E-A3FE-E5E4BAF8B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DE0C66-451C-4388-B170-16AE2F4D3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5A635-D9A3-42D2-98DD-F51CD531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23881-A535-436A-A75D-1862B6AF6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11110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66690" y="112858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66690" y="16880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6690" y="224809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内容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266690" y="2807525"/>
            <a:ext cx="4790382" cy="19035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中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注意的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效果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CDBBV+NDSGMO+ArialMT"/>
                <a:cs typeface="KCDBBV+NDSGMO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微格教学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2400">
                <a:solidFill>
                  <a:srgbClr val="FFFFFF"/>
                </a:solidFill>
                <a:latin typeface="PJMASM+MS-UIGothic"/>
                <a:cs typeface="PJMASM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什么是微格教学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PJMASM+MS-UIGothic"/>
                <a:cs typeface="PJMASM+MS-UIGothic"/>
              </a:rPr>
              <a:t>微格教学的定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PJMASM+MS-UIGothic"/>
                <a:cs typeface="PJMASM+MS-UIGothic"/>
              </a:rPr>
              <a:t>微格教学的起源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微格教学的特点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技能分解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17139" y="331470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训练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明确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53969" y="5080000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以学生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中心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微格教学的作用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252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PJMASM+MS-UIGothic"/>
                <a:cs typeface="PJMASM+MS-UIGothic"/>
              </a:rPr>
              <a:t>提高教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45AE37"/>
                </a:solidFill>
                <a:latin typeface="PJMASM+MS-UIGothic"/>
                <a:cs typeface="PJMASM+MS-UIGothic"/>
              </a:rPr>
              <a:t>的教学技能水平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6475" y="2586636"/>
            <a:ext cx="694359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45AE37"/>
                </a:solidFill>
                <a:latin typeface="ODBASQ+AQRLNF+MicrosoftYaHei-Bold"/>
                <a:cs typeface="ODBASQ+AQRLNF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342772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8B526"/>
                </a:solidFill>
                <a:latin typeface="PJMASM+MS-UIGothic"/>
                <a:cs typeface="PJMASM+MS-UIGothic"/>
              </a:rPr>
              <a:t>培养教</a:t>
            </a:r>
            <a:r>
              <a:rPr sz="1550" spc="25">
                <a:solidFill>
                  <a:srgbClr val="38B526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38B526"/>
                </a:solidFill>
                <a:latin typeface="PJMASM+MS-UIGothic"/>
                <a:cs typeface="PJMASM+MS-UIGothic"/>
              </a:rPr>
              <a:t>的反思能力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2664" y="3728366"/>
            <a:ext cx="707694" cy="17924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334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38B526"/>
                </a:solidFill>
                <a:latin typeface="ODBASQ+AQRLNF+MicrosoftYaHei-Bold"/>
                <a:cs typeface="ODBASQ+AQRLNF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007D49"/>
                </a:solidFill>
                <a:latin typeface="ODBASQ+AQRLNF+MicrosoftYaHei-Bold"/>
                <a:cs typeface="ODBASQ+AQRLNF+MicrosoftYaHei-Bold"/>
              </a:rPr>
              <a:t>03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6725" y="4625971"/>
            <a:ext cx="275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7D49"/>
                </a:solidFill>
                <a:latin typeface="PJMASM+MS-UIGothic"/>
                <a:cs typeface="PJMASM+MS-UIGothic"/>
              </a:rPr>
              <a:t>促</a:t>
            </a:r>
            <a:r>
              <a:rPr sz="1550" spc="25">
                <a:solidFill>
                  <a:srgbClr val="007D49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007D49"/>
                </a:solidFill>
                <a:latin typeface="PJMASM+MS-UIGothic"/>
                <a:cs typeface="PJMASM+MS-UIGothic"/>
              </a:rPr>
              <a:t>教</a:t>
            </a:r>
            <a:r>
              <a:rPr sz="1550" spc="25">
                <a:solidFill>
                  <a:srgbClr val="007D49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007D49"/>
                </a:solidFill>
                <a:latin typeface="PJMASM+MS-UIGothic"/>
                <a:cs typeface="PJMASM+MS-UIGothic"/>
              </a:rPr>
              <a:t>之</a:t>
            </a:r>
            <a:r>
              <a:rPr sz="1550" spc="25">
                <a:solidFill>
                  <a:srgbClr val="007D49"/>
                </a:solidFill>
                <a:latin typeface="SimSun"/>
                <a:cs typeface="SimSun"/>
              </a:rPr>
              <a:t>间</a:t>
            </a:r>
            <a:r>
              <a:rPr sz="1550" spc="25">
                <a:solidFill>
                  <a:srgbClr val="007D49"/>
                </a:solidFill>
                <a:latin typeface="PJMASM+MS-UIGothic"/>
                <a:cs typeface="PJMASM+MS-UIGothic"/>
              </a:rPr>
              <a:t>的交流与合作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学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教学技能分析与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JMASM+MS-UIGothic"/>
                <a:cs typeface="PJMASM+MS-UIGothic"/>
              </a:rPr>
              <a:t>明确教学技能要求和要点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PJMASM+MS-UIGothic"/>
                <a:cs typeface="PJMAS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通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分析微格教学案例，了解不同教学方法和技能的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用，并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自身学科特点，明确教学技能的要求和要点。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，与同学和指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老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师进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行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讨论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，分享</a:t>
            </a:r>
            <a:r>
              <a:rPr sz="1500">
                <a:solidFill>
                  <a:srgbClr val="22571B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22571B"/>
                </a:solidFill>
                <a:latin typeface="PJMASM+MS-UIGothic"/>
                <a:cs typeface="PJMASM+MS-UIGothic"/>
              </a:rPr>
              <a:t>和心得。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教学技能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训练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教学反思与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PJMASM+MS-UIGothic"/>
                <a:cs typeface="PJMASM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289127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总结实训经验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，反思教学不足之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在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实训结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束后，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整个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实训过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程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总结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和反思，梳理自己的收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和不足之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，并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提出改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措施。同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同学和指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老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的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价和建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归纳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，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今后的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教学工作提供参考和借</a:t>
            </a:r>
            <a:r>
              <a:rPr sz="1350">
                <a:solidFill>
                  <a:srgbClr val="22571B"/>
                </a:solidFill>
                <a:latin typeface="SimSun"/>
                <a:cs typeface="SimSun"/>
              </a:rPr>
              <a:t>鉴</a:t>
            </a:r>
            <a:r>
              <a:rPr sz="1350">
                <a:solidFill>
                  <a:srgbClr val="22571B"/>
                </a:solidFill>
                <a:latin typeface="PJMASM+MS-UIGothic"/>
                <a:cs typeface="PJMAS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DBASQ+AQRLNF+MicrosoftYaHei-Bold"/>
                <a:cs typeface="ODBASQ+AQRLNF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教学技能分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4894" y="34709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入新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技能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0647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解技能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1350" y="3470909"/>
            <a:ext cx="111942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提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技能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385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演示技能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903459" y="347090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与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PJMASM+MS-UIGothic"/>
                <a:cs typeface="PJMASM+MS-UIGothic"/>
              </a:rPr>
              <a:t>价技能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要求教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能根据教学内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容和学生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情况，采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用多种方式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入新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如直接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入、情境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等，激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学生的学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趣和好奇心。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14078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要求教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能清晰、准确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解教学内容，运用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多种教学方法和手段，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如板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、</a:t>
            </a:r>
            <a:r>
              <a:rPr sz="1350">
                <a:solidFill>
                  <a:srgbClr val="FFFFFF"/>
                </a:solidFill>
                <a:latin typeface="MAJDFR+UHGVFQ+MicrosoftYaHei"/>
                <a:cs typeface="MAJDFR+UHGVFQ+MicrosoftYaHei"/>
              </a:rPr>
              <a:t>PPT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物展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示等，帮助学生理解和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掌握知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要求教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能根据学生的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情况和教学内容，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提出具有启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学生思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考和探究，培养学生的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能力和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造力。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191407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要求教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示范、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、操作等方式，展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示教学内容，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学生更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好地理解和掌握知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2102606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要求教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能及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时给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予学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生反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价，肯定学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生的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点和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步，指出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不足和需要改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的地方，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鼓励学生不断提高学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教学技能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用案例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3395764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小学数学《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认识</a:t>
            </a: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分数》的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97519" y="1819711"/>
            <a:ext cx="3731621" cy="1261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初中物理《浮力》的教学</a:t>
            </a:r>
          </a:p>
          <a:p>
            <a:pPr marL="2657475" marR="0">
              <a:lnSpc>
                <a:spcPts val="2300"/>
              </a:lnSpc>
              <a:spcBef>
                <a:spcPts val="1885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案例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23512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教学案例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教学技能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训练</a:t>
            </a:r>
            <a:r>
              <a:rPr sz="3000">
                <a:solidFill>
                  <a:srgbClr val="45AE37"/>
                </a:solidFill>
                <a:latin typeface="PJMASM+MS-UIGothic"/>
                <a:cs typeface="PJMASM+MS-UIGothic"/>
              </a:rPr>
              <a:t>方法与策略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20255" y="1414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视频</a:t>
            </a: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反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馈训练</a:t>
            </a:r>
            <a:r>
              <a:rPr sz="2300">
                <a:solidFill>
                  <a:srgbClr val="45AE37"/>
                </a:solidFill>
                <a:latin typeface="PJMASM+MS-UIGothic"/>
                <a:cs typeface="PJMASM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25029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模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拟</a:t>
            </a:r>
            <a:r>
              <a:rPr sz="2300" spc="23">
                <a:solidFill>
                  <a:srgbClr val="45AE37"/>
                </a:solidFill>
                <a:latin typeface="PJMASM+MS-UIGothic"/>
                <a:cs typeface="PJMASM+MS-UIGothic"/>
              </a:rPr>
              <a:t>教学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训练</a:t>
            </a:r>
            <a:r>
              <a:rPr sz="2300">
                <a:solidFill>
                  <a:srgbClr val="45AE37"/>
                </a:solidFill>
                <a:latin typeface="PJMASM+MS-UIGothic"/>
                <a:cs typeface="PJMASM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3094" y="3708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PJMASM+MS-UIGothic"/>
                <a:cs typeface="PJMASM+MS-UIGothic"/>
              </a:rPr>
              <a:t>合作式</a:t>
            </a:r>
            <a:r>
              <a:rPr sz="2300" spc="23">
                <a:solidFill>
                  <a:srgbClr val="45AE37"/>
                </a:solidFill>
                <a:latin typeface="SimSun"/>
                <a:cs typeface="SimSun"/>
              </a:rPr>
              <a:t>训练</a:t>
            </a:r>
            <a:r>
              <a:rPr sz="2300">
                <a:solidFill>
                  <a:srgbClr val="45AE37"/>
                </a:solidFill>
                <a:latin typeface="PJMASM+MS-UIGothic"/>
                <a:cs typeface="PJMASM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265159" y="5260192"/>
            <a:ext cx="4286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JMASM+MS-UIGothic"/>
                <a:cs typeface="PJMASM+MS-UIGothic"/>
              </a:rPr>
              <a:t>平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https://d.book118.com/696211110132010054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KCDBBV+NDSGMO+ArialMT</vt:lpstr>
      <vt:lpstr>Times New Roman</vt:lpstr>
      <vt:lpstr>PJMASM+MS-UIGothic</vt:lpstr>
      <vt:lpstr>SimSun</vt:lpstr>
      <vt:lpstr>ODBASQ+AQRLNF+MicrosoftYaHei-Bold</vt:lpstr>
      <vt:lpstr>MAJDFR+UHGVFQ+MicrosoftYaHei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2024-09-21T16:40:38.400</cp:lastPrinted>
  <dcterms:created xsi:type="dcterms:W3CDTF">2024-09-21T08:40:38Z</dcterms:created>
  <dcterms:modified xsi:type="dcterms:W3CDTF">2024-09-21T08:40:39Z</dcterms:modified>
</cp:coreProperties>
</file>