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84A508-ED0E-49BA-92D6-A098F95B1D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C3E9D0-A105-4386-A4E5-B83B108571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CE81BC-31DE-42FB-A0C3-529F2CA5B3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4B8DB4-235F-4FCF-ACDA-170657103F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267490-C04E-477D-A96D-BB1B79823B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80967F-C0F8-4FCA-AA93-72BF4CB5FF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AA4CAF-E669-47A0-BDD4-EFE6A32640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3640FE-0748-40C4-905E-7AB5670EA0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C838AA-3E50-4E01-84E7-6824D8BE8F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347B41-34D6-4C40-8AE0-A265DD7A87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E210E4-06F1-4595-A656-7F74987E76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7"/>
          <p:cNvPicPr>
            <a:picLocks noChangeAspect="1"/>
          </p:cNvPicPr>
          <p:nvPr userDrawn="1"/>
        </p:nvPicPr>
        <p:blipFill>
          <a:blip r:embed="rId1"/>
          <a:stretch>
            <a:fillRect/>
          </a:stretch>
        </p:blipFill>
        <p:spPr>
          <a:xfrm>
            <a:off x="0" y="-1"/>
            <a:ext cx="12192000" cy="6858000"/>
          </a:xfrm>
          <a:prstGeom prst="rect">
            <a:avLst/>
          </a:prstGeom>
        </p:spPr>
      </p:pic>
      <p:sp>
        <p:nvSpPr>
          <p:cNvPr id="17" name="矩形 8"/>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621305122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手术室护理最新发展与实践\n## 1.手术室护理的基本概念与重要性\n### 1.1手术室护理的定义与职责\n### 1.2手术室护理的重要性及影响\n### 1.3手术室护理的发展趋势与挑战\n## 2.手术室环境与管理\n### 2.1手术室环境的设置与要求\n### 2.2手术室物品管理与消毒隔离\n### 2.3手术室护理团队的组织与协作\n## 3.手术患者护理\n### 3.1手术前患者的护理准备\n### 3.2手术中患者的护理监测\n### 3.3手术后患者的护理与康复指导\n## 4.手术护理技术操作\n### 4.1手术器械与设备的使用\n### 4.2手术基本操作技术与配合\n### 4.3特殊手术的护理配合与监测\n## 5.手术室护理安全与风险管理\n### 5.1手术室护理中的安全隐患与防范\n### 5.2手术室护理风险管理策略\n### 5.3手术室护理差错事故的处理与报告\n## 6.手术室护理教育与培训\n### 6.1手术室护理教育的目标与内容\n### 6.2手术室护理培训的方法与评估\n### 6.3手术室护理教育的未来展望\n## 7.手术室护理科研与创新\n### 7.1手术室护理科研的现状与需求\n### 7.2手术室护理科研的方法与步骤\n### 7.3手术室护理科研成果的转化与应用\n&quot;,&quot;templateId&quot;:&quot;nagpdhr1t7f5bfz8ouwztpjxgw&quot;}}"/>
        <p:cNvGrpSpPr/>
        <p:nvPr/>
      </p:nvGrpSpPr>
      <p:grpSpPr>
        <a:xfrm>
          <a:off x="0" y="0"/>
          <a:ext cx="0" cy="0"/>
        </a:xfrm>
      </p:grpSpPr>
      <p:sp>
        <p:nvSpPr>
          <p:cNvPr id="2" name="文本占位符 3"/>
          <p:cNvSpPr>
            <a:spLocks noGrp="1"/>
          </p:cNvSpPr>
          <p:nvPr>
            <p:ph type="body" sz="quarter" idx="11"/>
          </p:nvPr>
        </p:nvSpPr>
        <p:spPr>
          <a:xfrm>
            <a:off x="392698" y="4448586"/>
            <a:ext cx="9226550" cy="647700"/>
          </a:xfrm>
        </p:spPr>
        <p:txBody>
          <a:bodyPr/>
          <a:lstStyle/>
          <a:p>
            <a:r>
              <a:rPr lang="en-US"/>
              <a:t>TENCENT DOCS SMART CREATE</a:t>
            </a:r>
            <a:endParaRPr lang="zh-CN" spc="0"/>
          </a:p>
        </p:txBody>
      </p:sp>
      <p:sp>
        <p:nvSpPr>
          <p:cNvPr id="3"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j-ea"/>
                <a:ea typeface="+mj-ea"/>
              </a:rPr>
              <a:t>CREATE TOGETHER</a:t>
            </a:r>
            <a:endParaRPr kumimoji="1" lang="en-US" altLang="zh-CN" spc="80">
              <a:solidFill>
                <a:schemeClr val="bg1"/>
              </a:solidFill>
              <a:latin typeface="+mj-ea"/>
              <a:ea typeface="+mj-ea"/>
            </a:endParaRPr>
          </a:p>
        </p:txBody>
      </p:sp>
      <p:sp>
        <p:nvSpPr>
          <p:cNvPr id="4"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2147483647"/>
          </p:nvPr>
        </p:nvSpPr>
        <p:spPr>
          <a:xfrm>
            <a:off x="392698" y="5140683"/>
            <a:ext cx="1128395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sz="6600"/>
              <a:t>手术室护理最新发展与实践</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descr="{&quot;isTemplate&quot;:true,&quot;type&quot;:2}"/>
        <p:cNvGrpSpPr/>
        <p:nvPr/>
      </p:nvGrpSpPr>
      <p:grpSpPr>
        <a:xfrm>
          <a:off x="0" y="0"/>
          <a:ext cx="0" cy="0"/>
        </a:xfrm>
      </p:grpSpPr>
      <p:sp>
        <p:nvSpPr>
          <p:cNvPr id="138"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手术室护理的基本概念与重要性</a:t>
            </a:r>
            <a:endParaRPr/>
          </a:p>
        </p:txBody>
      </p:sp>
      <p:sp>
        <p:nvSpPr>
          <p:cNvPr id="13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7" name="" descr="{&quot;isTemplate&quot;:true,&quot;type&quot;:3}"/>
        <p:cNvGrpSpPr/>
        <p:nvPr/>
      </p:nvGrpSpPr>
      <p:grpSpPr>
        <a:xfrm>
          <a:off x="0" y="0"/>
          <a:ext cx="0" cy="0"/>
        </a:xfrm>
      </p:grpSpPr>
      <p:sp>
        <p:nvSpPr>
          <p:cNvPr id="268"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手术室护理的定义与职责</a:t>
            </a:r>
            <a:endParaRPr lang="en-US" sz="3600" b="1">
              <a:latin typeface="微软雅黑"/>
              <a:ea typeface="微软雅黑"/>
            </a:endParaRPr>
          </a:p>
        </p:txBody>
      </p:sp>
      <p:sp>
        <p:nvSpPr>
          <p:cNvPr id="269"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手术室护理是指在整个手术过程中，护理人员对患者进行的一系列护理活动</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包括手术前的准备、手术中的监测与配合、手术后的护理与康复指导</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旨在确保患者在手术过程中的安全与舒适，促进术后康复</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手术室护理的职责</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评估患者的手术适应症，协助医生制定手术方案</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准备手术所需物品和设备，确保手术室的清洁与消毒</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在手术过程中密切监测患者的生命体征，及时发现问题并处理</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手术后对患者进行护理，指导患者康复锻炼，确保患者安全出院</a:t>
            </a:r>
            <a:endParaRPr/>
          </a:p>
        </p:txBody>
      </p:sp>
      <p:cxnSp>
        <p:nvCxnSpPr>
          <p:cNvPr id="270"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71"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8" name="" descr="{&quot;isTemplate&quot;:true,&quot;type&quot;:3}"/>
        <p:cNvGrpSpPr/>
        <p:nvPr/>
      </p:nvGrpSpPr>
      <p:grpSpPr>
        <a:xfrm>
          <a:off x="0" y="0"/>
          <a:ext cx="0" cy="0"/>
        </a:xfrm>
      </p:grpSpPr>
      <p:grpSp>
        <p:nvGrpSpPr>
          <p:cNvPr id="279"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280" name="Group 628"/>
            <p:cNvGrpSpPr/>
            <p:nvPr/>
          </p:nvGrpSpPr>
          <p:grpSpPr>
            <a:xfrm>
              <a:off x="1197254" y="3971227"/>
              <a:ext cx="11008530" cy="2106887"/>
              <a:chOff x="1197254" y="3971227"/>
              <a:chExt cx="11008530" cy="2106887"/>
            </a:xfrm>
          </p:grpSpPr>
          <p:sp>
            <p:nvSpPr>
              <p:cNvPr id="281"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2"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3"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84"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85"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手术室护理的重要性</a:t>
                </a:r>
                <a:endParaRPr/>
              </a:p>
            </p:txBody>
          </p:sp>
          <p:sp>
            <p:nvSpPr>
              <p:cNvPr id="286"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手术的成功与否与护理质量密切相关，高质量的护理可以降低手术风险，提高手术成功率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手术室护理人员的专业素质和服务水平直接影响患者的手术体验和满意度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良好的手术室护理管理有助于提高手术室的工作效率，降低医疗成本</a:t>
                </a:r>
                <a:endParaRPr/>
              </a:p>
            </p:txBody>
          </p:sp>
        </p:grpSp>
        <p:grpSp>
          <p:nvGrpSpPr>
            <p:cNvPr id="287" name="Group 635"/>
            <p:cNvGrpSpPr/>
            <p:nvPr/>
          </p:nvGrpSpPr>
          <p:grpSpPr>
            <a:xfrm>
              <a:off x="3499345" y="1423099"/>
              <a:ext cx="11008530" cy="2005901"/>
              <a:chOff x="3499345" y="1423099"/>
              <a:chExt cx="11008530" cy="2005901"/>
            </a:xfrm>
          </p:grpSpPr>
          <p:sp>
            <p:nvSpPr>
              <p:cNvPr id="288"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手术室护理的影响</a:t>
                </a:r>
                <a:endParaRPr/>
              </a:p>
            </p:txBody>
          </p:sp>
          <p:sp>
            <p:nvSpPr>
              <p:cNvPr id="289"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手术室护理质量的提高可以降低术后并发症的发生率，提高患者的生存质量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优质的手术室护理服务可以提高患者对医疗服务的信任度，有利于建立良好的医患关系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手术室护理的创新与发展可以推动整个护理学科的发展，提高护理人员的职业素养</a:t>
                </a:r>
                <a:endParaRPr/>
              </a:p>
            </p:txBody>
          </p:sp>
          <p:sp>
            <p:nvSpPr>
              <p:cNvPr id="290"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1"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2"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9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9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手术室护理的重要性及影响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5" name="" descr="{&quot;isTemplate&quot;:true,&quot;type&quot;:3}"/>
        <p:cNvGrpSpPr/>
        <p:nvPr/>
      </p:nvGrpSpPr>
      <p:grpSpPr>
        <a:xfrm>
          <a:off x="0" y="0"/>
          <a:ext cx="0" cy="0"/>
        </a:xfrm>
      </p:grpSpPr>
      <p:pic>
        <p:nvPicPr>
          <p:cNvPr id="29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9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98" name="Group 598"/>
            <p:cNvGrpSpPr/>
            <p:nvPr/>
          </p:nvGrpSpPr>
          <p:grpSpPr>
            <a:xfrm>
              <a:off x="763829" y="1414808"/>
              <a:ext cx="6972294" cy="2337649"/>
              <a:chOff x="763829" y="1414808"/>
              <a:chExt cx="6972294" cy="2337649"/>
            </a:xfrm>
          </p:grpSpPr>
          <p:sp>
            <p:nvSpPr>
              <p:cNvPr id="29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手术室护理的发展趋势</a:t>
                </a:r>
                <a:endParaRPr/>
              </a:p>
            </p:txBody>
          </p:sp>
          <p:sp>
            <p:nvSpPr>
              <p:cNvPr id="30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手术室护理将更加专业化、精细化，护理人员需要具备更高的专业素质和服务水平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手术室护理将更加注重人文关怀，提高患者的舒适度和满意度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手术室护理将充分利用现代科技手段，实现信息化、智能化的管理与发展</a:t>
                </a:r>
                <a:endParaRPr/>
              </a:p>
            </p:txBody>
          </p:sp>
          <p:sp>
            <p:nvSpPr>
              <p:cNvPr id="30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0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05" name="Group 591"/>
            <p:cNvGrpSpPr/>
            <p:nvPr/>
          </p:nvGrpSpPr>
          <p:grpSpPr>
            <a:xfrm>
              <a:off x="689593" y="3949139"/>
              <a:ext cx="7078256" cy="2128975"/>
              <a:chOff x="689593" y="3949139"/>
              <a:chExt cx="7078256" cy="2128975"/>
            </a:xfrm>
          </p:grpSpPr>
          <p:sp>
            <p:nvSpPr>
              <p:cNvPr id="30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手术室护理面临的挑战</a:t>
                </a:r>
                <a:endParaRPr/>
              </a:p>
            </p:txBody>
          </p:sp>
          <p:sp>
            <p:nvSpPr>
              <p:cNvPr id="30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随着医疗技术的不断发展，手术室护理人员需要不断更新知识，提高技术水平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手术室护理将面临人力资源紧张、工作强度大的挑战，需要合理安排护理人员的工作和时间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手术室护理需要加强风险管理，防范医疗差错事故的发生</a:t>
                </a:r>
                <a:endParaRPr/>
              </a:p>
            </p:txBody>
          </p:sp>
          <p:sp>
            <p:nvSpPr>
              <p:cNvPr id="30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1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手术室护理的发展趋势与挑战</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13" name="" descr="{&quot;isTemplate&quot;:true,&quot;type&quot;:2}"/>
        <p:cNvGrpSpPr/>
        <p:nvPr/>
      </p:nvGrpSpPr>
      <p:grpSpPr>
        <a:xfrm>
          <a:off x="0" y="0"/>
          <a:ext cx="0" cy="0"/>
        </a:xfrm>
      </p:grpSpPr>
      <p:sp>
        <p:nvSpPr>
          <p:cNvPr id="314"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手术室环境与管理</a:t>
            </a:r>
            <a:endParaRPr/>
          </a:p>
        </p:txBody>
      </p:sp>
      <p:sp>
        <p:nvSpPr>
          <p:cNvPr id="315"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16" name="" descr="{&quot;isTemplate&quot;:true,&quot;type&quot;:3}"/>
        <p:cNvGrpSpPr/>
        <p:nvPr/>
      </p:nvGrpSpPr>
      <p:grpSpPr>
        <a:xfrm>
          <a:off x="0" y="0"/>
          <a:ext cx="0" cy="0"/>
        </a:xfrm>
      </p:grpSpPr>
      <p:pic>
        <p:nvPicPr>
          <p:cNvPr id="31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1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19" name="Group 598"/>
            <p:cNvGrpSpPr/>
            <p:nvPr/>
          </p:nvGrpSpPr>
          <p:grpSpPr>
            <a:xfrm>
              <a:off x="763829" y="1414808"/>
              <a:ext cx="6972294" cy="2337649"/>
              <a:chOff x="763829" y="1414808"/>
              <a:chExt cx="6972294" cy="2337649"/>
            </a:xfrm>
          </p:grpSpPr>
          <p:sp>
            <p:nvSpPr>
              <p:cNvPr id="32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手术室环境的设置</a:t>
                </a:r>
                <a:endParaRPr/>
              </a:p>
            </p:txBody>
          </p:sp>
          <p:sp>
            <p:nvSpPr>
              <p:cNvPr id="32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手术室应位于医院内相对独立的位置，便于隔离和消毒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手术室应有足够的空间，以满足手术的需要，同时方便器械和物品的搬运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手术室应有良好的通风和采光条件，确保手术室的空气质量</a:t>
                </a:r>
                <a:endParaRPr/>
              </a:p>
            </p:txBody>
          </p:sp>
          <p:sp>
            <p:nvSpPr>
              <p:cNvPr id="32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2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26" name="Group 591"/>
            <p:cNvGrpSpPr/>
            <p:nvPr/>
          </p:nvGrpSpPr>
          <p:grpSpPr>
            <a:xfrm>
              <a:off x="689593" y="3949139"/>
              <a:ext cx="7078256" cy="2128975"/>
              <a:chOff x="689593" y="3949139"/>
              <a:chExt cx="7078256" cy="2128975"/>
            </a:xfrm>
          </p:grpSpPr>
          <p:sp>
            <p:nvSpPr>
              <p:cNvPr id="32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手术室环境的要求</a:t>
                </a:r>
                <a:endParaRPr/>
              </a:p>
            </p:txBody>
          </p:sp>
          <p:sp>
            <p:nvSpPr>
              <p:cNvPr id="32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手术室应保持无菌状态，定期进行空气消毒和细菌监测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手术室内的温度和湿度应保持在适宜范围内，以保证手术的顺利进行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手术室内的照明应充足，便于手术操作和医生、护士的沟通</a:t>
                </a:r>
                <a:endParaRPr/>
              </a:p>
            </p:txBody>
          </p:sp>
          <p:sp>
            <p:nvSpPr>
              <p:cNvPr id="32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3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3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手术室环境的设置与要求</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34" name="" descr="{&quot;isTemplate&quot;:true,&quot;type&quot;:3}"/>
        <p:cNvGrpSpPr/>
        <p:nvPr/>
      </p:nvGrpSpPr>
      <p:grpSpPr>
        <a:xfrm>
          <a:off x="0" y="0"/>
          <a:ext cx="0" cy="0"/>
        </a:xfrm>
      </p:grpSpPr>
      <p:pic>
        <p:nvPicPr>
          <p:cNvPr id="33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3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37" name="Group 598"/>
            <p:cNvGrpSpPr/>
            <p:nvPr/>
          </p:nvGrpSpPr>
          <p:grpSpPr>
            <a:xfrm>
              <a:off x="763829" y="1414808"/>
              <a:ext cx="6972294" cy="2337649"/>
              <a:chOff x="763829" y="1414808"/>
              <a:chExt cx="6972294" cy="2337649"/>
            </a:xfrm>
          </p:grpSpPr>
          <p:sp>
            <p:nvSpPr>
              <p:cNvPr id="33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手术室物品管理</a:t>
                </a:r>
                <a:endParaRPr/>
              </a:p>
            </p:txBody>
          </p:sp>
          <p:sp>
            <p:nvSpPr>
              <p:cNvPr id="33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手术室物品应分类存放，保持整洁有序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手术器械和医疗设备应定期检查、保养和维护，确保其性能良好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手术用品应按需领取，避免浪费和积压</a:t>
                </a:r>
                <a:endParaRPr/>
              </a:p>
            </p:txBody>
          </p:sp>
          <p:sp>
            <p:nvSpPr>
              <p:cNvPr id="34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4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44" name="Group 591"/>
            <p:cNvGrpSpPr/>
            <p:nvPr/>
          </p:nvGrpSpPr>
          <p:grpSpPr>
            <a:xfrm>
              <a:off x="689593" y="3949139"/>
              <a:ext cx="7078256" cy="2128975"/>
              <a:chOff x="689593" y="3949139"/>
              <a:chExt cx="7078256" cy="2128975"/>
            </a:xfrm>
          </p:grpSpPr>
          <p:sp>
            <p:nvSpPr>
              <p:cNvPr id="34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手术室消毒隔离</a:t>
                </a:r>
                <a:endParaRPr/>
              </a:p>
            </p:txBody>
          </p:sp>
          <p:sp>
            <p:nvSpPr>
              <p:cNvPr id="34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手术室应严格执行消毒隔离制度，防止交叉感染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手术器械和物品应根据消毒隔离要求进行分类消毒和处理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手术室工作人员应严格遵守消毒隔离操作规程，做好个人防护</a:t>
                </a:r>
                <a:endParaRPr/>
              </a:p>
            </p:txBody>
          </p:sp>
          <p:sp>
            <p:nvSpPr>
              <p:cNvPr id="34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5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5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手术室物品管理与消毒隔离</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52" name="" descr="{&quot;isTemplate&quot;:true,&quot;type&quot;:3}"/>
        <p:cNvGrpSpPr/>
        <p:nvPr/>
      </p:nvGrpSpPr>
      <p:grpSpPr>
        <a:xfrm>
          <a:off x="0" y="0"/>
          <a:ext cx="0" cy="0"/>
        </a:xfrm>
      </p:grpSpPr>
      <p:pic>
        <p:nvPicPr>
          <p:cNvPr id="35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5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55" name="Group 598"/>
            <p:cNvGrpSpPr/>
            <p:nvPr/>
          </p:nvGrpSpPr>
          <p:grpSpPr>
            <a:xfrm>
              <a:off x="763829" y="1414808"/>
              <a:ext cx="6972294" cy="2337649"/>
              <a:chOff x="763829" y="1414808"/>
              <a:chExt cx="6972294" cy="2337649"/>
            </a:xfrm>
          </p:grpSpPr>
          <p:sp>
            <p:nvSpPr>
              <p:cNvPr id="35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手术室护理团队的组织</a:t>
                </a:r>
                <a:endParaRPr/>
              </a:p>
            </p:txBody>
          </p:sp>
          <p:sp>
            <p:nvSpPr>
              <p:cNvPr id="35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手术室护理团队应包括护士长、主管护士、巡回护士和器械护士等不同岗位的人员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手术室护理团队应建立明确的工作职责和分工，确保手术护理工作的顺利进行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手术室护理团队应保持良好的沟通与协作，共同应对手术中的各种问题</a:t>
                </a:r>
                <a:endParaRPr/>
              </a:p>
            </p:txBody>
          </p:sp>
          <p:sp>
            <p:nvSpPr>
              <p:cNvPr id="35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6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62" name="Group 591"/>
            <p:cNvGrpSpPr/>
            <p:nvPr/>
          </p:nvGrpSpPr>
          <p:grpSpPr>
            <a:xfrm>
              <a:off x="689593" y="3949139"/>
              <a:ext cx="7078256" cy="2128975"/>
              <a:chOff x="689593" y="3949139"/>
              <a:chExt cx="7078256" cy="2128975"/>
            </a:xfrm>
          </p:grpSpPr>
          <p:sp>
            <p:nvSpPr>
              <p:cNvPr id="36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手术室护理团队的协作</a:t>
                </a:r>
                <a:endParaRPr/>
              </a:p>
            </p:txBody>
          </p:sp>
          <p:sp>
            <p:nvSpPr>
              <p:cNvPr id="36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手术室护理团队应与手术医生、麻醉医生等医护人员保持良好的沟通和协作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手术室护理团队应根据手术需要，合理安排护理人员和物资资源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手术室护理团队应对手术中的突发情况作出迅速反应，确保患者安全</a:t>
                </a:r>
                <a:endParaRPr/>
              </a:p>
            </p:txBody>
          </p:sp>
          <p:sp>
            <p:nvSpPr>
              <p:cNvPr id="36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6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6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手术室护理团队的组织与协作</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手术患者护理</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手术前患者的护理评估</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手术室护理人员应对患者进行全面评估，了解患者的身体状况、手术适应症和禁忌症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手术室护理人员应根据评估结果，协助医生制定手术方案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手术室护理人员应对患者进行心理评估，了解患者的心理需求和担忧，给予相应的心理疏导</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手术前患者的护理措施</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手术室护理人员应协助患者做好手术前的各项准备工作，如皮肤准备、禁食禁水等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手术室护理人员应确保患者在手术前得到充分的休息，以降低手术风险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手术室护理人员应与患者及家属进行有效沟通，建立良好的医患关系</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手术前患者的护理准备</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 name="" descr="{&quot;isTemplate&quot;:true,&quot;type&quot;:3}"/>
        <p:cNvGrpSpPr/>
        <p:nvPr/>
      </p:nvGrpSpPr>
      <p:grpSpPr>
        <a:xfrm>
          <a:off x="0" y="0"/>
          <a:ext cx="0" cy="0"/>
        </a:xfrm>
      </p:grpSpPr>
      <p:pic>
        <p:nvPicPr>
          <p:cNvPr id="2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1" name="Group 598"/>
            <p:cNvGrpSpPr/>
            <p:nvPr/>
          </p:nvGrpSpPr>
          <p:grpSpPr>
            <a:xfrm>
              <a:off x="763829" y="1414808"/>
              <a:ext cx="6972294" cy="2337649"/>
              <a:chOff x="763829" y="1414808"/>
              <a:chExt cx="6972294" cy="2337649"/>
            </a:xfrm>
          </p:grpSpPr>
          <p:sp>
            <p:nvSpPr>
              <p:cNvPr id="3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手术中患者的护理监测</a:t>
                </a:r>
                <a:endParaRPr/>
              </a:p>
            </p:txBody>
          </p:sp>
          <p:sp>
            <p:nvSpPr>
              <p:cNvPr id="3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手术室护理人员应在手术过程中密切监测患者的生命体征，如心率、血压、血氧饱和度等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手术室护理人员应密切观察患者的手术部位，注意有无出血、感染等并发症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手术室护理人员应及时发现并处理手术中的异常情况，确保患者安全</a:t>
                </a:r>
                <a:endParaRPr/>
              </a:p>
            </p:txBody>
          </p:sp>
          <p:sp>
            <p:nvSpPr>
              <p:cNvPr id="3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8" name="Group 591"/>
            <p:cNvGrpSpPr/>
            <p:nvPr/>
          </p:nvGrpSpPr>
          <p:grpSpPr>
            <a:xfrm>
              <a:off x="689593" y="3949139"/>
              <a:ext cx="7078256" cy="2128975"/>
              <a:chOff x="689593" y="3949139"/>
              <a:chExt cx="7078256" cy="2128975"/>
            </a:xfrm>
          </p:grpSpPr>
          <p:sp>
            <p:nvSpPr>
              <p:cNvPr id="3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手术中患者的护理配合</a:t>
                </a:r>
                <a:endParaRPr/>
              </a:p>
            </p:txBody>
          </p:sp>
          <p:sp>
            <p:nvSpPr>
              <p:cNvPr id="4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手术室护理人员应根据手术需要，配合医生完成手术操作，如传递器械、协助止血等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手术室护理人员应确保手术中的物品供应，满足手术需要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手术室护理人员应与手术医生、麻醉医生等医护人员保持良好的沟通和协作</a:t>
                </a:r>
                <a:endParaRPr/>
              </a:p>
            </p:txBody>
          </p:sp>
          <p:sp>
            <p:nvSpPr>
              <p:cNvPr id="4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手术中患者的护理监测</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6" name="" descr="{&quot;isTemplate&quot;:true,&quot;type&quot;:3}"/>
        <p:cNvGrpSpPr/>
        <p:nvPr/>
      </p:nvGrpSpPr>
      <p:grpSpPr>
        <a:xfrm>
          <a:off x="0" y="0"/>
          <a:ext cx="0" cy="0"/>
        </a:xfrm>
      </p:grpSpPr>
      <p:grpSp>
        <p:nvGrpSpPr>
          <p:cNvPr id="47"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48" name="Group 686"/>
            <p:cNvGrpSpPr/>
            <p:nvPr/>
          </p:nvGrpSpPr>
          <p:grpSpPr>
            <a:xfrm>
              <a:off x="1075314" y="1520189"/>
              <a:ext cx="9868911" cy="2072418"/>
              <a:chOff x="1075314" y="1520189"/>
              <a:chExt cx="9868911" cy="2072418"/>
            </a:xfrm>
          </p:grpSpPr>
          <p:sp>
            <p:nvSpPr>
              <p:cNvPr id="49"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手术室护理人员应对手术后患者进行严密观察，及时发现并处理术后并发症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手术室护理人员应协助患者进行伤口护理，预防感染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手术室护理人员应指导患者进行康复锻炼，促进患者恢复</a:t>
                </a:r>
                <a:endParaRPr/>
              </a:p>
            </p:txBody>
          </p:sp>
          <p:sp>
            <p:nvSpPr>
              <p:cNvPr id="50"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手术后患者的护理</a:t>
                </a:r>
                <a:endParaRPr/>
              </a:p>
            </p:txBody>
          </p:sp>
          <p:sp>
            <p:nvSpPr>
              <p:cNvPr id="51"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2"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53" name="Group 691"/>
            <p:cNvGrpSpPr/>
            <p:nvPr/>
          </p:nvGrpSpPr>
          <p:grpSpPr>
            <a:xfrm>
              <a:off x="1075314" y="3881882"/>
              <a:ext cx="9868911" cy="2072418"/>
              <a:chOff x="1075314" y="3881882"/>
              <a:chExt cx="9868911" cy="2072418"/>
            </a:xfrm>
          </p:grpSpPr>
          <p:sp>
            <p:nvSpPr>
              <p:cNvPr id="54"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手术室护理人员应向患者及家属提供详细的康复指导，包括饮食、活动、用药等方面</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手术室护理人员应协助患者制定个性化的康复计划，提高康复效果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手术室护理人员应关注患者的心理状况，给予心理支持和鼓励，帮助患者建立信心</a:t>
                </a:r>
                <a:endParaRPr/>
              </a:p>
            </p:txBody>
          </p:sp>
          <p:sp>
            <p:nvSpPr>
              <p:cNvPr id="55"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手术后患者的康复指导</a:t>
                </a:r>
                <a:endParaRPr/>
              </a:p>
            </p:txBody>
          </p:sp>
          <p:sp>
            <p:nvSpPr>
              <p:cNvPr id="56"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5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手术后患者的护理与康复指导</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9" name="" descr="{&quot;isTemplate&quot;:true,&quot;type&quot;:2}"/>
        <p:cNvGrpSpPr/>
        <p:nvPr/>
      </p:nvGrpSpPr>
      <p:grpSpPr>
        <a:xfrm>
          <a:off x="0" y="0"/>
          <a:ext cx="0" cy="0"/>
        </a:xfrm>
      </p:grpSpPr>
      <p:sp>
        <p:nvSpPr>
          <p:cNvPr id="60"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手术护理技术操作</a:t>
            </a:r>
            <a:endParaRPr/>
          </a:p>
        </p:txBody>
      </p:sp>
      <p:sp>
        <p:nvSpPr>
          <p:cNvPr id="61"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04</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2" name="" descr="{&quot;isTemplate&quot;:true,&quot;type&quot;:3}"/>
        <p:cNvGrpSpPr/>
        <p:nvPr/>
      </p:nvGrpSpPr>
      <p:grpSpPr>
        <a:xfrm>
          <a:off x="0" y="0"/>
          <a:ext cx="0" cy="0"/>
        </a:xfrm>
      </p:grpSpPr>
      <p:pic>
        <p:nvPicPr>
          <p:cNvPr id="6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6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65" name="Group 598"/>
            <p:cNvGrpSpPr/>
            <p:nvPr/>
          </p:nvGrpSpPr>
          <p:grpSpPr>
            <a:xfrm>
              <a:off x="763829" y="1414808"/>
              <a:ext cx="6972294" cy="2337649"/>
              <a:chOff x="763829" y="1414808"/>
              <a:chExt cx="6972294" cy="2337649"/>
            </a:xfrm>
          </p:grpSpPr>
          <p:sp>
            <p:nvSpPr>
              <p:cNvPr id="6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手术器械与设备的使用原则</a:t>
                </a:r>
                <a:endParaRPr/>
              </a:p>
            </p:txBody>
          </p:sp>
          <p:sp>
            <p:nvSpPr>
              <p:cNvPr id="6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手术室护理人员应熟悉各种手术器械和设备的使用方法，遵循操作规程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手术室护理人员应定期检查手术器械和设备的性能，确保其安全有效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手术室护理人员应遵循无菌原则，使用无菌器械和设备</a:t>
                </a:r>
                <a:endParaRPr/>
              </a:p>
            </p:txBody>
          </p:sp>
          <p:sp>
            <p:nvSpPr>
              <p:cNvPr id="6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7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72" name="Group 591"/>
            <p:cNvGrpSpPr/>
            <p:nvPr/>
          </p:nvGrpSpPr>
          <p:grpSpPr>
            <a:xfrm>
              <a:off x="689593" y="3949139"/>
              <a:ext cx="7078256" cy="2128975"/>
              <a:chOff x="689593" y="3949139"/>
              <a:chExt cx="7078256" cy="2128975"/>
            </a:xfrm>
          </p:grpSpPr>
          <p:sp>
            <p:nvSpPr>
              <p:cNvPr id="7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手术器械与设备的消毒与处理</a:t>
                </a:r>
                <a:endParaRPr/>
              </a:p>
            </p:txBody>
          </p:sp>
          <p:sp>
            <p:nvSpPr>
              <p:cNvPr id="7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手术室护理人员应对使用过的手术器械和设备进行彻底消毒和处理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手术室护理人员应遵循消毒隔离制度，对手术器械和设备进行分类消毒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手术室护理人员应定期对手术器械和设备进行细菌监测，确保其无菌状态</a:t>
                </a:r>
                <a:endParaRPr/>
              </a:p>
            </p:txBody>
          </p:sp>
          <p:sp>
            <p:nvSpPr>
              <p:cNvPr id="7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7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7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手术器械与设备的使用</a:t>
            </a:r>
            <a:endParaRPr lang="en-US" altLang="zh-CN" sz="2800" b="1">
              <a:latin typeface="+mj-ea"/>
              <a:ea typeface="+mj-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https://d.book118.com/696213051222010051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red">
      <a:dk1>
        <a:srgbClr val="000000"/>
      </a:dk1>
      <a:lt1>
        <a:srgbClr val="FFFFFF"/>
      </a:lt1>
      <a:dk2>
        <a:srgbClr val="2B111D"/>
      </a:dk2>
      <a:lt2>
        <a:srgbClr val="FEF2FD"/>
      </a:lt2>
      <a:accent1>
        <a:srgbClr val="F777C1"/>
      </a:accent1>
      <a:accent2>
        <a:srgbClr val="FCA1DA"/>
      </a:accent2>
      <a:accent3>
        <a:srgbClr val="F8498D"/>
      </a:accent3>
      <a:accent4>
        <a:srgbClr val="C62C5E"/>
      </a:accent4>
      <a:accent5>
        <a:srgbClr val="F8BCCE"/>
      </a:accent5>
      <a:accent6>
        <a:srgbClr val="FE94B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Arial Black</vt:lpstr>
      <vt:lpstr>微软雅黑</vt:lpstr>
      <vt:lpstr>黑体</vt:lpstr>
      <vt:lpstr>Microsoft YaHei</vt:lpstr>
      <vt:lpstr>Microsoft YaHei Light</vt:lpstr>
      <vt:lpstr>Microsoft Yahei</vt:lpstr>
      <vt:lpstr>Office Theme</vt:lpstr>
      <vt:lpstr>手术室护理最新发展与实践</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2024-09-17T21:09:24.888</cp:lastPrinted>
  <dcterms:created xsi:type="dcterms:W3CDTF">2024-09-17T13:09:24Z</dcterms:created>
  <dcterms:modified xsi:type="dcterms:W3CDTF">2024-09-17T13:09:26Z</dcterms:modified>
</cp:coreProperties>
</file>