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B0764-3F7C-4E69-9249-EEE08661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16732-7988-4653-8F5E-5E00BCB0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1C4DE-0ECB-49F9-968B-75ACBE58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D9F0C-4287-4276-A471-30CF5BDB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CB8F6-1BC8-4FC2-A8DA-F8BF37779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9F808-B1DB-4D2A-9835-5E1E7A7E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25711-86F2-41C6-A61C-00628F011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802C1-6A78-456F-96E3-04023CD7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C0D9D-0A71-4A57-985D-7A6DA22D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FA4AA-9364-4C2A-8869-DCD352C2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FB4D9-CF71-4800-99D1-0D05427B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13154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血浆脂蛋白代谢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血浆脂蛋白的组成和功能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血浆脂蛋白代谢异常与疾病的关系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血浆脂蛋白代谢的调节机制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血浆脂蛋白代谢异常的诊断与治疗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预防血浆脂蛋白代谢异常的措施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血浆脂蛋白的组成和功能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血浆脂蛋白的分类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极低密度脂蛋白：主要成分为甘油三酯和胆固醇，负责运输内源性甘油三酯和胆固醇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乳糜微粒：主要成分为甘油三酯，负责运输外源性甘油三酯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低密度脂蛋白：主要成分为胆固醇，负责运输胆固醇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高密度脂蛋白：主要成分为胆固醇，负责将胆固醇从外周组织运输到肝脏进行代谢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各类血浆脂蛋白的功能</a:t>
            </a:r>
            <a:endParaRPr lang="zh-CN" altLang="en-US"/>
          </a:p>
        </p:txBody>
      </p:sp>
      <p:sp>
        <p:nvSpPr>
          <p:cNvPr id="1049102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低密度脂蛋白：运输内源性胆固醇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高密度脂蛋白：逆向转运胆固醇至肝脏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2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乳糜微粒：运输外源性甘油三酯和胆固醇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极低密度脂蛋白：运输内源性甘油三酯和胆固醇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血浆脂蛋白的代谢过程</a:t>
            </a:r>
            <a:endParaRPr lang="zh-CN" altLang="en-US"/>
          </a:p>
        </p:txBody>
      </p:sp>
      <p:sp>
        <p:nvSpPr>
          <p:cNvPr id="1049172" name="矩形 3"/>
          <p:cNvSpPr/>
          <p:nvPr>
            <p:custDataLst>
              <p:tags r:id="rId2"/>
            </p:custDataLst>
          </p:nvPr>
        </p:nvSpPr>
        <p:spPr>
          <a:xfrm>
            <a:off x="1019069" y="184758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3"/>
          <p:cNvSpPr/>
          <p:nvPr>
            <p:custDataLst>
              <p:tags r:id="rId3"/>
            </p:custDataLst>
          </p:nvPr>
        </p:nvSpPr>
        <p:spPr>
          <a:xfrm>
            <a:off x="654755" y="184758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"/>
          <p:cNvSpPr txBox="1"/>
          <p:nvPr>
            <p:custDataLst>
              <p:tags r:id="rId4"/>
            </p:custDataLst>
          </p:nvPr>
        </p:nvSpPr>
        <p:spPr>
          <a:xfrm>
            <a:off x="1206999" y="195469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合成：在肝脏和肠道中合成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39"/>
          <p:cNvSpPr/>
          <p:nvPr>
            <p:custDataLst>
              <p:tags r:id="rId5"/>
            </p:custDataLst>
          </p:nvPr>
        </p:nvSpPr>
        <p:spPr>
          <a:xfrm>
            <a:off x="1019069" y="332151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5"/>
          <p:cNvSpPr/>
          <p:nvPr>
            <p:custDataLst>
              <p:tags r:id="rId6"/>
            </p:custDataLst>
          </p:nvPr>
        </p:nvSpPr>
        <p:spPr>
          <a:xfrm>
            <a:off x="654755" y="332151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41"/>
          <p:cNvSpPr txBox="1"/>
          <p:nvPr>
            <p:custDataLst>
              <p:tags r:id="rId7"/>
            </p:custDataLst>
          </p:nvPr>
        </p:nvSpPr>
        <p:spPr>
          <a:xfrm>
            <a:off x="1206999" y="342863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分解：在肝脏、小肠和肾脏中分解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12"/>
          <p:cNvSpPr/>
          <p:nvPr>
            <p:custDataLst>
              <p:tags r:id="rId8"/>
            </p:custDataLst>
          </p:nvPr>
        </p:nvSpPr>
        <p:spPr>
          <a:xfrm>
            <a:off x="1019069" y="479545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7"/>
          <p:cNvSpPr/>
          <p:nvPr>
            <p:custDataLst>
              <p:tags r:id="rId9"/>
            </p:custDataLst>
          </p:nvPr>
        </p:nvSpPr>
        <p:spPr>
          <a:xfrm>
            <a:off x="654755" y="479545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19"/>
          <p:cNvSpPr txBox="1"/>
          <p:nvPr>
            <p:custDataLst>
              <p:tags r:id="rId10"/>
            </p:custDataLst>
          </p:nvPr>
        </p:nvSpPr>
        <p:spPr>
          <a:xfrm>
            <a:off x="1206999" y="490256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转运：通过血液运输到全身各处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9"/>
          <p:cNvSpPr/>
          <p:nvPr>
            <p:custDataLst>
              <p:tags r:id="rId11"/>
            </p:custDataLst>
          </p:nvPr>
        </p:nvSpPr>
        <p:spPr>
          <a:xfrm>
            <a:off x="6705710" y="184758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6"/>
          <p:cNvSpPr/>
          <p:nvPr>
            <p:custDataLst>
              <p:tags r:id="rId12"/>
            </p:custDataLst>
          </p:nvPr>
        </p:nvSpPr>
        <p:spPr>
          <a:xfrm>
            <a:off x="6341396" y="184758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27"/>
          <p:cNvSpPr txBox="1"/>
          <p:nvPr>
            <p:custDataLst>
              <p:tags r:id="rId13"/>
            </p:custDataLst>
          </p:nvPr>
        </p:nvSpPr>
        <p:spPr>
          <a:xfrm>
            <a:off x="6893640" y="195469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代谢：在肝脏、小肠和肾脏中代谢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64"/>
          <p:cNvSpPr/>
          <p:nvPr>
            <p:custDataLst>
              <p:tags r:id="rId14"/>
            </p:custDataLst>
          </p:nvPr>
        </p:nvSpPr>
        <p:spPr>
          <a:xfrm>
            <a:off x="6705710" y="332151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5"/>
          <p:cNvSpPr/>
          <p:nvPr>
            <p:custDataLst>
              <p:tags r:id="rId15"/>
            </p:custDataLst>
          </p:nvPr>
        </p:nvSpPr>
        <p:spPr>
          <a:xfrm>
            <a:off x="6341396" y="332151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6"/>
          <p:cNvSpPr txBox="1"/>
          <p:nvPr>
            <p:custDataLst>
              <p:tags r:id="rId16"/>
            </p:custDataLst>
          </p:nvPr>
        </p:nvSpPr>
        <p:spPr>
          <a:xfrm>
            <a:off x="6893640" y="342863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排泄：通过尿液和粪便排出体外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67"/>
          <p:cNvSpPr/>
          <p:nvPr>
            <p:custDataLst>
              <p:tags r:id="rId17"/>
            </p:custDataLst>
          </p:nvPr>
        </p:nvSpPr>
        <p:spPr>
          <a:xfrm>
            <a:off x="6705710" y="479545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68"/>
          <p:cNvSpPr/>
          <p:nvPr>
            <p:custDataLst>
              <p:tags r:id="rId18"/>
            </p:custDataLst>
          </p:nvPr>
        </p:nvSpPr>
        <p:spPr>
          <a:xfrm>
            <a:off x="6341396" y="479545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9"/>
          <p:cNvSpPr txBox="1"/>
          <p:nvPr>
            <p:custDataLst>
              <p:tags r:id="rId19"/>
            </p:custDataLst>
          </p:nvPr>
        </p:nvSpPr>
        <p:spPr>
          <a:xfrm>
            <a:off x="6893640" y="490256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调节：受激素、酶和营养素等多种因素调节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血浆脂蛋白代谢异常与疾病的关系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高血脂症的形成与危害</a:t>
            </a:r>
            <a:endParaRPr lang="zh-CN" altLang="en-US"/>
          </a:p>
        </p:txBody>
      </p:sp>
      <p:sp>
        <p:nvSpPr>
          <p:cNvPr id="1049318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形成原因：饮食不当、缺乏运动、遗传因素等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预防措施：合理饮食、适量运动、定期体检等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治疗方法：药物治疗、饮食控制、运动锻炼等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危害：增加心血管疾病风险、影响肝脏功能、导致肥胖等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动脉粥样硬化的形成与危害</a:t>
            </a:r>
            <a:endParaRPr lang="zh-CN" altLang="en-US"/>
          </a:p>
        </p:txBody>
      </p:sp>
      <p:sp>
        <p:nvSpPr>
          <p:cNvPr id="1049408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形成原因：血浆脂蛋白代谢异常，导致胆固醇和脂肪在血管内壁沉积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动脉粥样硬化：血管内壁脂肪和胆固醇沉积形成的斑块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危害：血管狭窄，血流受阻，可能导致心肌梗死、脑梗死等严重疾病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预防措施：控制饮食，加强运动，保持良好的生活习惯，定期体检，及时发现并治疗血浆脂蛋白代谢异常。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糖尿病并发血脂异常的危害</a:t>
            </a:r>
            <a:endParaRPr lang="zh-CN" altLang="en-US"/>
          </a:p>
        </p:txBody>
      </p:sp>
      <p:sp>
        <p:nvSpPr>
          <p:cNvPr id="10494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增加心血管疾病的风险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影响胰岛素的敏感性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增加糖尿病并发症的风险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导致动脉粥样硬化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其他疾病与血浆脂蛋白代谢的关系</a:t>
            </a:r>
            <a:endParaRPr lang="zh-CN" altLang="en-US"/>
          </a:p>
        </p:txBody>
      </p:sp>
      <p:sp>
        <p:nvSpPr>
          <p:cNvPr id="1049556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糖尿病：高血糖可导致血浆脂蛋白代谢异常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肥胖症：肥胖可导致血浆脂蛋白代谢异常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心血管疾病：血浆脂蛋白代谢异常可增加心血管疾病的风险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肝病：肝功能异常可影响血浆脂蛋白代谢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血浆脂蛋白代谢的调节机制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基因对血浆脂蛋白代谢的影响</a:t>
            </a:r>
            <a:endParaRPr lang="zh-CN" altLang="en-US"/>
          </a:p>
        </p:txBody>
      </p:sp>
      <p:sp>
        <p:nvSpPr>
          <p:cNvPr id="1049690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2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4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基因突变：影响血浆脂蛋白的合成和分解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96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8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基因表达：影响血浆脂蛋白的合成和分解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2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基因调控：影响血浆脂蛋白的合成和分解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8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基因多态性：影响血浆脂蛋白的合成和分解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https://d.book118.com/696213154022010031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宋体</vt:lpstr>
      <vt:lpstr>Office Theme</vt:lpstr>
      <vt:lpstr>血浆脂蛋白代谢</vt:lpstr>
      <vt:lpstr>目录</vt:lpstr>
      <vt:lpstr>单击添加章节标题</vt:lpstr>
      <vt:lpstr>血浆脂蛋白的组成和功能</vt:lpstr>
      <vt:lpstr>血浆脂蛋白的分类</vt:lpstr>
      <vt:lpstr>各类血浆脂蛋白的功能</vt:lpstr>
      <vt:lpstr>血浆脂蛋白的代谢过程</vt:lpstr>
      <vt:lpstr>血浆脂蛋白代谢异常与疾病的关系</vt:lpstr>
      <vt:lpstr>高血脂症的形成与危害</vt:lpstr>
      <vt:lpstr>动脉粥样硬化的形成与危害</vt:lpstr>
      <vt:lpstr>糖尿病并发血脂异常的危害</vt:lpstr>
      <vt:lpstr>其他疾病与血浆脂蛋白代谢的关系</vt:lpstr>
      <vt:lpstr>血浆脂蛋白代谢的调节机制</vt:lpstr>
      <vt:lpstr>基因对血浆脂蛋白代谢的影响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2024-08-29T12:23:42.971</cp:lastPrinted>
  <dcterms:created xsi:type="dcterms:W3CDTF">2024-08-29T04:23:42Z</dcterms:created>
  <dcterms:modified xsi:type="dcterms:W3CDTF">2024-08-29T04:23:45Z</dcterms:modified>
</cp:coreProperties>
</file>