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KPLGBG+MS-UIGothic"/>
      <p:regular r:id="rId16"/>
    </p:embeddedFont>
    <p:embeddedFont>
      <p:font typeface="MWEGDU+IKBRTM+ArialMT"/>
      <p:regular r:id="rId17"/>
    </p:embeddedFont>
    <p:embeddedFont>
      <p:font typeface="JDPCSQ+LSOUBB+MicrosoftYaHei"/>
      <p:regular r:id="rId18"/>
    </p:embeddedFont>
    <p:embeddedFont>
      <p:font typeface="BRAHAT+OMKCAS+MicrosoftYaHei-Bold"/>
      <p:regular r:id="rId19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90EED6-EADD-4945-8F2B-9CB551823A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1C51C2-3C03-4903-AC02-D34A191841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A8CDB9-4A46-43FD-9F7A-DD6816FFB4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5F2F43-5881-450D-8008-BEB99B9F4E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E6FED6-3F0C-46AA-89B3-0F0195FAC2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62CAED-9ED9-448D-A9B1-601EA68799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F10CBD-BD00-4BF3-80B8-9695F38A8D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3A5B60-653B-4C9E-9BB8-19C87C0BF8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C077C1-AC76-4575-BBC2-0167046A9C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365805-733E-442F-A623-D959A604A1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22096C-A810-4970-A5A8-90FF1B48E8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6214111113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577494"/>
            <a:ext cx="7554669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FFA7EC"/>
                </a:solidFill>
                <a:latin typeface="SimSun"/>
                <a:cs typeface="SimSun"/>
              </a:rPr>
              <a:t>费</a:t>
            </a:r>
            <a:r>
              <a:rPr sz="5150" spc="25">
                <a:solidFill>
                  <a:srgbClr val="FFA7EC"/>
                </a:solidFill>
                <a:latin typeface="KPLGBG+MS-UIGothic"/>
                <a:cs typeface="KPLGBG+MS-UIGothic"/>
              </a:rPr>
              <a:t>森尤斯透析器知</a:t>
            </a:r>
            <a:r>
              <a:rPr sz="5150" spc="25">
                <a:solidFill>
                  <a:srgbClr val="FFA7EC"/>
                </a:solidFill>
                <a:latin typeface="SimSun"/>
                <a:cs typeface="SimSun"/>
              </a:rPr>
              <a:t>识</a:t>
            </a:r>
            <a:r>
              <a:rPr sz="5150">
                <a:solidFill>
                  <a:srgbClr val="FFA7EC"/>
                </a:solidFill>
                <a:latin typeface="KPLGBG+MS-UIGothic"/>
                <a:cs typeface="KPLGBG+MS-UIGothic"/>
              </a:rPr>
              <a:t>通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5">
                <a:solidFill>
                  <a:srgbClr val="FFA7EC"/>
                </a:solidFill>
                <a:latin typeface="KPLGBG+MS-UIGothic"/>
                <a:cs typeface="KPLGBG+MS-UIGothic"/>
              </a:rPr>
              <a:t>用</a:t>
            </a:r>
            <a:r>
              <a:rPr sz="5150" spc="25">
                <a:solidFill>
                  <a:srgbClr val="FFA7EC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FFA7EC"/>
                </a:solidFill>
                <a:latin typeface="KPLGBG+MS-UIGothic"/>
                <a:cs typeface="KPLGBG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046470" y="2217610"/>
            <a:ext cx="3404501" cy="7835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9970FC"/>
                </a:solidFill>
                <a:latin typeface="MWEGDU+IKBRTM+ArialMT"/>
                <a:cs typeface="MWEGDU+IKBRTM+ArialMT"/>
              </a:rPr>
              <a:t>•</a:t>
            </a:r>
            <a:r>
              <a:rPr sz="2450" spc="128">
                <a:solidFill>
                  <a:srgbClr val="9970F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费</a:t>
            </a:r>
            <a:r>
              <a:rPr sz="2400">
                <a:solidFill>
                  <a:srgbClr val="9970FC"/>
                </a:solidFill>
                <a:latin typeface="KPLGBG+MS-UIGothic"/>
                <a:cs typeface="KPLGBG+MS-UIGothic"/>
              </a:rPr>
              <a:t>森尤斯透析器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简</a:t>
            </a:r>
            <a:r>
              <a:rPr sz="2400">
                <a:solidFill>
                  <a:srgbClr val="9970FC"/>
                </a:solidFill>
                <a:latin typeface="KPLGBG+MS-UIGothic"/>
                <a:cs typeface="KPLGBG+MS-UIGothic"/>
              </a:rPr>
              <a:t>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69489" y="2483446"/>
            <a:ext cx="1935677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FFF"/>
                </a:solidFill>
                <a:latin typeface="JDPCSQ+LSOUBB+MicrosoftYaHei"/>
                <a:cs typeface="JDPCSQ+LSOUBB+MicrosoftYaHei"/>
              </a:rPr>
              <a:t>contents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46470" y="2766250"/>
            <a:ext cx="5491421" cy="2429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9970FC"/>
                </a:solidFill>
                <a:latin typeface="MWEGDU+IKBRTM+ArialMT"/>
                <a:cs typeface="MWEGDU+IKBRTM+ArialMT"/>
              </a:rPr>
              <a:t>•</a:t>
            </a:r>
            <a:r>
              <a:rPr sz="2450" spc="128">
                <a:solidFill>
                  <a:srgbClr val="9970F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费</a:t>
            </a:r>
            <a:r>
              <a:rPr sz="2400">
                <a:solidFill>
                  <a:srgbClr val="9970FC"/>
                </a:solidFill>
                <a:latin typeface="KPLGBG+MS-UIGothic"/>
                <a:cs typeface="KPLGBG+MS-UIGothic"/>
              </a:rPr>
              <a:t>森尤斯透析器工作原理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9970FC"/>
                </a:solidFill>
                <a:latin typeface="MWEGDU+IKBRTM+ArialMT"/>
                <a:cs typeface="MWEGDU+IKBRTM+ArialMT"/>
              </a:rPr>
              <a:t>•</a:t>
            </a:r>
            <a:r>
              <a:rPr sz="2450" spc="128">
                <a:solidFill>
                  <a:srgbClr val="9970F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费</a:t>
            </a:r>
            <a:r>
              <a:rPr sz="2400">
                <a:solidFill>
                  <a:srgbClr val="9970FC"/>
                </a:solidFill>
                <a:latin typeface="KPLGBG+MS-UIGothic"/>
                <a:cs typeface="KPLGBG+MS-UIGothic"/>
              </a:rPr>
              <a:t>森尤斯透析器的操作与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维护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9970FC"/>
                </a:solidFill>
                <a:latin typeface="MWEGDU+IKBRTM+ArialMT"/>
                <a:cs typeface="MWEGDU+IKBRTM+ArialMT"/>
              </a:rPr>
              <a:t>•</a:t>
            </a:r>
            <a:r>
              <a:rPr sz="2450" spc="128">
                <a:solidFill>
                  <a:srgbClr val="9970F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费</a:t>
            </a:r>
            <a:r>
              <a:rPr sz="2400">
                <a:solidFill>
                  <a:srgbClr val="9970FC"/>
                </a:solidFill>
                <a:latin typeface="KPLGBG+MS-UIGothic"/>
                <a:cs typeface="KPLGBG+MS-UIGothic"/>
              </a:rPr>
              <a:t>森尤斯透析器的安全性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9970FC"/>
                </a:solidFill>
                <a:latin typeface="MWEGDU+IKBRTM+ArialMT"/>
                <a:cs typeface="MWEGDU+IKBRTM+ArialMT"/>
              </a:rPr>
              <a:t>•</a:t>
            </a:r>
            <a:r>
              <a:rPr sz="2450" spc="128">
                <a:solidFill>
                  <a:srgbClr val="9970F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费</a:t>
            </a:r>
            <a:r>
              <a:rPr sz="2400">
                <a:solidFill>
                  <a:srgbClr val="9970FC"/>
                </a:solidFill>
                <a:latin typeface="KPLGBG+MS-UIGothic"/>
                <a:cs typeface="KPLGBG+MS-UIGothic"/>
              </a:rPr>
              <a:t>森尤斯透析器的市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场</a:t>
            </a:r>
            <a:r>
              <a:rPr sz="2400">
                <a:solidFill>
                  <a:srgbClr val="9970FC"/>
                </a:solidFill>
                <a:latin typeface="KPLGBG+MS-UIGothic"/>
                <a:cs typeface="KPLGBG+MS-UIGothic"/>
              </a:rPr>
              <a:t>与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9970FC"/>
                </a:solidFill>
                <a:latin typeface="KPLGBG+MS-UIGothic"/>
                <a:cs typeface="KPLGBG+MS-UIGothic"/>
              </a:rPr>
              <a:t>展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趋势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106295" y="3340961"/>
            <a:ext cx="340042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KPLGBG+MS-UIGothic"/>
                <a:cs typeface="KPLGBG+MS-UIGothic"/>
              </a:rPr>
              <a:t>目</a:t>
            </a: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A7EC"/>
                </a:solidFill>
                <a:latin typeface="BRAHAT+OMKCAS+MicrosoftYaHei-Bold"/>
                <a:cs typeface="BRAHAT+OMKCAS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5092877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FFA7EC"/>
                </a:solidFill>
                <a:latin typeface="SimSun"/>
                <a:cs typeface="SimSun"/>
              </a:rPr>
              <a:t>费</a:t>
            </a:r>
            <a:r>
              <a:rPr sz="3800" spc="25">
                <a:solidFill>
                  <a:srgbClr val="FFA7EC"/>
                </a:solidFill>
                <a:latin typeface="KPLGBG+MS-UIGothic"/>
                <a:cs typeface="KPLGBG+MS-UIGothic"/>
              </a:rPr>
              <a:t>森尤斯透析器</a:t>
            </a:r>
            <a:r>
              <a:rPr sz="3800" spc="27">
                <a:solidFill>
                  <a:srgbClr val="FFA7EC"/>
                </a:solidFill>
                <a:latin typeface="SimSun"/>
                <a:cs typeface="SimSun"/>
              </a:rPr>
              <a:t>简</a:t>
            </a:r>
            <a:r>
              <a:rPr sz="3800">
                <a:solidFill>
                  <a:srgbClr val="FFA7EC"/>
                </a:solidFill>
                <a:latin typeface="KPLGBG+MS-UIGothic"/>
                <a:cs typeface="KPLGBG+MS-UIGothic"/>
              </a:rPr>
              <a:t>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产</a:t>
            </a:r>
            <a:r>
              <a:rPr sz="3000">
                <a:solidFill>
                  <a:srgbClr val="9970FC"/>
                </a:solidFill>
                <a:latin typeface="KPLGBG+MS-UIGothic"/>
                <a:cs typeface="KPLGBG+MS-UIGothic"/>
              </a:rPr>
              <a:t>品背景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7888891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PLGBG+MS-UIGothic"/>
                <a:cs typeface="KPLGBG+MS-UIGothic"/>
              </a:rPr>
              <a:t>德国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FFFFFF"/>
                </a:solidFill>
                <a:latin typeface="KPLGBG+MS-UIGothic"/>
                <a:cs typeface="KPLGBG+MS-UIGothic"/>
              </a:rPr>
              <a:t>森尤斯医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疗设备</a:t>
            </a:r>
            <a:r>
              <a:rPr sz="1500">
                <a:solidFill>
                  <a:srgbClr val="FFFFFF"/>
                </a:solidFill>
                <a:latin typeface="KPLGBG+MS-UIGothic"/>
                <a:cs typeface="KPLGBG+MS-UIGothic"/>
              </a:rPr>
              <a:t>公司成立于</a:t>
            </a:r>
            <a:r>
              <a:rPr sz="1500">
                <a:solidFill>
                  <a:srgbClr val="FFFFFF"/>
                </a:solidFill>
                <a:latin typeface="JDPCSQ+LSOUBB+MicrosoftYaHei"/>
                <a:cs typeface="JDPCSQ+LSOUBB+MicrosoftYaHei"/>
              </a:rPr>
              <a:t>1949</a:t>
            </a:r>
            <a:r>
              <a:rPr sz="1500">
                <a:solidFill>
                  <a:srgbClr val="FFFFFF"/>
                </a:solidFill>
                <a:latin typeface="KPLGBG+MS-UIGothic"/>
                <a:cs typeface="KPLGBG+MS-UIGothic"/>
              </a:rPr>
              <a:t>年，是全球最大的透析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FFFFFF"/>
                </a:solidFill>
                <a:latin typeface="KPLGBG+MS-UIGothic"/>
                <a:cs typeface="KPLGBG+MS-UIGothic"/>
              </a:rPr>
              <a:t>和医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FFF"/>
                </a:solidFill>
                <a:latin typeface="KPLGBG+MS-UIGothic"/>
                <a:cs typeface="KPLGBG+MS-UIGothic"/>
              </a:rPr>
              <a:t>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FFF"/>
                </a:solidFill>
                <a:latin typeface="KPLGBG+MS-UIGothic"/>
                <a:cs typeface="KPLGBG+MS-UIGothic"/>
              </a:rPr>
              <a:t>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581400" y="2054598"/>
            <a:ext cx="983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PLGBG+MS-UIGothic"/>
                <a:cs typeface="KPLGBG+MS-UIGothic"/>
              </a:rPr>
              <a:t>商之一。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758314" y="3434452"/>
            <a:ext cx="773950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FFFFFF"/>
                </a:solidFill>
                <a:latin typeface="KPLGBG+MS-UIGothic"/>
                <a:cs typeface="KPLGBG+MS-UIGothic"/>
              </a:rPr>
              <a:t>森尤斯透析器是其核心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KPLGBG+MS-UIGothic"/>
                <a:cs typeface="KPLGBG+MS-UIGothic"/>
              </a:rPr>
              <a:t>品之一，广泛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KPLGBG+MS-UIGothic"/>
                <a:cs typeface="KPLGBG+MS-UIGothic"/>
              </a:rPr>
              <a:t>用于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临</a:t>
            </a:r>
            <a:r>
              <a:rPr sz="1500">
                <a:solidFill>
                  <a:srgbClr val="FFFFFF"/>
                </a:solidFill>
                <a:latin typeface="KPLGBG+MS-UIGothic"/>
                <a:cs typeface="KPLGBG+MS-UIGothic"/>
              </a:rPr>
              <a:t>床治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FFF"/>
                </a:solidFill>
                <a:latin typeface="KPLGBG+MS-UIGothic"/>
                <a:cs typeface="KPLGBG+MS-UIGothic"/>
              </a:rPr>
              <a:t>急慢性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肾</a:t>
            </a:r>
            <a:r>
              <a:rPr sz="1500">
                <a:solidFill>
                  <a:srgbClr val="FFFFFF"/>
                </a:solidFill>
                <a:latin typeface="KPLGBG+MS-UIGothic"/>
                <a:cs typeface="KPLGBG+MS-UIGothic"/>
              </a:rPr>
              <a:t>功能不全、尿毒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PLGBG+MS-UIGothic"/>
                <a:cs typeface="KPLGBG+MS-UIGothic"/>
              </a:rPr>
              <a:t>症等疾病。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587115" y="5056243"/>
            <a:ext cx="77395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PLGBG+MS-UIGothic"/>
                <a:cs typeface="KPLGBG+MS-UIGothic"/>
              </a:rPr>
              <a:t>随着医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FFF"/>
                </a:solidFill>
                <a:latin typeface="KPLGBG+MS-UIGothic"/>
                <a:cs typeface="KPLGBG+MS-UIGothic"/>
              </a:rPr>
              <a:t>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FFF"/>
                </a:solidFill>
                <a:latin typeface="KPLGBG+MS-UIGothic"/>
                <a:cs typeface="KPLGBG+MS-UIGothic"/>
              </a:rPr>
              <a:t>的不断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KPLGBG+MS-UIGothic"/>
                <a:cs typeface="KPLGBG+MS-UIGothic"/>
              </a:rPr>
              <a:t>展，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FFFFFF"/>
                </a:solidFill>
                <a:latin typeface="KPLGBG+MS-UIGothic"/>
                <a:cs typeface="KPLGBG+MS-UIGothic"/>
              </a:rPr>
              <a:t>森尤斯透析器也在不断升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级换</a:t>
            </a:r>
            <a:r>
              <a:rPr sz="1500">
                <a:solidFill>
                  <a:srgbClr val="FFFFFF"/>
                </a:solidFill>
                <a:latin typeface="KPLGBG+MS-UIGothic"/>
                <a:cs typeface="KPLGBG+MS-UIGothic"/>
              </a:rPr>
              <a:t>代，以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FFFFFF"/>
                </a:solidFill>
                <a:latin typeface="KPLGBG+MS-UIGothic"/>
                <a:cs typeface="KPLGBG+MS-UIGothic"/>
              </a:rPr>
              <a:t>足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临</a:t>
            </a:r>
            <a:r>
              <a:rPr sz="1500">
                <a:solidFill>
                  <a:srgbClr val="FFFFFF"/>
                </a:solidFill>
                <a:latin typeface="KPLGBG+MS-UIGothic"/>
                <a:cs typeface="KPLGBG+MS-UIGothic"/>
              </a:rPr>
              <a:t>床治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FFF"/>
                </a:solidFill>
                <a:latin typeface="KPLGBG+MS-UIGothic"/>
                <a:cs typeface="KPLGBG+MS-UIGothic"/>
              </a:rPr>
              <a:t>的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587115" y="5330563"/>
            <a:ext cx="793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PLGBG+MS-UIGothic"/>
                <a:cs typeface="KPLGBG+MS-UIGothic"/>
              </a:rPr>
              <a:t>需求。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产</a:t>
            </a:r>
            <a:r>
              <a:rPr sz="3000">
                <a:solidFill>
                  <a:srgbClr val="9970FC"/>
                </a:solidFill>
                <a:latin typeface="KPLGBG+MS-UIGothic"/>
                <a:cs typeface="KPLGBG+MS-UIGothic"/>
              </a:rPr>
              <a:t>品特点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609850" y="2105655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970FC"/>
                </a:solidFill>
                <a:latin typeface="KPLGBG+MS-UIGothic"/>
                <a:cs typeface="KPLGBG+MS-UIGothic"/>
              </a:rPr>
              <a:t>高效率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970FC"/>
                </a:solidFill>
                <a:latin typeface="KPLGBG+MS-UIGothic"/>
                <a:cs typeface="KPLGBG+MS-UIGothic"/>
              </a:rPr>
              <a:t>舒适性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209925" y="3463778"/>
            <a:ext cx="3710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PLGBG+MS-UIGothic"/>
                <a:cs typeface="KPLGBG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032000" y="4764401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970FC"/>
                </a:solidFill>
                <a:latin typeface="KPLGBG+MS-UIGothic"/>
                <a:cs typeface="KPLGBG+MS-UIGothic"/>
              </a:rPr>
              <a:t>安全性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707244" y="4764401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970FC"/>
                </a:solidFill>
                <a:latin typeface="KPLGBG+MS-UIGothic"/>
                <a:cs typeface="KPLGBG+MS-UIGothic"/>
              </a:rPr>
              <a:t>易用性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9970FC"/>
                </a:solidFill>
                <a:latin typeface="KPLGBG+MS-UIGothic"/>
                <a:cs typeface="KPLGBG+MS-UIGothic"/>
              </a:rPr>
              <a:t>用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领</a:t>
            </a:r>
            <a:r>
              <a:rPr sz="3000">
                <a:solidFill>
                  <a:srgbClr val="9970FC"/>
                </a:solidFill>
                <a:latin typeface="KPLGBG+MS-UIGothic"/>
                <a:cs typeface="KPLGBG+MS-UIGothic"/>
              </a:rPr>
              <a:t>域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970FC"/>
                </a:solidFill>
                <a:latin typeface="KPLGBG+MS-UIGothic"/>
                <a:cs typeface="KPLGBG+MS-UIGothic"/>
              </a:rPr>
              <a:t>透析中心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26564" y="225722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970FC"/>
                </a:solidFill>
                <a:latin typeface="KPLGBG+MS-UIGothic"/>
                <a:cs typeface="KPLGBG+MS-UIGothic"/>
              </a:rPr>
              <a:t>医院</a:t>
            </a:r>
            <a:r>
              <a:rPr sz="2300" spc="25">
                <a:solidFill>
                  <a:srgbClr val="9970FC"/>
                </a:solidFill>
                <a:latin typeface="SimSun"/>
                <a:cs typeface="SimSun"/>
              </a:rPr>
              <a:t>肾</a:t>
            </a:r>
            <a:r>
              <a:rPr sz="2300" spc="23">
                <a:solidFill>
                  <a:srgbClr val="9970FC"/>
                </a:solidFill>
                <a:latin typeface="KPLGBG+MS-UIGothic"/>
                <a:cs typeface="KPLGBG+MS-UIGothic"/>
              </a:rPr>
              <a:t>内科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970FC"/>
                </a:solidFill>
                <a:latin typeface="KPLGBG+MS-UIGothic"/>
                <a:cs typeface="KPLGBG+MS-UIGothic"/>
              </a:rPr>
              <a:t>家庭透析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A7EC"/>
                </a:solidFill>
                <a:latin typeface="BRAHAT+OMKCAS+MicrosoftYaHei-Bold"/>
                <a:cs typeface="BRAHAT+OMKCAS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6141518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FFA7EC"/>
                </a:solidFill>
                <a:latin typeface="SimSun"/>
                <a:cs typeface="SimSun"/>
              </a:rPr>
              <a:t>费</a:t>
            </a:r>
            <a:r>
              <a:rPr sz="3800" spc="25">
                <a:solidFill>
                  <a:srgbClr val="FFA7EC"/>
                </a:solidFill>
                <a:latin typeface="KPLGBG+MS-UIGothic"/>
                <a:cs typeface="KPLGBG+MS-UIGothic"/>
              </a:rPr>
              <a:t>森尤斯透析器工作原理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KPLGBG+MS-UIGothic"/>
                <a:cs typeface="KPLGBG+MS-UIGothic"/>
              </a:rPr>
              <a:t>工作流程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KPLGBG+MS-UIGothic"/>
                <a:cs typeface="KPLGBG+MS-UIGothic"/>
              </a:rPr>
              <a:t>主要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组</a:t>
            </a:r>
            <a:r>
              <a:rPr sz="3000">
                <a:solidFill>
                  <a:srgbClr val="9970FC"/>
                </a:solidFill>
                <a:latin typeface="KPLGBG+MS-UIGothic"/>
                <a:cs typeface="KPLGBG+MS-UIGothic"/>
              </a:rPr>
              <a:t>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53514" y="372036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KPLGBG+MS-UIGothic"/>
                <a:cs typeface="KPLGBG+MS-UIGothic"/>
              </a:rPr>
              <a:t>透析膜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376420" y="372036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KPLGBG+MS-UIGothic"/>
                <a:cs typeface="KPLGBG+MS-UIGothic"/>
              </a:rPr>
              <a:t>血液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泵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0529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KPLGBG+MS-UIGothic"/>
                <a:cs typeface="KPLGBG+MS-UIGothic"/>
              </a:rPr>
              <a:t>透析液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泵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627869" y="372036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KPLGBG+MS-UIGothic"/>
                <a:cs typeface="KPLGBG+MS-UIGothic"/>
              </a:rPr>
              <a:t>温度控制装置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86460" y="5011158"/>
            <a:ext cx="219075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PLGBG+MS-UIGothic"/>
                <a:cs typeface="KPLGBG+MS-UIGothic"/>
              </a:rPr>
              <a:t>用于血液和透析液之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间</a:t>
            </a:r>
          </a:p>
          <a:p>
            <a:pPr marL="3810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PLGBG+MS-UIGothic"/>
                <a:cs typeface="KPLGBG+MS-UIGothic"/>
              </a:rPr>
              <a:t>的物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KPLGBG+MS-UIGothic"/>
                <a:cs typeface="KPLGBG+MS-UIGothic"/>
              </a:rPr>
              <a:t>交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换</a:t>
            </a:r>
            <a:r>
              <a:rPr sz="1500">
                <a:solidFill>
                  <a:srgbClr val="FFFDFD"/>
                </a:solidFill>
                <a:latin typeface="KPLGBG+MS-UIGothic"/>
                <a:cs typeface="KPLGBG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758565" y="5182608"/>
            <a:ext cx="2126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PLGBG+MS-UIGothic"/>
                <a:cs typeface="KPLGBG+MS-UIGothic"/>
              </a:rPr>
              <a:t>提供血液流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KPLGBG+MS-UIGothic"/>
                <a:cs typeface="KPLGBG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KPLGBG+MS-UIGothic"/>
                <a:cs typeface="KPLGBG+MS-UIGothic"/>
              </a:rPr>
              <a:t>力。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501765" y="5182608"/>
            <a:ext cx="23362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PLGBG+MS-UIGothic"/>
                <a:cs typeface="KPLGBG+MS-UIGothic"/>
              </a:rPr>
              <a:t>提供透析液流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KPLGBG+MS-UIGothic"/>
                <a:cs typeface="KPLGBG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KPLGBG+MS-UIGothic"/>
                <a:cs typeface="KPLGBG+MS-UIGothic"/>
              </a:rPr>
              <a:t>力。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257665" y="5182608"/>
            <a:ext cx="25553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调节</a:t>
            </a:r>
            <a:r>
              <a:rPr sz="1500">
                <a:solidFill>
                  <a:srgbClr val="FFFDFD"/>
                </a:solidFill>
                <a:latin typeface="KPLGBG+MS-UIGothic"/>
                <a:cs typeface="KPLGBG+MS-UIGothic"/>
              </a:rPr>
              <a:t>透析液和血液的温度。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KPLGBG+MS-UIGothic"/>
                <a:cs typeface="KPLGBG+MS-UIGothic"/>
              </a:rPr>
              <a:t>技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术</a:t>
            </a:r>
            <a:r>
              <a:rPr sz="3000">
                <a:solidFill>
                  <a:srgbClr val="9970FC"/>
                </a:solidFill>
                <a:latin typeface="KPLGBG+MS-UIGothic"/>
                <a:cs typeface="KPLGBG+MS-UIGothic"/>
              </a:rPr>
              <a:t>参数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JDPCSQ+LSOUBB+MicrosoftYaHei"/>
                <a:cs typeface="JDPCSQ+LSOUBB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JDPCSQ+LSOUBB+MicrosoftYaHei"/>
                <a:cs typeface="JDPCSQ+LSOUBB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JDPCSQ+LSOUBB+MicrosoftYaHei"/>
                <a:cs typeface="JDPCSQ+LSOUBB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JDPCSQ+LSOUBB+MicrosoftYaHei"/>
                <a:cs typeface="JDPCSQ+LSOUBB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676400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970FC"/>
                </a:solidFill>
                <a:latin typeface="KPLGBG+MS-UIGothic"/>
                <a:cs typeface="KPLGBG+MS-UIGothic"/>
              </a:rPr>
              <a:t>血液流量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283075" y="4788530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970FC"/>
                </a:solidFill>
                <a:latin typeface="KPLGBG+MS-UIGothic"/>
                <a:cs typeface="KPLGBG+MS-UIGothic"/>
              </a:rPr>
              <a:t>透析液流量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927850" y="4788530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970FC"/>
                </a:solidFill>
                <a:latin typeface="KPLGBG+MS-UIGothic"/>
                <a:cs typeface="KPLGBG+MS-UIGothic"/>
              </a:rPr>
              <a:t>透析液</a:t>
            </a:r>
            <a:r>
              <a:rPr sz="1550" spc="25">
                <a:solidFill>
                  <a:srgbClr val="9970FC"/>
                </a:solidFill>
                <a:latin typeface="SimSun"/>
                <a:cs typeface="SimSun"/>
              </a:rPr>
              <a:t>浓</a:t>
            </a:r>
            <a:r>
              <a:rPr sz="1550">
                <a:solidFill>
                  <a:srgbClr val="9970FC"/>
                </a:solidFill>
                <a:latin typeface="KPLGBG+MS-UIGothic"/>
                <a:cs typeface="KPLGBG+MS-UIGothic"/>
              </a:rPr>
              <a:t>度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534525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970FC"/>
                </a:solidFill>
                <a:latin typeface="KPLGBG+MS-UIGothic"/>
                <a:cs typeface="KPLGBG+MS-UIGothic"/>
              </a:rPr>
              <a:t>温度控制范</a:t>
            </a:r>
            <a:r>
              <a:rPr sz="1550">
                <a:solidFill>
                  <a:srgbClr val="9970FC"/>
                </a:solidFill>
                <a:latin typeface="SimSun"/>
                <a:cs typeface="SimSun"/>
              </a:rPr>
              <a:t>围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A7EC"/>
                </a:solidFill>
                <a:latin typeface="BRAHAT+OMKCAS+MicrosoftYaHei-Bold"/>
                <a:cs typeface="BRAHAT+OMKCAS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7258713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FFA7EC"/>
                </a:solidFill>
                <a:latin typeface="SimSun"/>
                <a:cs typeface="SimSun"/>
              </a:rPr>
              <a:t>费</a:t>
            </a:r>
            <a:r>
              <a:rPr sz="3800" spc="25">
                <a:solidFill>
                  <a:srgbClr val="FFA7EC"/>
                </a:solidFill>
                <a:latin typeface="KPLGBG+MS-UIGothic"/>
                <a:cs typeface="KPLGBG+MS-UIGothic"/>
              </a:rPr>
              <a:t>森尤斯透析器的操作与</a:t>
            </a:r>
            <a:r>
              <a:rPr sz="3800" spc="27">
                <a:solidFill>
                  <a:srgbClr val="FFA7EC"/>
                </a:solidFill>
                <a:latin typeface="SimSun"/>
                <a:cs typeface="SimSun"/>
              </a:rPr>
              <a:t>维护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https://d.book118.com/696214111113010050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SimSun</vt:lpstr>
      <vt:lpstr>KPLGBG+MS-UIGothic</vt:lpstr>
      <vt:lpstr>MWEGDU+IKBRTM+ArialMT</vt:lpstr>
      <vt:lpstr>Times New Roman</vt:lpstr>
      <vt:lpstr>JDPCSQ+LSOUBB+MicrosoftYaHei</vt:lpstr>
      <vt:lpstr>BRAHAT+OMKCAS+MicrosoftYaHei-Bold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2024-09-15T17:00:05.258</cp:lastPrinted>
  <dcterms:created xsi:type="dcterms:W3CDTF">2024-09-15T09:00:05Z</dcterms:created>
  <dcterms:modified xsi:type="dcterms:W3CDTF">2024-09-15T09:00:06Z</dcterms:modified>
</cp:coreProperties>
</file>