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0E8541D-AD23-43C8-A14D-05177F432A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9D4FCAC-C748-48A3-83C7-75CF1F3E8D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77F3CB8-7947-48BB-A366-0C8F30541C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4B20408-9805-4BB2-8AF7-5B2A3BA73C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8D1702B-EF60-4ED0-819E-F44EF4A7F6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455D1D5-C9D3-4340-A03E-3EFDD979CA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E50702B-33BE-4DE5-85C5-DB55700637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929F583-D1DF-4BA3-9FF2-7117D91DE5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EDD4A02-A57B-4DBD-B04D-2F90D0205C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528E88E-3B20-49AE-8BEE-A71B275C0C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08385D1-D8DD-4ADC-A28D-1D9A27D571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5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文本占位符 17"/>
          <p:cNvSpPr>
            <a:spLocks noGrp="1"/>
          </p:cNvSpPr>
          <p:nvPr>
            <p:ph type="body" sz="quarter" idx="11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sp>
        <p:nvSpPr>
          <p:cNvPr id="1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1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6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7" name="矩形 8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8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</a:xfrm>
      </p:grpSpPr>
      <p:sp>
        <p:nvSpPr>
          <p:cNvPr id="25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6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7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8" name=""/>
        <p:cNvGrpSpPr/>
        <p:nvPr/>
      </p:nvGrpSpPr>
      <p:grpSpPr>
        <a:xfrm>
          <a:off x="0" y="0"/>
          <a:ext cx="0" cy="0"/>
        </a:xfrm>
      </p:grpSpPr>
      <p:pic>
        <p:nvPicPr>
          <p:cNvPr id="29" name="图片 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0" name="矩形 3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32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3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4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5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2023/11/22</a:t>
            </a:fld>
            <a:endParaRPr lang="en-US" altLang="zh-CN"/>
          </a:p>
        </p:txBody>
      </p:sp>
      <p:sp>
        <p:nvSpPr>
          <p:cNvPr id="3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7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9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0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1.jpeg" /><Relationship Id="rId3" Type="http://schemas.openxmlformats.org/officeDocument/2006/relationships/image" Target="../media/image10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9622312303301005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新版上锁挂牌安全教育之最佳实践培训\n## 1.新版上锁挂牌安全教育的背景与重要性\n### 1.1当前上锁挂牌安全教育的现状及问题\n### 1.2新版上锁挂牌安全教育的优势与特点\n### 1.3新版上锁挂牌安全教育对企业的意义与价值\n## 2.新版上锁挂牌安全教育的实施策略与方法\n### 2.1制定新版上锁挂牌安全教育的实施计划\n### 2.2组织新版上锁挂牌安全教育的培训与指导\n### 2.3评估新版上锁挂牌安全教育的实施效果\n## 3.新版上锁挂牌安全教育的内容与要点\n### 3.1新版上锁挂牌安全教育的理论体系与原则\n### 3.2新版上锁挂牌安全教育的主要内容与要求\n### 3.3新版上锁挂牌安全教育的实践案例与经验分享\n## 4.新版上锁挂牌安全教育的组织与资源配置\n### 4.1建立新版上锁挂牌安全教育的管理与组织体系\n### 4.2配置新版上锁挂牌安全教育所需的资源与支持\n### 4.3优化新版上锁挂牌安全教育的成本与效益分析\n## 5.新版上锁挂牌安全教育的持续改进与创新发展\n### 5.1监测新版上锁挂牌安全教育的实施效果与反馈\n### 5.2持续改进新版上锁挂牌安全教育的培训内容与方法\n### 5.3探索新版上锁挂牌安全教育的创新模式与未来发展\n&quot;,&quot;templateId&quot;:&quot;nagpdhr1t7f5bfz8ouwztpjxgw&quot;}}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3"/>
          <p:cNvSpPr>
            <a:spLocks noGrp="1"/>
          </p:cNvSpPr>
          <p:nvPr>
            <p:ph type="body" sz="quarter" idx="11"/>
          </p:nvPr>
        </p:nvSpPr>
        <p:spPr>
          <a:xfrm>
            <a:off x="392698" y="4448586"/>
            <a:ext cx="9226550" cy="647700"/>
          </a:xfrm>
        </p:spPr>
        <p:txBody>
          <a:bodyPr/>
          <a:lstStyle/>
          <a:p>
            <a:r>
              <a:rPr lang="en-US"/>
              <a:t> </a:t>
            </a:r>
            <a:endParaRPr lang="zh-CN" spc="0"/>
          </a:p>
        </p:txBody>
      </p:sp>
      <p:sp>
        <p:nvSpPr>
          <p:cNvPr id="3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" name="文本占位符 20"/>
          <p:cNvSpPr txBox="1"/>
          <p:nvPr/>
        </p:nvSpPr>
        <p:spPr>
          <a:xfrm>
            <a:off x="10314921" y="580667"/>
            <a:ext cx="1484381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5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2698" y="5140683"/>
            <a:ext cx="11283950" cy="1301750"/>
          </a:xfrm>
        </p:spPr>
        <p:txBody>
          <a:bodyPr vert="horz" wrap="square" lIns="91440" tIns="45720" rIns="91440" bIns="45720" anchor="t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 sz="4600"/>
              <a:t>新版上锁挂牌安全教育之最佳实践培训</a:t>
            </a:r>
            <a:endParaRPr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8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9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04984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4400"/>
              <a:t>新版上锁挂牌安全教育的背景与重要性</a:t>
            </a:r>
            <a:endParaRPr/>
          </a:p>
        </p:txBody>
      </p:sp>
      <p:sp>
        <p:nvSpPr>
          <p:cNvPr id="130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7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68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169" name="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170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上锁挂牌安全教育普及度不高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1" y="18806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仍有部分员工对上锁挂牌的重要性认识不足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上锁挂牌操作不规范，存在安全隐患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上锁挂牌培训内容单一，缺乏针对性</a:t>
                </a:r>
                <a:endParaRPr/>
              </a:p>
            </p:txBody>
          </p:sp>
          <p:pic>
            <p:nvPicPr>
              <p:cNvPr id="173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174" name="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175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上锁挂牌安全教育效果不佳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0" y="36713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培训方法过于理论，缺乏实际操作演练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培训周期过长，员工难以消化掌握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缺乏有效的评估和反馈机制，无法确保培训效果</a:t>
                </a:r>
                <a:endParaRPr/>
              </a:p>
            </p:txBody>
          </p:sp>
          <p:pic>
            <p:nvPicPr>
              <p:cNvPr id="178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179" name="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180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上锁挂牌安全教育资源不足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59" y="5462010"/>
                <a:ext cx="6702745" cy="76708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培训教材和教具不完善，影响培训质量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培训师资水平参差不齐，影响培训效果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培训场地和设施不足，影响培训规模</a:t>
                </a:r>
                <a:endParaRPr/>
              </a:p>
            </p:txBody>
          </p:sp>
          <p:pic>
            <p:nvPicPr>
              <p:cNvPr id="183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18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当前上锁挂牌安全教育的现状及问题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5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86" name="Picture 5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4" r="21874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grpSp>
        <p:nvGrpSpPr>
          <p:cNvPr id="187" name="Group 364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63829" y="1509487"/>
            <a:ext cx="4625399" cy="4790307"/>
            <a:chOff x="763829" y="1509487"/>
            <a:chExt cx="4625399" cy="4790307"/>
          </a:xfrm>
        </p:grpSpPr>
        <p:grpSp>
          <p:nvGrpSpPr>
            <p:cNvPr id="188" name="Group 365"/>
            <p:cNvGrpSpPr/>
            <p:nvPr/>
          </p:nvGrpSpPr>
          <p:grpSpPr>
            <a:xfrm>
              <a:off x="763829" y="1509487"/>
              <a:ext cx="4625399" cy="1544525"/>
              <a:chOff x="763829" y="1509487"/>
              <a:chExt cx="4625399" cy="1544525"/>
            </a:xfrm>
          </p:grpSpPr>
          <p:sp>
            <p:nvSpPr>
              <p:cNvPr id="189" name="AutoShape 2"/>
              <p:cNvSpPr/>
              <p:nvPr/>
            </p:nvSpPr>
            <p:spPr>
              <a:xfrm>
                <a:off x="763829" y="1628258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0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2028557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结合企业实际，量身定制培训内容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针对员工层次，提供不同层次的培训方案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注重实际操作，提高员工动手能力</a:t>
                </a:r>
                <a:endParaRPr/>
              </a:p>
            </p:txBody>
          </p:sp>
          <p:sp>
            <p:nvSpPr>
              <p:cNvPr id="19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1509487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新版上锁挂牌安全教育针对性强</a:t>
                </a:r>
                <a:endParaRPr/>
              </a:p>
            </p:txBody>
          </p:sp>
        </p:grpSp>
        <p:grpSp>
          <p:nvGrpSpPr>
            <p:cNvPr id="192" name="Group 369"/>
            <p:cNvGrpSpPr/>
            <p:nvPr/>
          </p:nvGrpSpPr>
          <p:grpSpPr>
            <a:xfrm>
              <a:off x="763829" y="3118831"/>
              <a:ext cx="4625399" cy="1544525"/>
              <a:chOff x="763829" y="3118831"/>
              <a:chExt cx="4625399" cy="1544525"/>
            </a:xfrm>
          </p:grpSpPr>
          <p:sp>
            <p:nvSpPr>
              <p:cNvPr id="193" name="TextBox 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3637901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采用线上与线下相结合的培训方式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增加实际操作演练，提高培训效果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结合案例分析，增强员工安全意识</a:t>
                </a:r>
                <a:endParaRPr/>
              </a:p>
            </p:txBody>
          </p:sp>
          <p:sp>
            <p:nvSpPr>
              <p:cNvPr id="194" name="TextBox 7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3118831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新版上锁挂牌安全教育形式多样</a:t>
                </a:r>
                <a:endParaRPr/>
              </a:p>
            </p:txBody>
          </p:sp>
          <p:sp>
            <p:nvSpPr>
              <p:cNvPr id="195" name="AutoShape 10"/>
              <p:cNvSpPr/>
              <p:nvPr/>
            </p:nvSpPr>
            <p:spPr>
              <a:xfrm>
                <a:off x="763829" y="3237602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96" name="Group 373"/>
            <p:cNvGrpSpPr/>
            <p:nvPr/>
          </p:nvGrpSpPr>
          <p:grpSpPr>
            <a:xfrm>
              <a:off x="763829" y="4755268"/>
              <a:ext cx="4625399" cy="1544526"/>
              <a:chOff x="763829" y="4755268"/>
              <a:chExt cx="4625399" cy="1544526"/>
            </a:xfrm>
          </p:grpSpPr>
          <p:sp>
            <p:nvSpPr>
              <p:cNvPr id="197" name="TextBox 8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5274339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通过有效的评估和反馈机制，确保培训效果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短时间内提高员工上锁挂牌操作水平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降低企业安全事故发生率，保障企业利益</a:t>
                </a:r>
                <a:endParaRPr/>
              </a:p>
            </p:txBody>
          </p:sp>
          <p:sp>
            <p:nvSpPr>
              <p:cNvPr id="198" name="TextBox 9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4755268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新版上锁挂牌安全教育效果显著</a:t>
                </a:r>
                <a:endParaRPr/>
              </a:p>
            </p:txBody>
          </p:sp>
          <p:sp>
            <p:nvSpPr>
              <p:cNvPr id="199" name="AutoShape 11"/>
              <p:cNvSpPr/>
              <p:nvPr/>
            </p:nvSpPr>
            <p:spPr>
              <a:xfrm>
                <a:off x="763829" y="4874039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20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新版上锁挂牌安全教育的优势与特点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02" name="Group 74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521950"/>
            <a:ext cx="5783287" cy="4824775"/>
            <a:chOff x="5982796" y="1521950"/>
            <a:chExt cx="5783287" cy="4824775"/>
          </a:xfrm>
        </p:grpSpPr>
        <p:grpSp>
          <p:nvGrpSpPr>
            <p:cNvPr id="203" name="Group 9"/>
            <p:cNvGrpSpPr/>
            <p:nvPr/>
          </p:nvGrpSpPr>
          <p:grpSpPr>
            <a:xfrm>
              <a:off x="5982796" y="1521950"/>
              <a:ext cx="5687135" cy="1523479"/>
              <a:chOff x="5982796" y="1521950"/>
              <a:chExt cx="5687135" cy="1523479"/>
            </a:xfrm>
          </p:grpSpPr>
          <p:sp>
            <p:nvSpPr>
              <p:cNvPr id="204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521950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提高员工安全意识，降低安全事故发生率</a:t>
                </a:r>
                <a:endParaRPr/>
              </a:p>
            </p:txBody>
          </p:sp>
          <p:sp>
            <p:nvSpPr>
              <p:cNvPr id="205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92485"/>
                <a:ext cx="5687135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通过培训，使员工充分认识到上锁挂牌的重要性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规范员工上锁挂牌操作，消除安全隐患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增强员工安全意识，提高安全防范能力</a:t>
                </a:r>
                <a:endParaRPr/>
              </a:p>
            </p:txBody>
          </p:sp>
        </p:grpSp>
        <p:grpSp>
          <p:nvGrpSpPr>
            <p:cNvPr id="206" name="Group 2"/>
            <p:cNvGrpSpPr/>
            <p:nvPr/>
          </p:nvGrpSpPr>
          <p:grpSpPr>
            <a:xfrm>
              <a:off x="5982796" y="3170591"/>
              <a:ext cx="5783287" cy="1523479"/>
              <a:chOff x="5982796" y="3170591"/>
              <a:chExt cx="5783287" cy="1523479"/>
            </a:xfrm>
          </p:grpSpPr>
          <p:sp>
            <p:nvSpPr>
              <p:cNvPr id="207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70591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提高企业生产效率，降低生产成本</a:t>
                </a:r>
                <a:endParaRPr/>
              </a:p>
            </p:txBody>
          </p:sp>
          <p:sp>
            <p:nvSpPr>
              <p:cNvPr id="208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641126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规范的上锁挂牌操作，减少生产中断和事故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降低设备损坏和维修成本，提高生产效率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减少安全事故带来的经济损失和声誉损失</a:t>
                </a:r>
                <a:endParaRPr/>
              </a:p>
            </p:txBody>
          </p:sp>
        </p:grpSp>
        <p:grpSp>
          <p:nvGrpSpPr>
            <p:cNvPr id="209" name="Group 5"/>
            <p:cNvGrpSpPr/>
            <p:nvPr/>
          </p:nvGrpSpPr>
          <p:grpSpPr>
            <a:xfrm>
              <a:off x="5982796" y="4823246"/>
              <a:ext cx="5783287" cy="1523479"/>
              <a:chOff x="5982796" y="4823246"/>
              <a:chExt cx="5783287" cy="1523479"/>
            </a:xfrm>
          </p:grpSpPr>
          <p:sp>
            <p:nvSpPr>
              <p:cNvPr id="210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823246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提升企业品牌形象，增强竞争力</a:t>
                </a:r>
                <a:endParaRPr/>
              </a:p>
            </p:txBody>
          </p:sp>
          <p:sp>
            <p:nvSpPr>
              <p:cNvPr id="211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93781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提供规范的上锁挂牌安全教育，展示企业责任感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降低安全事故发生率，提升企业品牌形象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增强企业在市场中的竞争力和口碑</a:t>
                </a:r>
                <a:endParaRPr/>
              </a:p>
            </p:txBody>
          </p:sp>
        </p:grpSp>
      </p:grpSp>
      <p:pic>
        <p:nvPicPr>
          <p:cNvPr id="212" name="Picture 18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478" r="21478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sp>
        <p:nvSpPr>
          <p:cNvPr id="21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新版上锁挂牌安全教育对企业的意义与价值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214" name="椭圆 7"/>
          <p:cNvSpPr>
            <a:spLocks noChangeAspect="1"/>
          </p:cNvSpPr>
          <p:nvPr/>
        </p:nvSpPr>
        <p:spPr>
          <a:xfrm>
            <a:off x="4804244" y="1524563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15" name="椭圆 8"/>
          <p:cNvSpPr>
            <a:spLocks noChangeAspect="1"/>
          </p:cNvSpPr>
          <p:nvPr/>
        </p:nvSpPr>
        <p:spPr>
          <a:xfrm>
            <a:off x="4804244" y="3170591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16" name="椭圆 9"/>
          <p:cNvSpPr>
            <a:spLocks noChangeAspect="1"/>
          </p:cNvSpPr>
          <p:nvPr/>
        </p:nvSpPr>
        <p:spPr>
          <a:xfrm>
            <a:off x="4804244" y="4822844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1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04984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4100"/>
              <a:t>新版上锁挂牌安全教育的实施策略与方法</a:t>
            </a:r>
            <a:endParaRPr/>
          </a:p>
        </p:txBody>
      </p:sp>
      <p:sp>
        <p:nvSpPr>
          <p:cNvPr id="21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21" name="AutoShape 2" descr="{&quot;isTemplate&quot;:true,&quot;type&quot;:&quot;image&quot;,&quot;canOmit&quot;:false,&quot;range&quot;:0}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222" name="Group 47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59808" y="1869081"/>
            <a:ext cx="6019800" cy="4574158"/>
            <a:chOff x="454962" y="1575832"/>
            <a:chExt cx="6019800" cy="4574158"/>
          </a:xfrm>
        </p:grpSpPr>
        <p:grpSp>
          <p:nvGrpSpPr>
            <p:cNvPr id="223" name="Group 474"/>
            <p:cNvGrpSpPr/>
            <p:nvPr/>
          </p:nvGrpSpPr>
          <p:grpSpPr>
            <a:xfrm>
              <a:off x="454962" y="1575832"/>
              <a:ext cx="5829300" cy="1489352"/>
              <a:chOff x="454963" y="1575832"/>
              <a:chExt cx="5829300" cy="1489352"/>
            </a:xfrm>
          </p:grpSpPr>
          <p:sp>
            <p:nvSpPr>
              <p:cNvPr id="224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2034175"/>
                <a:ext cx="5829300" cy="10310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根据企业需求和员工层次，确定培训目标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制定详细的培训计划和时间表，确保培训顺利进行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合理安排培训场地和设施，保障培训质量</a:t>
                </a:r>
                <a:endParaRPr/>
              </a:p>
            </p:txBody>
          </p:sp>
          <p:sp>
            <p:nvSpPr>
              <p:cNvPr id="225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157583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明确培训目标，制定培训计划</a:t>
                </a:r>
                <a:endParaRPr/>
              </a:p>
            </p:txBody>
          </p:sp>
        </p:grpSp>
        <p:grpSp>
          <p:nvGrpSpPr>
            <p:cNvPr id="226" name="Group 477"/>
            <p:cNvGrpSpPr/>
            <p:nvPr/>
          </p:nvGrpSpPr>
          <p:grpSpPr>
            <a:xfrm>
              <a:off x="454962" y="3071702"/>
              <a:ext cx="5829300" cy="1489351"/>
              <a:chOff x="454963" y="3071702"/>
              <a:chExt cx="5829300" cy="1489351"/>
            </a:xfrm>
          </p:grpSpPr>
          <p:sp>
            <p:nvSpPr>
              <p:cNvPr id="227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3530045"/>
                <a:ext cx="58293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结合企业实际，制定有针对性的培训内容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分层次设置培训内容，满足不同员工需求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注重实际操作，提高员工动手能力</a:t>
                </a:r>
                <a:endParaRPr/>
              </a:p>
            </p:txBody>
          </p:sp>
          <p:sp>
            <p:nvSpPr>
              <p:cNvPr id="228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307170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制定培训内容，确保培训针对性</a:t>
                </a:r>
                <a:endParaRPr/>
              </a:p>
            </p:txBody>
          </p:sp>
        </p:grpSp>
        <p:grpSp>
          <p:nvGrpSpPr>
            <p:cNvPr id="229" name="Group 480"/>
            <p:cNvGrpSpPr/>
            <p:nvPr/>
          </p:nvGrpSpPr>
          <p:grpSpPr>
            <a:xfrm>
              <a:off x="454962" y="4660638"/>
              <a:ext cx="6019800" cy="1489352"/>
              <a:chOff x="454963" y="4660638"/>
              <a:chExt cx="6019800" cy="1489352"/>
            </a:xfrm>
          </p:grpSpPr>
          <p:sp>
            <p:nvSpPr>
              <p:cNvPr id="230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5118982"/>
                <a:ext cx="60198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设定明确的培训评估标准和指标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建立有效的评估和反馈机制，确保培训效果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对培训效果进行定期评估和调整，持续改进培训内容和方法</a:t>
                </a:r>
                <a:endParaRPr/>
              </a:p>
            </p:txBody>
          </p:sp>
          <p:sp>
            <p:nvSpPr>
              <p:cNvPr id="231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4660638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制定培训评估标准，确保培训效果</a:t>
                </a:r>
                <a:endParaRPr/>
              </a:p>
            </p:txBody>
          </p:sp>
        </p:grpSp>
      </p:grpSp>
      <p:pic>
        <p:nvPicPr>
          <p:cNvPr id="232" name="Picture 9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233" name="椭圆 6"/>
          <p:cNvSpPr>
            <a:spLocks noChangeAspect="1"/>
          </p:cNvSpPr>
          <p:nvPr/>
        </p:nvSpPr>
        <p:spPr>
          <a:xfrm>
            <a:off x="8687905" y="1507725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34" name="椭圆 7"/>
          <p:cNvSpPr>
            <a:spLocks noChangeAspect="1"/>
          </p:cNvSpPr>
          <p:nvPr/>
        </p:nvSpPr>
        <p:spPr>
          <a:xfrm>
            <a:off x="6939559" y="4654032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35" name="椭圆 8"/>
          <p:cNvSpPr>
            <a:spLocks noChangeAspect="1"/>
          </p:cNvSpPr>
          <p:nvPr/>
        </p:nvSpPr>
        <p:spPr>
          <a:xfrm>
            <a:off x="10420189" y="4651332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  <p:sp>
        <p:nvSpPr>
          <p:cNvPr id="23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制定新版上锁挂牌安全教育的实施计划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7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38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>
              <a:gd name="adj" fmla="val 6169"/>
            </a:avLst>
          </a:prstGeom>
        </p:spPr>
      </p:pic>
      <p:grpSp>
        <p:nvGrpSpPr>
          <p:cNvPr id="239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660396" y="1892786"/>
            <a:ext cx="5622868" cy="4617939"/>
            <a:chOff x="660396" y="1892786"/>
            <a:chExt cx="5622868" cy="4617939"/>
          </a:xfrm>
        </p:grpSpPr>
        <p:grpSp>
          <p:nvGrpSpPr>
            <p:cNvPr id="240" name="组合 4"/>
            <p:cNvGrpSpPr/>
            <p:nvPr/>
          </p:nvGrpSpPr>
          <p:grpSpPr>
            <a:xfrm>
              <a:off x="660396" y="1892786"/>
              <a:ext cx="5622867" cy="1446014"/>
              <a:chOff x="571500" y="1815543"/>
              <a:chExt cx="5622867" cy="1446014"/>
            </a:xfrm>
          </p:grpSpPr>
          <p:sp>
            <p:nvSpPr>
              <p:cNvPr id="241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合理安排培训师资，保证培训质量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42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选择具有丰富经验和专业知识的培训师资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对培训师资进行培训和指导，提高培训水平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建立培训师资激励机制，保证培训质量</a:t>
                </a:r>
                <a:endParaRPr/>
              </a:p>
            </p:txBody>
          </p:sp>
          <p:sp>
            <p:nvSpPr>
              <p:cNvPr id="243" name="椭圆 7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44" name="组合 8"/>
            <p:cNvGrpSpPr/>
            <p:nvPr/>
          </p:nvGrpSpPr>
          <p:grpSpPr>
            <a:xfrm>
              <a:off x="660396" y="3478749"/>
              <a:ext cx="5622868" cy="1446014"/>
              <a:chOff x="571500" y="1815543"/>
              <a:chExt cx="5622868" cy="1446014"/>
            </a:xfrm>
          </p:grpSpPr>
          <p:sp>
            <p:nvSpPr>
              <p:cNvPr id="245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提供有针对性的培训教材和教具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46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根据培训内容，提供详细的培训教材和操作指南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提供必要的教具和设备，保障培训顺利进行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定期更新培训教材和教具，满足企业发展需求</a:t>
                </a:r>
                <a:endParaRPr/>
              </a:p>
            </p:txBody>
          </p:sp>
          <p:sp>
            <p:nvSpPr>
              <p:cNvPr id="247" name="椭圆 11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48" name="组合 12"/>
            <p:cNvGrpSpPr/>
            <p:nvPr/>
          </p:nvGrpSpPr>
          <p:grpSpPr>
            <a:xfrm>
              <a:off x="660396" y="5064711"/>
              <a:ext cx="5622867" cy="1446014"/>
              <a:chOff x="571500" y="1815543"/>
              <a:chExt cx="5622867" cy="1446014"/>
            </a:xfrm>
          </p:grpSpPr>
          <p:sp>
            <p:nvSpPr>
              <p:cNvPr id="249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开展线上线下相结合的培训方式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50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7999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利用网络平台，开展线上培训和学习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定期组织线下实际操作演练和现场指导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结合案例分析，增强员工安全意识</a:t>
                </a:r>
                <a:endParaRPr/>
              </a:p>
            </p:txBody>
          </p:sp>
          <p:sp>
            <p:nvSpPr>
              <p:cNvPr id="251" name="椭圆 15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5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组织新版上锁挂牌安全教育的培训与指导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3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54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255" name="Group 40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468163"/>
            <a:ext cx="5783287" cy="4912094"/>
            <a:chOff x="5982796" y="1468163"/>
            <a:chExt cx="5783287" cy="4912094"/>
          </a:xfrm>
        </p:grpSpPr>
        <p:grpSp>
          <p:nvGrpSpPr>
            <p:cNvPr id="256" name="Group 2"/>
            <p:cNvGrpSpPr/>
            <p:nvPr/>
          </p:nvGrpSpPr>
          <p:grpSpPr>
            <a:xfrm>
              <a:off x="5982796" y="3116804"/>
              <a:ext cx="5783287" cy="1610798"/>
              <a:chOff x="5982796" y="3116804"/>
              <a:chExt cx="5783287" cy="1610798"/>
            </a:xfrm>
          </p:grpSpPr>
          <p:sp>
            <p:nvSpPr>
              <p:cNvPr id="257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16804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建立培训评估机制，确保培训效果</a:t>
                </a:r>
                <a:endParaRPr/>
              </a:p>
            </p:txBody>
          </p:sp>
          <p:sp>
            <p:nvSpPr>
              <p:cNvPr id="258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575147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设定明确的培训评估标准和指标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建立有效的评估和反馈机制，确保培训效果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对培训效果进行定期评估和调整，持续改进培训内容和方法</a:t>
                </a:r>
                <a:endParaRPr/>
              </a:p>
            </p:txBody>
          </p:sp>
        </p:grpSp>
        <p:grpSp>
          <p:nvGrpSpPr>
            <p:cNvPr id="259" name="Group 5"/>
            <p:cNvGrpSpPr/>
            <p:nvPr/>
          </p:nvGrpSpPr>
          <p:grpSpPr>
            <a:xfrm>
              <a:off x="5982796" y="4769459"/>
              <a:ext cx="5783287" cy="1610798"/>
              <a:chOff x="5982796" y="4769459"/>
              <a:chExt cx="5783287" cy="1610798"/>
            </a:xfrm>
          </p:grpSpPr>
          <p:sp>
            <p:nvSpPr>
              <p:cNvPr id="260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769459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收集员工培训反馈，优化培训内容和方法</a:t>
                </a:r>
                <a:endParaRPr/>
              </a:p>
            </p:txBody>
          </p:sp>
          <p:sp>
            <p:nvSpPr>
              <p:cNvPr id="261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27802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鼓励员工提出培训意见和建议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对员工反馈进行分析和整理，优化培训内容和方法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建立员工反馈激励机制，提高培训质量</a:t>
                </a:r>
                <a:endParaRPr/>
              </a:p>
            </p:txBody>
          </p:sp>
        </p:grpSp>
        <p:grpSp>
          <p:nvGrpSpPr>
            <p:cNvPr id="262" name="Group 407"/>
            <p:cNvGrpSpPr/>
            <p:nvPr/>
          </p:nvGrpSpPr>
          <p:grpSpPr>
            <a:xfrm>
              <a:off x="5982796" y="1468163"/>
              <a:ext cx="5700871" cy="1610798"/>
              <a:chOff x="5982796" y="1468163"/>
              <a:chExt cx="5700871" cy="1610798"/>
            </a:xfrm>
          </p:grpSpPr>
          <p:sp>
            <p:nvSpPr>
              <p:cNvPr id="263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468163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评估培训对企业的影响，提高培训价值</a:t>
                </a:r>
                <a:endParaRPr/>
              </a:p>
            </p:txBody>
          </p:sp>
          <p:sp>
            <p:nvSpPr>
              <p:cNvPr id="264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26506"/>
                <a:ext cx="5700871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分析培训对企业生产效率和安全的影响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评估培训对企业品牌形象和竞争力的提升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提高培训对企业发展的贡献和价值</a:t>
                </a:r>
                <a:endParaRPr/>
              </a:p>
            </p:txBody>
          </p:sp>
        </p:grpSp>
      </p:grpSp>
      <p:sp>
        <p:nvSpPr>
          <p:cNvPr id="26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评估新版上锁挂牌安全教育的实施效果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04984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4600"/>
              <a:t>新版上锁挂牌安全教育的内容与要点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新版上锁挂牌安全教育的理论体系与原则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2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3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上锁挂牌安全教育的理论体系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研究上锁挂牌安全教育的理论基础和原则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分析上锁挂牌安全教育的特点和规律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建立上锁挂牌安全教育的理论体系</a:t>
                </a:r>
                <a:endParaRPr/>
              </a:p>
            </p:txBody>
          </p:sp>
          <p:pic>
            <p:nvPicPr>
              <p:cNvPr id="1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8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1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上锁挂牌安全教育的原则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坚持理论与实践相结合的原则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坚持因材施教，满足不同员工需求的原则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坚持持续改进，提高培训质量的原则</a:t>
                </a:r>
                <a:endParaRPr/>
              </a:p>
            </p:txBody>
          </p:sp>
          <p:pic>
            <p:nvPicPr>
              <p:cNvPr id="2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https://d.book118.com/696223123033010054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silky_red">
      <a:dk1>
        <a:srgbClr val="000000"/>
      </a:dk1>
      <a:lt1>
        <a:srgbClr val="FFFFFF"/>
      </a:lt1>
      <a:dk2>
        <a:srgbClr val="2B111D"/>
      </a:dk2>
      <a:lt2>
        <a:srgbClr val="FEF2FD"/>
      </a:lt2>
      <a:accent1>
        <a:srgbClr val="F777C1"/>
      </a:accent1>
      <a:accent2>
        <a:srgbClr val="FCA1DA"/>
      </a:accent2>
      <a:accent3>
        <a:srgbClr val="F8498D"/>
      </a:accent3>
      <a:accent4>
        <a:srgbClr val="C62C5E"/>
      </a:accent4>
      <a:accent5>
        <a:srgbClr val="F8BCCE"/>
      </a:accent5>
      <a:accent6>
        <a:srgbClr val="FE94B3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106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新版上锁挂牌安全教育之最佳实践培训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2024-09-21T05:08:07.869</cp:lastPrinted>
  <dcterms:created xsi:type="dcterms:W3CDTF">2024-09-20T21:08:07Z</dcterms:created>
  <dcterms:modified xsi:type="dcterms:W3CDTF">2024-09-20T21:08:09Z</dcterms:modified>
</cp:coreProperties>
</file>