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1272047-D75A-4352-9B58-6C53F47BD96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C2CB92E-D9C2-4F79-B33D-D440A0AC4DD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ECB4F80-A59C-4850-9B68-0220FF55D13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50DF9FF-B7C4-46B2-9954-93C52FE8206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924E3163-EE73-4143-B05B-B9FF7B48CAE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60E2FFC8-ACDD-4F9C-B75A-1A9E85FBB27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DA38ACAE-3BAB-42E9-9303-64AE9EFBCCE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194E609-1408-47A0-B196-682B05FDE49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A1359F9-3273-4EAE-B610-27DCC74757F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36EC7B7-A916-4BD3-955C-0994C277455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FEDC6F1-97CA-4A61-A390-BD254C5F994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Relationship Id="rId3" Type="http://schemas.openxmlformats.org/officeDocument/2006/relationships/image" Target="../media/image4.jpeg" /><Relationship Id="rId4" Type="http://schemas.openxmlformats.org/officeDocument/2006/relationships/image" Target="../media/image5.jpeg" /><Relationship Id="rId5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Relationship Id="rId4" Type="http://schemas.openxmlformats.org/officeDocument/2006/relationships/image" Target="../media/image8.jpeg" /><Relationship Id="rId5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Relationship Id="rId4" Type="http://schemas.openxmlformats.org/officeDocument/2006/relationships/image" Target="../media/image11.jpeg" /><Relationship Id="rId5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13.jpeg" /><Relationship Id="rId4" Type="http://schemas.openxmlformats.org/officeDocument/2006/relationships/image" Target="../media/image14.jpeg" /><Relationship Id="rId5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16.jpeg" /><Relationship Id="rId4" Type="http://schemas.openxmlformats.org/officeDocument/2006/relationships/image" Target="../media/image17.jpeg" /><Relationship Id="rId5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8.jpeg" /><Relationship Id="rId3" Type="http://schemas.openxmlformats.org/officeDocument/2006/relationships/image" Target="../media/image2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9.jpeg" /><Relationship Id="rId3" Type="http://schemas.openxmlformats.org/officeDocument/2006/relationships/image" Target="../media/image20.jpeg" /><Relationship Id="rId4" Type="http://schemas.openxmlformats.org/officeDocument/2006/relationships/image" Target="../media/image21.jpeg" /><Relationship Id="rId5" Type="http://schemas.openxmlformats.org/officeDocument/2006/relationships/image" Target="../media/image2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69624004502101004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249023" y="2622666"/>
            <a:ext cx="7693954" cy="9296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4950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大学生安全教育交通安全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490085" y="5357665"/>
            <a:ext cx="3211830" cy="4343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025">
                <a:solidFill>
                  <a:schemeClr val="accent3">
                    <a:lumMod val="7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汇报人：AA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4490085" y="5886341"/>
            <a:ext cx="3211830" cy="4343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025">
                <a:solidFill>
                  <a:schemeClr val="accent3">
                    <a:lumMod val="7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2024-01-19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cxnSp>
        <p:nvCxnSpPr>
          <p:cNvPr id="3" name="Connector 3"/>
          <p:cNvCxnSpPr/>
          <p:nvPr/>
        </p:nvCxnSpPr>
        <p:spPr>
          <a:xfrm>
            <a:off x="4764564" y="833217"/>
            <a:ext cx="5248275" cy="0"/>
          </a:xfrm>
          <a:prstGeom prst="line">
            <a:avLst/>
          </a:prstGeom>
          <a:ln w="6350">
            <a:solidFill>
              <a:schemeClr val="accent3"/>
            </a:solidFill>
            <a:prstDash val="solid"/>
            <a:headEnd type="none"/>
            <a:tailEnd type="none"/>
          </a:ln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</p:cxnSp>
      <p:sp>
        <p:nvSpPr>
          <p:cNvPr id="4" name="AutoShape 4"/>
          <p:cNvSpPr/>
          <p:nvPr/>
        </p:nvSpPr>
        <p:spPr>
          <a:xfrm>
            <a:off x="887096" y="833217"/>
            <a:ext cx="1851660" cy="76835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r>
              <a:rPr lang="en-US" sz="5700" b="1">
                <a:solidFill>
                  <a:schemeClr val="accent3">
                    <a:alpha val="100000"/>
                  </a:schemeClr>
                </a:solidFill>
                <a:latin typeface="微软雅黑"/>
                <a:ea typeface="微软雅黑"/>
                <a:cs typeface="微软雅黑"/>
              </a:rPr>
              <a:t>目录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887095" y="1677767"/>
            <a:ext cx="1851660" cy="36830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r>
              <a:rPr lang="en-US" sz="1800">
                <a:solidFill>
                  <a:schemeClr val="accent3">
                    <a:alpha val="58999"/>
                  </a:schemeClr>
                </a:solidFill>
                <a:latin typeface="Arial"/>
                <a:ea typeface="Arial"/>
                <a:cs typeface="Arial"/>
              </a:rPr>
              <a:t>CONTENTS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2897505" y="955137"/>
            <a:ext cx="76200" cy="922655"/>
          </a:xfrm>
          <a:prstGeom prst="rect">
            <a:avLst/>
          </a:prstGeom>
          <a:solidFill>
            <a:schemeClr val="dk1">
              <a:lumMod val="75000"/>
              <a:lumOff val="2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 flipH="1">
            <a:off x="2933375" y="964933"/>
            <a:ext cx="13178" cy="922438"/>
          </a:xfrm>
          <a:prstGeom prst="line">
            <a:avLst/>
          </a:prstGeom>
          <a:ln w="76200">
            <a:solidFill>
              <a:schemeClr val="accent3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</p:cxnSp>
      <p:sp>
        <p:nvSpPr>
          <p:cNvPr id="8" name="TextBox 8"/>
          <p:cNvSpPr txBox="1"/>
          <p:nvPr/>
        </p:nvSpPr>
        <p:spPr>
          <a:xfrm>
            <a:off x="4701326" y="1027968"/>
            <a:ext cx="6840855" cy="49968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交通安全概述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校园交通安全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出行交通安全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公共交通安全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特殊情况下的交通安全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交通安全事故应急处理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365325" y="1915064"/>
            <a:ext cx="7405389" cy="1138956"/>
            <a:chOff x="1365325" y="1915064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1365325" y="1915064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8400" b="1">
                  <a:solidFill>
                    <a:schemeClr val="accent3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365325" y="3174455"/>
            <a:ext cx="8888730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chemeClr val="accent3">
                    <a:lumMod val="7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交通安全概述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624819" y="4114483"/>
            <a:ext cx="349567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人身伤害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348163" y="4114483"/>
            <a:ext cx="349567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财产损失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8107773" y="4114483"/>
            <a:ext cx="349567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社会影响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2556" r="2556"/>
          <a:stretch>
            <a:fillRect/>
          </a:stretch>
        </p:blipFill>
        <p:spPr>
          <a:xfrm>
            <a:off x="624819" y="1389220"/>
            <a:ext cx="3505200" cy="2628900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l="3611" r="3611"/>
          <a:stretch>
            <a:fillRect/>
          </a:stretch>
        </p:blipFill>
        <p:spPr>
          <a:xfrm>
            <a:off x="4343400" y="1390333"/>
            <a:ext cx="3505200" cy="2628900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 l="1389" r="1389"/>
          <a:stretch>
            <a:fillRect/>
          </a:stretch>
        </p:blipFill>
        <p:spPr>
          <a:xfrm>
            <a:off x="8079695" y="1390333"/>
            <a:ext cx="3505200" cy="2628900"/>
          </a:xfrm>
          <a:prstGeom prst="rect">
            <a:avLst/>
          </a:prstGeom>
        </p:spPr>
      </p:pic>
      <p:grpSp>
        <p:nvGrpSpPr>
          <p:cNvPr id="8" name="Group 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9" name="AutoShape 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TextBox 2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交通事故的危害</a:t>
              </a:r>
            </a:p>
          </p:txBody>
        </p:sp>
      </p:grpSp>
      <p:sp>
        <p:nvSpPr>
          <p:cNvPr id="30" name="TextBox 30"/>
          <p:cNvSpPr txBox="1"/>
          <p:nvPr/>
        </p:nvSpPr>
        <p:spPr>
          <a:xfrm>
            <a:off x="586719" y="4533583"/>
            <a:ext cx="3523139" cy="1938747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交通事故往往导致人员受伤甚至死亡，给受害者及其家庭带来巨大痛苦。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4336552" y="4533583"/>
            <a:ext cx="3523139" cy="1938747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事故中的车辆、道路设施等财产可能受到严重损坏，造成巨大的经济损失。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8069673" y="4533583"/>
            <a:ext cx="3523139" cy="1938747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交通事故影响交通秩序，浪费社会资源，甚至可能引发社会不稳定因素。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17533" b="17533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3794" b="3794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2638" b="2638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交通安全的重要性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保障人民生命财产安全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通过加强交通安全教育和管理，减少交通事故的发生，保护人民的生命和财产安全。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维护社会稳定和发展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交通安全是社会稳定和发展的重要保障，有助于减少社会矛盾和冲突。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提高交通效率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良好的交通秩序和安全环境有助于提高交通效率，促进经济社会的发展。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大学生作为交通参与者，应该自觉遵守交通规则，如佩戴安全带、不闯红灯等。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遵守交通规则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宣传交通安全知识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8792" r="8792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参与交通安全管理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t="16042" b="16042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大学生可以利用自己的知识和影响力，积极宣传交通安全知识，提高公众的交通安全意识。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大学生可以参与学校的交通安全管理，如协助维护校园交通秩序、参与交通安全宣传活动等。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大学生在交通安全中的角色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365325" y="1915064"/>
            <a:ext cx="7405389" cy="1138956"/>
            <a:chOff x="1365325" y="1915064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1365325" y="1915064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8400" b="1">
                  <a:solidFill>
                    <a:schemeClr val="accent3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365325" y="3174455"/>
            <a:ext cx="8888730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chemeClr val="accent3">
                    <a:lumMod val="7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校园交通安全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2693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校园内道路通常较窄，人车混行现象普遍，容易造成交通事故。</a:t>
            </a:r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l="13375" r="13375"/>
          <a:stretch>
            <a:fillRect/>
          </a:stretch>
        </p:blipFill>
        <p:spPr>
          <a:xfrm>
            <a:off x="1602827" y="1536628"/>
            <a:ext cx="1898907" cy="1898907"/>
          </a:xfrm>
          <a:prstGeom prst="ellipse">
            <a:avLst/>
          </a:prstGeom>
        </p:spPr>
      </p:pic>
      <p:sp>
        <p:nvSpPr>
          <p:cNvPr id="5" name="AutoShape 5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68347" y="1536628"/>
            <a:ext cx="1898907" cy="1898907"/>
          </a:xfrm>
          <a:prstGeom prst="ellipse">
            <a:avLst/>
          </a:prstGeom>
        </p:spPr>
      </p:pic>
      <p:sp>
        <p:nvSpPr>
          <p:cNvPr id="7" name="AutoShape 7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71767" y="1536628"/>
            <a:ext cx="1898907" cy="1898907"/>
          </a:xfrm>
          <a:prstGeom prst="ellipse">
            <a:avLst/>
          </a:prstGeom>
        </p:spPr>
      </p:pic>
      <p:sp>
        <p:nvSpPr>
          <p:cNvPr id="9" name="TextBox 9"/>
          <p:cNvSpPr txBox="1"/>
          <p:nvPr/>
        </p:nvSpPr>
        <p:spPr>
          <a:xfrm>
            <a:off x="1066381" y="3766355"/>
            <a:ext cx="297180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人车混行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1226739" y="4350852"/>
            <a:ext cx="2651083" cy="97536"/>
            <a:chOff x="1226739" y="4350852"/>
            <a:chExt cx="2651083" cy="97536"/>
          </a:xfrm>
        </p:grpSpPr>
        <p:cxnSp>
          <p:nvCxnSpPr>
            <p:cNvPr id="11" name="Connector 11"/>
            <p:cNvCxnSpPr/>
            <p:nvPr/>
          </p:nvCxnSpPr>
          <p:spPr>
            <a:xfrm flipV="1">
              <a:off x="1287927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12" name="AutoShape 12"/>
            <p:cNvSpPr/>
            <p:nvPr/>
          </p:nvSpPr>
          <p:spPr>
            <a:xfrm>
              <a:off x="122673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378028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4" name="TextBox 14"/>
          <p:cNvSpPr txBox="1"/>
          <p:nvPr/>
        </p:nvSpPr>
        <p:spPr>
          <a:xfrm>
            <a:off x="489245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校园内停车位有限，乱停乱放现象严重，影响交通秩序。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1426" y="3746205"/>
            <a:ext cx="295275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停车混乱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792260" y="4350852"/>
            <a:ext cx="2651083" cy="97536"/>
            <a:chOff x="4792260" y="4350852"/>
            <a:chExt cx="2651083" cy="97536"/>
          </a:xfrm>
        </p:grpSpPr>
        <p:cxnSp>
          <p:nvCxnSpPr>
            <p:cNvPr id="17" name="Connector 17"/>
            <p:cNvCxnSpPr/>
            <p:nvPr/>
          </p:nvCxnSpPr>
          <p:spPr>
            <a:xfrm flipV="1">
              <a:off x="4853447" y="4399620"/>
              <a:ext cx="2492359" cy="4740"/>
            </a:xfrm>
            <a:prstGeom prst="line">
              <a:avLst/>
            </a:prstGeom>
            <a:ln w="9525">
              <a:solidFill>
                <a:schemeClr val="accent2"/>
              </a:solidFill>
              <a:prstDash val="solid"/>
              <a:headEnd type="none"/>
              <a:tailEnd type="none"/>
            </a:ln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</p:cxnSp>
        <p:sp>
          <p:nvSpPr>
            <p:cNvPr id="18" name="AutoShape 18"/>
            <p:cNvSpPr/>
            <p:nvPr/>
          </p:nvSpPr>
          <p:spPr>
            <a:xfrm>
              <a:off x="4792260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345807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0" name="TextBox 20"/>
          <p:cNvSpPr txBox="1"/>
          <p:nvPr/>
        </p:nvSpPr>
        <p:spPr>
          <a:xfrm>
            <a:off x="859587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部分校园道路设施陈旧、不完善，如缺少交通标志、标线等，存在安全隐患。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8311508" y="3746205"/>
            <a:ext cx="3019425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道路设施不完善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8495679" y="4350852"/>
            <a:ext cx="2651083" cy="97536"/>
            <a:chOff x="8495679" y="4350852"/>
            <a:chExt cx="2651083" cy="97536"/>
          </a:xfrm>
        </p:grpSpPr>
        <p:cxnSp>
          <p:nvCxnSpPr>
            <p:cNvPr id="23" name="Connector 23"/>
            <p:cNvCxnSpPr/>
            <p:nvPr/>
          </p:nvCxnSpPr>
          <p:spPr>
            <a:xfrm flipV="1">
              <a:off x="8556866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24" name="AutoShape 24"/>
            <p:cNvSpPr/>
            <p:nvPr/>
          </p:nvSpPr>
          <p:spPr>
            <a:xfrm>
              <a:off x="849567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1104922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校园交通环境分析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92974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67942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33696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-2700000" flipH="1" flipV="1">
            <a:off x="5274866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583677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案例二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613687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某校园内因学生违规停车导致车辆刮蹭事故，引发纠纷。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5818204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 rot="-2700000" flipH="1" flipV="1">
            <a:off x="1499898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08710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案例一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38719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某高校学生在校园内横穿马路时被车辆撞伤，造成严重后果。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2043236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 rot="-2700000" flipH="1" flipV="1">
            <a:off x="9040620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8349432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案例三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379441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某高校学生在校园内骑行自行车时与行人相撞，造成双方受伤。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9583957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2">
            <a:alphaModFix/>
          </a:blip>
          <a:srcRect t="15250" b="15250"/>
          <a:stretch>
            <a:fillRect/>
          </a:stretch>
        </p:blipFill>
        <p:spPr>
          <a:xfrm>
            <a:off x="1583319" y="1416742"/>
            <a:ext cx="1475427" cy="1475427"/>
          </a:xfrm>
          <a:prstGeom prst="ellipse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3">
            <a:alphaModFix/>
          </a:blip>
          <a:srcRect l="11000" r="11000"/>
          <a:stretch>
            <a:fillRect/>
          </a:stretch>
        </p:blipFill>
        <p:spPr>
          <a:xfrm>
            <a:off x="5358286" y="1416742"/>
            <a:ext cx="1475427" cy="1475427"/>
          </a:xfrm>
          <a:prstGeom prst="ellipse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4">
            <a:alphaModFix/>
          </a:blip>
          <a:srcRect l="14667" r="14667"/>
          <a:stretch>
            <a:fillRect/>
          </a:stretch>
        </p:blipFill>
        <p:spPr>
          <a:xfrm>
            <a:off x="9121095" y="1416742"/>
            <a:ext cx="1475427" cy="1475427"/>
          </a:xfrm>
          <a:prstGeom prst="ellipse">
            <a:avLst/>
          </a:prstGeom>
        </p:spPr>
      </p:pic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校园内交通事故案例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H="1">
            <a:off x="916305" y="3823335"/>
            <a:ext cx="0" cy="864235"/>
          </a:xfrm>
          <a:prstGeom prst="line">
            <a:avLst/>
          </a:prstGeom>
          <a:ln w="25400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" name="Connector 3"/>
          <p:cNvCxnSpPr/>
          <p:nvPr/>
        </p:nvCxnSpPr>
        <p:spPr>
          <a:xfrm flipH="1" flipV="1">
            <a:off x="3601085" y="2314575"/>
            <a:ext cx="0" cy="1369695"/>
          </a:xfrm>
          <a:prstGeom prst="line">
            <a:avLst/>
          </a:prstGeom>
          <a:ln w="25400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4" name="Connector 4"/>
          <p:cNvCxnSpPr/>
          <p:nvPr/>
        </p:nvCxnSpPr>
        <p:spPr>
          <a:xfrm flipH="1" flipV="1">
            <a:off x="8928735" y="2314575"/>
            <a:ext cx="0" cy="1369695"/>
          </a:xfrm>
          <a:prstGeom prst="line">
            <a:avLst/>
          </a:prstGeom>
          <a:ln w="25400">
            <a:solidFill>
              <a:schemeClr val="accent4"/>
            </a:solidFill>
            <a:prstDash val="dash"/>
            <a:headEnd type="none"/>
            <a:tailEnd type="none"/>
          </a:ln>
        </p:spPr>
        <p:style>
          <a:lnRef idx="0">
            <a:schemeClr val="accent4"/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</p:cxnSp>
      <p:cxnSp>
        <p:nvCxnSpPr>
          <p:cNvPr id="5" name="Connector 5"/>
          <p:cNvCxnSpPr/>
          <p:nvPr/>
        </p:nvCxnSpPr>
        <p:spPr>
          <a:xfrm flipH="1">
            <a:off x="6288405" y="3823335"/>
            <a:ext cx="0" cy="864235"/>
          </a:xfrm>
          <a:prstGeom prst="line">
            <a:avLst/>
          </a:prstGeom>
          <a:ln w="25400">
            <a:solidFill>
              <a:schemeClr val="accent3"/>
            </a:solidFill>
            <a:prstDash val="dash"/>
            <a:headEnd type="none"/>
            <a:tailEnd type="none"/>
          </a:ln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</p:cxnSp>
      <p:sp>
        <p:nvSpPr>
          <p:cNvPr id="6" name="AutoShape 6"/>
          <p:cNvSpPr/>
          <p:nvPr/>
        </p:nvSpPr>
        <p:spPr>
          <a:xfrm>
            <a:off x="805180" y="4687570"/>
            <a:ext cx="222250" cy="222250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617855" y="3538586"/>
            <a:ext cx="2908375" cy="577215"/>
          </a:xfrm>
          <a:custGeom>
            <a:rect l="l" t="t" r="r" b="b"/>
            <a:pathLst>
              <a:path w="2908375" h="577215">
                <a:moveTo>
                  <a:pt x="2620395" y="0"/>
                </a:moveTo>
                <a:lnTo>
                  <a:pt x="2908375" y="287973"/>
                </a:lnTo>
                <a:lnTo>
                  <a:pt x="2620395" y="575945"/>
                </a:lnTo>
                <a:lnTo>
                  <a:pt x="2620078" y="575628"/>
                </a:lnTo>
                <a:lnTo>
                  <a:pt x="2620078" y="577215"/>
                </a:lnTo>
                <a:lnTo>
                  <a:pt x="298458" y="577215"/>
                </a:lnTo>
                <a:lnTo>
                  <a:pt x="298458" y="576580"/>
                </a:lnTo>
                <a:lnTo>
                  <a:pt x="0" y="576580"/>
                </a:lnTo>
                <a:lnTo>
                  <a:pt x="288050" y="288608"/>
                </a:lnTo>
                <a:lnTo>
                  <a:pt x="0" y="635"/>
                </a:lnTo>
                <a:lnTo>
                  <a:pt x="344814" y="635"/>
                </a:lnTo>
                <a:lnTo>
                  <a:pt x="344814" y="1270"/>
                </a:lnTo>
                <a:lnTo>
                  <a:pt x="2619125" y="127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967114" y="3597006"/>
            <a:ext cx="1762170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400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  <p:sp>
        <p:nvSpPr>
          <p:cNvPr id="9" name="Freeform 9"/>
          <p:cNvSpPr/>
          <p:nvPr/>
        </p:nvSpPr>
        <p:spPr>
          <a:xfrm>
            <a:off x="3302709" y="3538586"/>
            <a:ext cx="2908300" cy="577215"/>
          </a:xfrm>
          <a:custGeom>
            <a:rect l="l" t="t" r="r" b="b"/>
            <a:pathLst>
              <a:path w="2908300" h="577215">
                <a:moveTo>
                  <a:pt x="2620328" y="0"/>
                </a:moveTo>
                <a:lnTo>
                  <a:pt x="2908300" y="287973"/>
                </a:lnTo>
                <a:lnTo>
                  <a:pt x="2620328" y="575945"/>
                </a:lnTo>
                <a:lnTo>
                  <a:pt x="2620010" y="575627"/>
                </a:lnTo>
                <a:lnTo>
                  <a:pt x="2620010" y="577215"/>
                </a:lnTo>
                <a:lnTo>
                  <a:pt x="298450" y="577215"/>
                </a:lnTo>
                <a:lnTo>
                  <a:pt x="298450" y="576580"/>
                </a:lnTo>
                <a:lnTo>
                  <a:pt x="0" y="576580"/>
                </a:lnTo>
                <a:lnTo>
                  <a:pt x="288042" y="288608"/>
                </a:lnTo>
                <a:lnTo>
                  <a:pt x="0" y="635"/>
                </a:lnTo>
                <a:lnTo>
                  <a:pt x="344805" y="635"/>
                </a:lnTo>
                <a:lnTo>
                  <a:pt x="344805" y="1270"/>
                </a:lnTo>
                <a:lnTo>
                  <a:pt x="2619058" y="127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3651960" y="3596371"/>
            <a:ext cx="1762125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400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  <p:sp>
        <p:nvSpPr>
          <p:cNvPr id="11" name="Freeform 11"/>
          <p:cNvSpPr/>
          <p:nvPr/>
        </p:nvSpPr>
        <p:spPr>
          <a:xfrm>
            <a:off x="5987489" y="3538586"/>
            <a:ext cx="2908300" cy="577215"/>
          </a:xfrm>
          <a:custGeom>
            <a:rect l="l" t="t" r="r" b="b"/>
            <a:pathLst>
              <a:path w="2908300" h="577215">
                <a:moveTo>
                  <a:pt x="2620328" y="0"/>
                </a:moveTo>
                <a:lnTo>
                  <a:pt x="2908300" y="287973"/>
                </a:lnTo>
                <a:lnTo>
                  <a:pt x="2620328" y="575945"/>
                </a:lnTo>
                <a:lnTo>
                  <a:pt x="2620010" y="575627"/>
                </a:lnTo>
                <a:lnTo>
                  <a:pt x="2620010" y="577215"/>
                </a:lnTo>
                <a:lnTo>
                  <a:pt x="298450" y="577215"/>
                </a:lnTo>
                <a:lnTo>
                  <a:pt x="298450" y="576580"/>
                </a:lnTo>
                <a:lnTo>
                  <a:pt x="0" y="576580"/>
                </a:lnTo>
                <a:lnTo>
                  <a:pt x="288042" y="288608"/>
                </a:lnTo>
                <a:lnTo>
                  <a:pt x="0" y="635"/>
                </a:lnTo>
                <a:lnTo>
                  <a:pt x="344805" y="635"/>
                </a:lnTo>
                <a:lnTo>
                  <a:pt x="344805" y="1270"/>
                </a:lnTo>
                <a:lnTo>
                  <a:pt x="2619058" y="1270"/>
                </a:lnTo>
                <a:close/>
              </a:path>
            </a:pathLst>
          </a:cu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6336740" y="3596371"/>
            <a:ext cx="1762125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400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  <a:endParaRPr lang="en-US" sz="1100"/>
          </a:p>
        </p:txBody>
      </p:sp>
      <p:sp>
        <p:nvSpPr>
          <p:cNvPr id="13" name="Freeform 13"/>
          <p:cNvSpPr/>
          <p:nvPr/>
        </p:nvSpPr>
        <p:spPr>
          <a:xfrm>
            <a:off x="8672269" y="3537951"/>
            <a:ext cx="2908300" cy="577215"/>
          </a:xfrm>
          <a:custGeom>
            <a:rect l="l" t="t" r="r" b="b"/>
            <a:pathLst>
              <a:path w="2908300" h="577215">
                <a:moveTo>
                  <a:pt x="2620328" y="0"/>
                </a:moveTo>
                <a:lnTo>
                  <a:pt x="2908300" y="287973"/>
                </a:lnTo>
                <a:lnTo>
                  <a:pt x="2620328" y="575945"/>
                </a:lnTo>
                <a:lnTo>
                  <a:pt x="2620010" y="575627"/>
                </a:lnTo>
                <a:lnTo>
                  <a:pt x="2620010" y="577215"/>
                </a:lnTo>
                <a:lnTo>
                  <a:pt x="298450" y="577215"/>
                </a:lnTo>
                <a:lnTo>
                  <a:pt x="298450" y="576580"/>
                </a:lnTo>
                <a:lnTo>
                  <a:pt x="0" y="576580"/>
                </a:lnTo>
                <a:lnTo>
                  <a:pt x="288043" y="288608"/>
                </a:lnTo>
                <a:lnTo>
                  <a:pt x="0" y="635"/>
                </a:lnTo>
                <a:lnTo>
                  <a:pt x="344805" y="635"/>
                </a:lnTo>
                <a:lnTo>
                  <a:pt x="344805" y="1270"/>
                </a:lnTo>
                <a:lnTo>
                  <a:pt x="2619058" y="1270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9021520" y="3595736"/>
            <a:ext cx="1762125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400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 rot="10800000">
            <a:off x="3489960" y="2092325"/>
            <a:ext cx="222250" cy="222250"/>
          </a:xfrm>
          <a:prstGeom prst="diamond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 rot="10800000">
            <a:off x="8817610" y="2092325"/>
            <a:ext cx="222250" cy="222250"/>
          </a:xfrm>
          <a:prstGeom prst="diamond">
            <a:avLst/>
          </a:pr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6177280" y="4687570"/>
            <a:ext cx="222250" cy="222250"/>
          </a:xfrm>
          <a:prstGeom prst="diamond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1098102" y="4213433"/>
            <a:ext cx="1847850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遵守交通规则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3808730" y="1625600"/>
            <a:ext cx="2085975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注意观察交通情况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6398651" y="4213433"/>
            <a:ext cx="2085975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规范停车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9083432" y="1625600"/>
            <a:ext cx="2085975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5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安全骑行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校园交通安全注意事项</a:t>
              </a:r>
            </a:p>
          </p:txBody>
        </p:sp>
      </p:grpSp>
      <p:sp>
        <p:nvSpPr>
          <p:cNvPr id="44" name="TextBox 44"/>
          <p:cNvSpPr txBox="1"/>
          <p:nvPr/>
        </p:nvSpPr>
        <p:spPr>
          <a:xfrm>
            <a:off x="1092835" y="4551961"/>
            <a:ext cx="2590800" cy="1546046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在校园内行走或骑车时，要遵守交通规则，不随意横穿马路、不逆行、不闯红灯等。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3808730" y="1992540"/>
            <a:ext cx="2590800" cy="1546046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在通过路口或横穿马路时，要注意观察交通情况，确认安全后再通过。</a:t>
            </a:r>
          </a:p>
        </p:txBody>
      </p:sp>
      <p:sp>
        <p:nvSpPr>
          <p:cNvPr id="46" name="TextBox 46"/>
          <p:cNvSpPr txBox="1"/>
          <p:nvPr/>
        </p:nvSpPr>
        <p:spPr>
          <a:xfrm>
            <a:off x="9138115" y="1992540"/>
            <a:ext cx="2590800" cy="1546046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骑自行车时要佩戴安全头盔，遵守交通规则，不载人、不超速、不酒后骑车等。</a:t>
            </a:r>
          </a:p>
        </p:txBody>
      </p:sp>
      <p:sp>
        <p:nvSpPr>
          <p:cNvPr id="47" name="TextBox 47"/>
          <p:cNvSpPr txBox="1"/>
          <p:nvPr/>
        </p:nvSpPr>
        <p:spPr>
          <a:xfrm>
            <a:off x="6430720" y="4551961"/>
            <a:ext cx="2590800" cy="1546046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在校园内停车时，要遵守学校停车规定，将车辆停放在指定区域，不乱停乱放。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365325" y="1915064"/>
            <a:ext cx="7405389" cy="1138956"/>
            <a:chOff x="1365325" y="1915064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1365325" y="1915064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8400" b="1">
                  <a:solidFill>
                    <a:schemeClr val="accent3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365325" y="3174455"/>
            <a:ext cx="8888730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chemeClr val="accent3">
                    <a:lumMod val="7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出行交通安全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l="8583" r="8583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避免使用手机等分散注意力的物品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步行时，尽量避免使用手机等物品，以免分散注意力，导致危险。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遵守交通规则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步行时，应遵守交通信号和交通规则，不闯红灯，不乱穿马路。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注意观察交通情况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在过马路或行走时，应时刻注意周围的交通状况，确保没有危险再行动。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步行出行安全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骑自行车时，必须佩戴安全头盔，以降低头部受伤的风险。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8625" r="8625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佩戴安全头盔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骑自行车时，应遵守交通信号和交通规则，不闯红灯，不逆行，不载人等。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遵守交通规则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1375" r="1375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应定期检查自行车车况，确保车闸、车铃等装置完好有效，以应对突发情况。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保持车况良好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自行车出行安全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https://d.book118.com/696240045021010042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6F0"/>
      </a:lt1>
      <a:dk2>
        <a:srgbClr val="380E00"/>
      </a:dk2>
      <a:lt2>
        <a:srgbClr val="FFFFFF"/>
      </a:lt2>
      <a:accent1>
        <a:srgbClr val="EB554D"/>
      </a:accent1>
      <a:accent2>
        <a:srgbClr val="F35735"/>
      </a:accent2>
      <a:accent3>
        <a:srgbClr val="CB3600"/>
      </a:accent3>
      <a:accent4>
        <a:srgbClr val="F25E96"/>
      </a:accent4>
      <a:accent5>
        <a:srgbClr val="FF7185"/>
      </a:accent5>
      <a:accent6>
        <a:srgbClr val="F6C462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87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9">
      <vt:lpstr>Arial</vt:lpstr>
      <vt:lpstr>Calibri</vt:lpstr>
      <vt:lpstr>Microsoft Yahei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2024-09-09T09:23:20.235</cp:lastPrinted>
  <dcterms:created xsi:type="dcterms:W3CDTF">2024-09-09T01:23:20Z</dcterms:created>
  <dcterms:modified xsi:type="dcterms:W3CDTF">2024-09-09T01:23:22Z</dcterms:modified>
</cp:coreProperties>
</file>