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7BFFA-CA53-48FF-B797-FADA4D79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B17C7-479B-4DF2-BB19-7AD6A733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FEBBB-83BC-4B84-A5AF-9EDFBC16C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F0E57-E923-46EE-B8A4-48F040D7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990AF-DAB8-4691-A253-74A6B3D6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62396-542B-4E37-9776-CA47E187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4FCD1-720E-427F-B939-6F8D1339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C30CA-53A6-4791-9303-68A8086B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5AFBE-506E-434C-AA1F-DB2CD57A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800B9-118E-432F-BF63-E4970B42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C22B5-A0F6-4E7F-870C-C68F8CCE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010199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10199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10199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549275"/>
            <a:ext cx="9144000" cy="6308725"/>
          </a:xfrm>
          <a:custGeom>
            <a:rect l="l" t="t" r="r" b="b"/>
            <a:pathLst>
              <a:path w="9144000" h="6308725">
                <a:moveTo>
                  <a:pt x="0" y="6308725"/>
                </a:moveTo>
                <a:lnTo>
                  <a:pt x="9144000" y="6308725"/>
                </a:lnTo>
                <a:lnTo>
                  <a:pt x="9144000" y="0"/>
                </a:lnTo>
                <a:lnTo>
                  <a:pt x="0" y="0"/>
                </a:lnTo>
                <a:lnTo>
                  <a:pt x="0" y="630872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2827337"/>
            <a:ext cx="7616627" cy="4030662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1979612" y="2800350"/>
            <a:ext cx="7164705" cy="4057650"/>
          </a:xfrm>
          <a:custGeom>
            <a:rect l="l" t="t" r="r" b="b"/>
            <a:pathLst>
              <a:path w="7164705" h="4057650">
                <a:moveTo>
                  <a:pt x="7164387" y="4057650"/>
                </a:moveTo>
                <a:lnTo>
                  <a:pt x="0" y="4057650"/>
                </a:lnTo>
                <a:lnTo>
                  <a:pt x="7164387" y="0"/>
                </a:lnTo>
                <a:lnTo>
                  <a:pt x="7164387" y="405765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10199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902075"/>
            <a:ext cx="3400424" cy="294957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4038599"/>
            <a:ext cx="2770187" cy="28067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331787" y="4419599"/>
            <a:ext cx="136524" cy="13652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2438399" y="6165850"/>
            <a:ext cx="146049" cy="146049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1255712" y="4322761"/>
            <a:ext cx="192087" cy="19208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50569" y="516192"/>
            <a:ext cx="8042861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010199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11768"/>
            <a:ext cx="8191500" cy="44443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430051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42423" y="3792140"/>
            <a:ext cx="4454525" cy="273113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 indent="428625" algn="r">
              <a:lnSpc>
                <a:spcPct val="98200"/>
              </a:lnSpc>
              <a:spcBef>
                <a:spcPts val="195"/>
              </a:spcBef>
              <a:tabLst>
                <a:tab pos="1440815"/>
              </a:tabLst>
            </a:pPr>
            <a:r>
              <a:rPr sz="4500">
                <a:latin typeface="黑体"/>
                <a:cs typeface="黑体"/>
              </a:rPr>
              <a:t>现代酒吧服务</a:t>
            </a:r>
            <a:r>
              <a:rPr sz="4500" spc="-50">
                <a:latin typeface="黑体"/>
                <a:cs typeface="黑体"/>
              </a:rPr>
              <a:t>与</a:t>
            </a:r>
            <a:r>
              <a:rPr sz="4500">
                <a:latin typeface="黑体"/>
                <a:cs typeface="黑体"/>
              </a:rPr>
              <a:t>管理教学课件</a:t>
            </a:r>
            <a:r>
              <a:rPr sz="4500" spc="-50">
                <a:latin typeface="黑体"/>
                <a:cs typeface="黑体"/>
              </a:rPr>
              <a:t>第</a:t>
            </a:r>
            <a:r>
              <a:rPr sz="4500">
                <a:latin typeface="黑体"/>
                <a:cs typeface="黑体"/>
              </a:rPr>
              <a:t>二</a:t>
            </a:r>
            <a:r>
              <a:rPr sz="4500" spc="-50">
                <a:latin typeface="黑体"/>
                <a:cs typeface="黑体"/>
              </a:rPr>
              <a:t>章</a:t>
            </a:r>
            <a:r>
              <a:rPr sz="4500">
                <a:latin typeface="黑体"/>
                <a:cs typeface="黑体"/>
              </a:rPr>
              <a:t>	酒水知识</a:t>
            </a:r>
            <a:r>
              <a:rPr sz="4500" spc="-1125">
                <a:latin typeface="黑体"/>
                <a:cs typeface="黑体"/>
              </a:rPr>
              <a:t> </a:t>
            </a:r>
            <a:r>
              <a:rPr sz="4500" spc="-50">
                <a:latin typeface="黑体"/>
                <a:cs typeface="黑体"/>
              </a:rPr>
              <a:t>第</a:t>
            </a:r>
            <a:r>
              <a:rPr sz="4500">
                <a:latin typeface="黑体"/>
                <a:cs typeface="黑体"/>
              </a:rPr>
              <a:t>三节蒸馏酒</a:t>
            </a:r>
            <a:r>
              <a:rPr sz="4500">
                <a:latin typeface="Times New Roman"/>
                <a:cs typeface="Times New Roman"/>
              </a:rPr>
              <a:t>1</a:t>
            </a:r>
            <a:r>
              <a:rPr sz="4500">
                <a:latin typeface="黑体"/>
                <a:cs typeface="黑体"/>
              </a:rPr>
              <a:t>白</a:t>
            </a:r>
            <a:r>
              <a:rPr sz="4500" spc="-50">
                <a:latin typeface="黑体"/>
                <a:cs typeface="黑体"/>
              </a:rPr>
              <a:t>兰</a:t>
            </a:r>
            <a:endParaRPr sz="4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1100" y="517207"/>
            <a:ext cx="1701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>
                <a:latin typeface="Microsoft JhengHei"/>
                <a:cs typeface="Microsoft JhengHei"/>
              </a:rPr>
              <a:t>蒸馏酒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marR="360680" indent="-342900" algn="just">
              <a:lnSpc>
                <a:spcPts val="2690"/>
              </a:lnSpc>
              <a:spcBef>
                <a:spcPts val="745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>
                <a:solidFill>
                  <a:srgbClr val="3399FF"/>
                </a:solidFill>
              </a:rPr>
              <a:t>蒸馏酒</a:t>
            </a:r>
            <a:r>
              <a:rPr spc="-5"/>
              <a:t>是以粮谷、薯类、水果及其它可食用植物为主要原料，经发酵后，用蒸馏法制成的高酒精</a:t>
            </a:r>
            <a:r>
              <a:rPr spc="-15"/>
              <a:t>度的酒。</a:t>
            </a:r>
          </a:p>
          <a:p>
            <a:pPr marL="354965" marR="5080" indent="-342265">
              <a:lnSpc>
                <a:spcPct val="78700"/>
              </a:lnSpc>
              <a:spcBef>
                <a:spcPts val="735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>
                <a:solidFill>
                  <a:srgbClr val="3399FF"/>
                </a:solidFill>
              </a:rPr>
              <a:t>蒸馏酒</a:t>
            </a:r>
            <a:r>
              <a:rPr spc="-5"/>
              <a:t>主要是根据酒精的物理性质，采用使之汽</a:t>
            </a:r>
            <a:r>
              <a:rPr spc="-50"/>
              <a:t> </a:t>
            </a:r>
            <a:r>
              <a:rPr spc="-5"/>
              <a:t>化的方式来提取高纯度的酒液。通常，要经过一</a:t>
            </a:r>
            <a:r>
              <a:rPr spc="-50"/>
              <a:t> </a:t>
            </a:r>
            <a:r>
              <a:rPr spc="-5"/>
              <a:t>次、二次甚至多次蒸馏，才能取得高质量的酒液，</a:t>
            </a:r>
            <a:r>
              <a:rPr spc="700"/>
              <a:t>                   </a:t>
            </a:r>
            <a:r>
              <a:rPr/>
              <a:t>蒸馏酒的酒精度通常在</a:t>
            </a:r>
            <a:r>
              <a:rPr spc="-10">
                <a:latin typeface="Arial"/>
                <a:cs typeface="Arial"/>
              </a:rPr>
              <a:t>28</a:t>
            </a:r>
            <a:r>
              <a:rPr spc="-10"/>
              <a:t>％～</a:t>
            </a:r>
            <a:r>
              <a:rPr spc="-10">
                <a:latin typeface="Arial"/>
                <a:cs typeface="Arial"/>
              </a:rPr>
              <a:t>60</a:t>
            </a:r>
            <a:r>
              <a:rPr spc="-10"/>
              <a:t>％（</a:t>
            </a:r>
            <a:r>
              <a:rPr spc="-10">
                <a:latin typeface="Arial"/>
                <a:cs typeface="Arial"/>
              </a:rPr>
              <a:t>v/v</a:t>
            </a:r>
            <a:r>
              <a:rPr spc="-10"/>
              <a:t>）</a:t>
            </a:r>
            <a:r>
              <a:rPr spc="-50"/>
              <a:t>。</a:t>
            </a:r>
          </a:p>
          <a:p>
            <a:pPr marL="354965" marR="241300" indent="-342265">
              <a:lnSpc>
                <a:spcPct val="80000"/>
              </a:lnSpc>
              <a:spcBef>
                <a:spcPts val="81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>
                <a:solidFill>
                  <a:srgbClr val="3399FF"/>
                </a:solidFill>
              </a:rPr>
              <a:t>蒸馏酒</a:t>
            </a:r>
            <a:r>
              <a:rPr spc="-5"/>
              <a:t>因其酒精含量高，杂质含量少而可以在常</a:t>
            </a:r>
            <a:r>
              <a:rPr spc="700"/>
              <a:t>                  </a:t>
            </a:r>
            <a:r>
              <a:rPr/>
              <a:t>温下长期保存。一般情况下可放</a:t>
            </a:r>
            <a:r>
              <a:rPr spc="-10">
                <a:latin typeface="Arial"/>
                <a:cs typeface="Arial"/>
              </a:rPr>
              <a:t>5--10</a:t>
            </a:r>
            <a:r>
              <a:rPr spc="-10"/>
              <a:t>年。即使在</a:t>
            </a:r>
            <a:r>
              <a:rPr spc="-5"/>
              <a:t>开瓶使用后，也可以存放一年以上的时间而不变质。所以在酒吧中，烈酒可以散卖、调酒甚至经常开盖而不会很快变质。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2300" y="517207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latin typeface="Microsoft JhengHei"/>
                <a:cs typeface="Microsoft JhengHei"/>
              </a:rPr>
              <a:t>一、白兰地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61987"/>
            <a:ext cx="8351520" cy="3780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ts val="3025"/>
              </a:lnSpc>
              <a:spcBef>
                <a:spcPts val="10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66CC"/>
                </a:solidFill>
                <a:latin typeface="宋体"/>
                <a:cs typeface="宋体"/>
              </a:rPr>
              <a:t>白兰地</a:t>
            </a:r>
            <a:r>
              <a:rPr sz="2800" spc="-10">
                <a:solidFill>
                  <a:srgbClr val="FF66CC"/>
                </a:solidFill>
                <a:latin typeface="Arial"/>
                <a:cs typeface="Arial"/>
              </a:rPr>
              <a:t>(Brandy)</a:t>
            </a:r>
            <a:r>
              <a:rPr sz="2800">
                <a:latin typeface="宋体"/>
                <a:cs typeface="宋体"/>
              </a:rPr>
              <a:t>一词源自荷兰语</a:t>
            </a:r>
            <a:r>
              <a:rPr sz="2800" spc="-10">
                <a:latin typeface="Arial"/>
                <a:cs typeface="Arial"/>
              </a:rPr>
              <a:t>Brandewijn</a:t>
            </a:r>
            <a:r>
              <a:rPr sz="2800" spc="-30">
                <a:latin typeface="宋体"/>
                <a:cs typeface="宋体"/>
              </a:rPr>
              <a:t>，将</a:t>
            </a:r>
            <a:endParaRPr sz="2800">
              <a:latin typeface="宋体"/>
              <a:cs typeface="宋体"/>
            </a:endParaRPr>
          </a:p>
          <a:p>
            <a:pPr marL="355600" marR="5080">
              <a:lnSpc>
                <a:spcPct val="82000"/>
              </a:lnSpc>
              <a:spcBef>
                <a:spcPts val="265"/>
              </a:spcBef>
            </a:pPr>
            <a:r>
              <a:rPr sz="2800">
                <a:latin typeface="宋体"/>
                <a:cs typeface="宋体"/>
              </a:rPr>
              <a:t>这一词分解，前半部分</a:t>
            </a:r>
            <a:r>
              <a:rPr sz="2800" spc="-10">
                <a:latin typeface="Arial"/>
                <a:cs typeface="Arial"/>
              </a:rPr>
              <a:t>“Brande”</a:t>
            </a:r>
            <a:r>
              <a:rPr sz="2800">
                <a:latin typeface="宋体"/>
                <a:cs typeface="宋体"/>
              </a:rPr>
              <a:t>是</a:t>
            </a:r>
            <a:r>
              <a:rPr sz="2800" spc="-10">
                <a:latin typeface="Arial"/>
                <a:cs typeface="Arial"/>
              </a:rPr>
              <a:t>“Burned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>
                <a:latin typeface="宋体"/>
                <a:cs typeface="宋体"/>
              </a:rPr>
              <a:t>燃烧</a:t>
            </a:r>
            <a:r>
              <a:rPr sz="2800" spc="-50">
                <a:latin typeface="宋体"/>
                <a:cs typeface="宋体"/>
              </a:rPr>
              <a:t>） 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>
                <a:latin typeface="宋体"/>
                <a:cs typeface="宋体"/>
              </a:rPr>
              <a:t>的意思，而后面的</a:t>
            </a:r>
            <a:r>
              <a:rPr sz="2800" spc="-10">
                <a:latin typeface="Arial"/>
                <a:cs typeface="Arial"/>
              </a:rPr>
              <a:t>“Wijn”</a:t>
            </a:r>
            <a:r>
              <a:rPr sz="2800">
                <a:latin typeface="宋体"/>
                <a:cs typeface="宋体"/>
              </a:rPr>
              <a:t>是指</a:t>
            </a:r>
            <a:r>
              <a:rPr sz="2800" spc="-10">
                <a:latin typeface="Arial"/>
                <a:cs typeface="Arial"/>
              </a:rPr>
              <a:t>“Wine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>
                <a:latin typeface="宋体"/>
                <a:cs typeface="宋体"/>
              </a:rPr>
              <a:t>葡萄酒</a:t>
            </a:r>
            <a:r>
              <a:rPr sz="2800" spc="-25">
                <a:latin typeface="宋体"/>
                <a:cs typeface="宋体"/>
              </a:rPr>
              <a:t>）</a:t>
            </a:r>
            <a:r>
              <a:rPr sz="2800" spc="-25">
                <a:latin typeface="Arial"/>
                <a:cs typeface="Arial"/>
              </a:rPr>
              <a:t>”</a:t>
            </a:r>
            <a:r>
              <a:rPr sz="2800" spc="-25">
                <a:latin typeface="宋体"/>
                <a:cs typeface="宋体"/>
              </a:rPr>
              <a:t>，</a:t>
            </a:r>
            <a:r>
              <a:rPr sz="2800" spc="-5">
                <a:latin typeface="宋体"/>
                <a:cs typeface="宋体"/>
              </a:rPr>
              <a:t>这里的燃烧是指加热蒸馏。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66CC"/>
                </a:solidFill>
                <a:latin typeface="宋体"/>
                <a:cs typeface="宋体"/>
              </a:rPr>
              <a:t>狭义的白兰地</a:t>
            </a:r>
            <a:r>
              <a:rPr sz="2800" spc="-5">
                <a:latin typeface="宋体"/>
                <a:cs typeface="宋体"/>
              </a:rPr>
              <a:t>是指葡萄酒经发酵蒸馏成的酒；</a:t>
            </a:r>
            <a:endParaRPr sz="2800">
              <a:latin typeface="宋体"/>
              <a:cs typeface="宋体"/>
            </a:endParaRPr>
          </a:p>
          <a:p>
            <a:pPr marL="354965" marR="520065" indent="-342265">
              <a:lnSpc>
                <a:spcPts val="2690"/>
              </a:lnSpc>
              <a:spcBef>
                <a:spcPts val="65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FF66CC"/>
                </a:solidFill>
                <a:latin typeface="宋体"/>
                <a:cs typeface="宋体"/>
              </a:rPr>
              <a:t>广义的白兰地</a:t>
            </a:r>
            <a:r>
              <a:rPr sz="2800" spc="-5">
                <a:latin typeface="宋体"/>
                <a:cs typeface="宋体"/>
              </a:rPr>
              <a:t>则指：凡是水果果实经发酵、蒸馏而成的酒均可称为白兰地。</a:t>
            </a:r>
            <a:endParaRPr sz="2800">
              <a:latin typeface="宋体"/>
              <a:cs typeface="宋体"/>
            </a:endParaRPr>
          </a:p>
          <a:p>
            <a:pPr marL="354965" marR="123825" indent="-342265">
              <a:lnSpc>
                <a:spcPct val="78000"/>
              </a:lnSpc>
              <a:spcBef>
                <a:spcPts val="76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人们在日常交往时所称的白兰地一般单指葡萄蒸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馏酒，而其它水果蒸馏酒通常在白兰地一词前加上</a:t>
            </a:r>
            <a:r>
              <a:rPr sz="2800">
                <a:latin typeface="宋体"/>
                <a:cs typeface="宋体"/>
              </a:rPr>
              <a:t>水果的名称。如：</a:t>
            </a:r>
            <a:r>
              <a:rPr sz="2800">
                <a:latin typeface="Arial"/>
                <a:cs typeface="Arial"/>
              </a:rPr>
              <a:t>Cherry</a:t>
            </a:r>
            <a:r>
              <a:rPr sz="2800" spc="-30">
                <a:latin typeface="Arial"/>
                <a:cs typeface="Arial"/>
              </a:rPr>
              <a:t> </a:t>
            </a:r>
            <a:r>
              <a:rPr sz="2800">
                <a:latin typeface="Arial"/>
                <a:cs typeface="Arial"/>
              </a:rPr>
              <a:t>Brandy(</a:t>
            </a:r>
            <a:r>
              <a:rPr sz="2800">
                <a:latin typeface="宋体"/>
                <a:cs typeface="宋体"/>
              </a:rPr>
              <a:t>樱桃白兰地</a:t>
            </a:r>
            <a:r>
              <a:rPr sz="2800">
                <a:latin typeface="Arial"/>
                <a:cs typeface="Arial"/>
              </a:rPr>
              <a:t>)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743200" y="5257800"/>
            <a:ext cx="1293812" cy="1600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100" y="517207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Microsoft JhengHei"/>
                <a:cs typeface="Microsoft JhengHei"/>
              </a:rPr>
              <a:t>（一）</a:t>
            </a:r>
            <a:r>
              <a:rPr sz="4400" spc="-10">
                <a:latin typeface="Microsoft JhengHei"/>
                <a:cs typeface="Microsoft JhengHei"/>
              </a:rPr>
              <a:t>法国白兰地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61987"/>
            <a:ext cx="8072755" cy="448056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 algn="just">
              <a:lnSpc>
                <a:spcPts val="2820"/>
              </a:lnSpc>
              <a:spcBef>
                <a:spcPts val="64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号称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葡萄酒之魂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的白兰地是法国的最好，其白兰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地在品质、产量等方面均为世界第一。</a:t>
            </a:r>
            <a:endParaRPr sz="2800">
              <a:latin typeface="宋体"/>
              <a:cs typeface="宋体"/>
            </a:endParaRPr>
          </a:p>
          <a:p>
            <a:pPr marL="355600" marR="241300" indent="-342900" algn="just">
              <a:lnSpc>
                <a:spcPts val="2690"/>
              </a:lnSpc>
              <a:spcBef>
                <a:spcPts val="65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白兰地的起源的直接原因是为了解决远洋船运时葡萄酒的保存问题。十七世纪，法国夏朗德的酒商想到了把葡萄酒蒸馏，产生浓缩饮料的办法。这种浓缩的酒，就叫做白兰地。</a:t>
            </a:r>
            <a:endParaRPr sz="2800">
              <a:latin typeface="宋体"/>
              <a:cs typeface="宋体"/>
            </a:endParaRPr>
          </a:p>
          <a:p>
            <a:pPr marL="355600" marR="161925" indent="-342900" algn="just">
              <a:lnSpc>
                <a:spcPts val="2820"/>
              </a:lnSpc>
              <a:spcBef>
                <a:spcPts val="425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10">
                <a:latin typeface="Arial"/>
                <a:cs typeface="Arial"/>
              </a:rPr>
              <a:t>1701</a:t>
            </a:r>
            <a:r>
              <a:rPr sz="2800" spc="-5">
                <a:latin typeface="宋体"/>
                <a:cs typeface="宋体"/>
              </a:rPr>
              <a:t>年，法国卷入了西班牙战争，白兰地销路大减，酒被积存在橡木桶内。</a:t>
            </a:r>
            <a:endParaRPr sz="2800">
              <a:latin typeface="宋体"/>
              <a:cs typeface="宋体"/>
            </a:endParaRPr>
          </a:p>
          <a:p>
            <a:pPr marL="355600" marR="241300" indent="-342900" algn="just">
              <a:lnSpc>
                <a:spcPts val="2690"/>
              </a:lnSpc>
              <a:spcBef>
                <a:spcPts val="645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战争结束以后，人们发觉贮存在橡木桶内的白兰地酒，酒质更醇，芳香更浓，而且还有晶莹的琥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珀色，因此，用橡木桶贮存和陈酿便成为酿制白</a:t>
            </a:r>
            <a:r>
              <a:rPr sz="2800" spc="-10">
                <a:latin typeface="宋体"/>
                <a:cs typeface="宋体"/>
              </a:rPr>
              <a:t>兰地的重要环节。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4590">
              <a:lnSpc>
                <a:spcPct val="100000"/>
              </a:lnSpc>
              <a:spcBef>
                <a:spcPts val="100"/>
              </a:spcBef>
            </a:pPr>
            <a:r>
              <a:rPr sz="4400"/>
              <a:t>1</a:t>
            </a:r>
            <a:r>
              <a:rPr sz="4400">
                <a:latin typeface="Microsoft JhengHei"/>
                <a:cs typeface="Microsoft JhengHei"/>
              </a:rPr>
              <a:t>、干邑白兰地</a:t>
            </a:r>
            <a:r>
              <a:rPr sz="4400" spc="-10"/>
              <a:t>Cognac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30944"/>
            <a:ext cx="7955915" cy="501396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85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b="1">
                <a:latin typeface="Arial"/>
                <a:cs typeface="Arial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、干邑白兰地</a:t>
            </a:r>
            <a:r>
              <a:rPr sz="2800" b="1" spc="-10">
                <a:solidFill>
                  <a:srgbClr val="FF0000"/>
                </a:solidFill>
                <a:latin typeface="Arial"/>
                <a:cs typeface="Arial"/>
              </a:rPr>
              <a:t>Cognac</a:t>
            </a:r>
            <a:endParaRPr sz="2800">
              <a:latin typeface="Arial"/>
              <a:cs typeface="Arial"/>
            </a:endParaRPr>
          </a:p>
          <a:p>
            <a:pPr marL="354965" marR="124460" indent="-342265">
              <a:lnSpc>
                <a:spcPts val="2870"/>
              </a:lnSpc>
              <a:spcBef>
                <a:spcPts val="99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法国是白兰地最著名的产地，其极品是干邑白兰</a:t>
            </a:r>
            <a:r>
              <a:rPr sz="2800" spc="700">
                <a:latin typeface="宋体"/>
                <a:cs typeface="宋体"/>
              </a:rPr>
              <a:t>                  </a:t>
            </a:r>
            <a:r>
              <a:rPr sz="2800">
                <a:latin typeface="宋体"/>
                <a:cs typeface="宋体"/>
              </a:rPr>
              <a:t>地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Cognac</a:t>
            </a:r>
            <a:r>
              <a:rPr sz="2800" spc="-10">
                <a:latin typeface="宋体"/>
                <a:cs typeface="宋体"/>
              </a:rPr>
              <a:t>），</a:t>
            </a:r>
            <a:r>
              <a:rPr sz="2800">
                <a:latin typeface="宋体"/>
                <a:cs typeface="宋体"/>
              </a:rPr>
              <a:t>可简称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干邑</a:t>
            </a:r>
            <a:r>
              <a:rPr sz="2800" spc="-560">
                <a:solidFill>
                  <a:srgbClr val="FF0000"/>
                </a:solidFill>
                <a:latin typeface="宋体"/>
                <a:cs typeface="宋体"/>
              </a:rPr>
              <a:t> 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4965" marR="6350" indent="-342265">
              <a:lnSpc>
                <a:spcPct val="90000"/>
              </a:lnSpc>
              <a:spcBef>
                <a:spcPts val="66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干邑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Cognac</a:t>
            </a:r>
            <a:r>
              <a:rPr sz="2800" spc="-10">
                <a:latin typeface="宋体"/>
                <a:cs typeface="宋体"/>
              </a:rPr>
              <a:t>），</a:t>
            </a:r>
            <a:r>
              <a:rPr sz="2800">
                <a:latin typeface="宋体"/>
                <a:cs typeface="宋体"/>
              </a:rPr>
              <a:t>位于法国南部夏朗德省</a:t>
            </a:r>
            <a:r>
              <a:rPr sz="2800" spc="-50">
                <a:latin typeface="宋体"/>
                <a:cs typeface="宋体"/>
              </a:rPr>
              <a:t>（ </a:t>
            </a:r>
            <a:r>
              <a:rPr sz="2800" spc="-10">
                <a:latin typeface="Arial"/>
                <a:cs typeface="Arial"/>
              </a:rPr>
              <a:t>Charente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>
                <a:latin typeface="宋体"/>
                <a:cs typeface="宋体"/>
              </a:rPr>
              <a:t>境内，国内译作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干邑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、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科涅克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、</a:t>
            </a:r>
            <a:r>
              <a:rPr sz="2800" spc="-50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2800" spc="700">
                <a:solidFill>
                  <a:srgbClr val="FF0000"/>
                </a:solidFill>
                <a:latin typeface="Arial"/>
                <a:cs typeface="Arial"/>
              </a:rPr>
              <a:t>                          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高雅客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2800" spc="-5">
                <a:latin typeface="宋体"/>
                <a:cs typeface="宋体"/>
              </a:rPr>
              <a:t>等。干邑地区不仅具备优越的葡萄生长条件，而且具有悠久的白兰地生产历史、古老的蒸馏设备和独特的酿造工艺，所生产的干邑白兰地</a:t>
            </a:r>
            <a:r>
              <a:rPr sz="2800">
                <a:latin typeface="宋体"/>
                <a:cs typeface="宋体"/>
              </a:rPr>
              <a:t>被称为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“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白兰地之王</a:t>
            </a:r>
            <a:r>
              <a:rPr sz="2800">
                <a:solidFill>
                  <a:srgbClr val="FF0000"/>
                </a:solidFill>
                <a:latin typeface="Arial"/>
                <a:cs typeface="Arial"/>
              </a:rPr>
              <a:t>”</a:t>
            </a:r>
            <a:r>
              <a:rPr sz="2800" spc="-50">
                <a:solidFill>
                  <a:srgbClr val="FF0000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ct val="92200"/>
              </a:lnSpc>
              <a:spcBef>
                <a:spcPts val="60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latin typeface="宋体"/>
                <a:cs typeface="宋体"/>
              </a:rPr>
              <a:t>依照</a:t>
            </a:r>
            <a:r>
              <a:rPr sz="2800" spc="-10">
                <a:latin typeface="Arial"/>
                <a:cs typeface="Arial"/>
              </a:rPr>
              <a:t>1909</a:t>
            </a:r>
            <a:r>
              <a:rPr sz="2800">
                <a:latin typeface="宋体"/>
                <a:cs typeface="宋体"/>
              </a:rPr>
              <a:t>年</a:t>
            </a:r>
            <a:r>
              <a:rPr sz="2800">
                <a:latin typeface="Arial"/>
                <a:cs typeface="Arial"/>
              </a:rPr>
              <a:t>5</a:t>
            </a:r>
            <a:r>
              <a:rPr sz="2800">
                <a:latin typeface="宋体"/>
                <a:cs typeface="宋体"/>
              </a:rPr>
              <a:t>月</a:t>
            </a:r>
            <a:r>
              <a:rPr sz="2800">
                <a:latin typeface="Arial"/>
                <a:cs typeface="Arial"/>
              </a:rPr>
              <a:t>1</a:t>
            </a:r>
            <a:r>
              <a:rPr sz="2800" spc="-5">
                <a:latin typeface="宋体"/>
                <a:cs typeface="宋体"/>
              </a:rPr>
              <a:t>日法国政府颁布的法令，只有在干邑地区生产的白兰地才能称为干邑，并受国家</a:t>
            </a:r>
            <a:r>
              <a:rPr sz="2800" spc="-10">
                <a:latin typeface="宋体"/>
                <a:cs typeface="宋体"/>
              </a:rPr>
              <a:t>监督和保护。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5920"/>
            <a:ext cx="7683500" cy="146494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55600" marR="5080" indent="-342900" algn="just">
              <a:lnSpc>
                <a:spcPct val="97500"/>
              </a:lnSpc>
              <a:spcBef>
                <a:spcPts val="195"/>
              </a:spcBef>
              <a:buClr>
                <a:srgbClr val="FFFFCC"/>
              </a:buClr>
              <a:buSzPct val="76562"/>
              <a:buFont typeface="Wingdings"/>
              <a:buChar char="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干邑白兰地酒体呈琥珀色，清亮透明，口味讲究，风格豪壮英烈，特点十分独特，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>
                <a:latin typeface="宋体"/>
                <a:cs typeface="宋体"/>
              </a:rPr>
              <a:t>酒度为</a:t>
            </a:r>
            <a:r>
              <a:rPr sz="3200" spc="-10">
                <a:latin typeface="Arial"/>
                <a:cs typeface="Arial"/>
              </a:rPr>
              <a:t>43</a:t>
            </a:r>
            <a:r>
              <a:rPr sz="3200" spc="-25">
                <a:latin typeface="宋体"/>
                <a:cs typeface="宋体"/>
              </a:rPr>
              <a:t>度。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9311" y="484309"/>
            <a:ext cx="53657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Microsoft JhengHei"/>
                <a:cs typeface="Microsoft JhengHei"/>
              </a:rPr>
              <a:t>（</a:t>
            </a:r>
            <a:r>
              <a:rPr sz="4400"/>
              <a:t>1</a:t>
            </a:r>
            <a:r>
              <a:rPr sz="4400">
                <a:latin typeface="Microsoft JhengHei"/>
                <a:cs typeface="Microsoft JhengHei"/>
              </a:rPr>
              <a:t>）</a:t>
            </a:r>
            <a:r>
              <a:rPr sz="4400" spc="-10">
                <a:latin typeface="Microsoft JhengHei"/>
                <a:cs typeface="Microsoft JhengHei"/>
              </a:rPr>
              <a:t>干邑的自然条件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44332"/>
            <a:ext cx="7835900" cy="3524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干邑本是法国一个很普通的地方，因为白兰地而出名，使得干邑这个名字在全世界家喻户晓。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Clr>
                <a:srgbClr val="FFFFCC"/>
              </a:buClr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其原因很简单，因为干邑地区的阳光、气候、温度与土壤都极适于葡萄的生产，在这里产出的葡萄质量最好，最适合用来蒸馏白兰地。加之当地的设备、设施等都是无与伦比的，因此，目前干邑已成为世界精品白兰地的代名词，成为世界上同类产品中最受欢迎的一种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72163"/>
            <a:ext cx="8293100" cy="5161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0055" indent="-427990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440055"/>
                <a:tab pos="440690"/>
              </a:tabLst>
            </a:pPr>
            <a:r>
              <a:rPr sz="2400">
                <a:latin typeface="MS Gothic"/>
                <a:cs typeface="MS Gothic"/>
              </a:rPr>
              <a:t>①</a:t>
            </a:r>
            <a:r>
              <a:rPr sz="2400" spc="-25">
                <a:latin typeface="宋体"/>
                <a:cs typeface="宋体"/>
              </a:rPr>
              <a:t>原料</a:t>
            </a:r>
            <a:endParaRPr sz="2400">
              <a:latin typeface="宋体"/>
              <a:cs typeface="宋体"/>
            </a:endParaRPr>
          </a:p>
          <a:p>
            <a:pPr marL="354965" marR="257175" indent="-342265">
              <a:lnSpc>
                <a:spcPct val="82000"/>
              </a:lnSpc>
              <a:spcBef>
                <a:spcPts val="515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宋体"/>
                <a:cs typeface="宋体"/>
              </a:rPr>
              <a:t>干邑白兰地选用的葡萄品种是白玉霓</a:t>
            </a:r>
            <a:r>
              <a:rPr sz="2400">
                <a:latin typeface="Arial"/>
                <a:cs typeface="Arial"/>
              </a:rPr>
              <a:t>(Ugni</a:t>
            </a:r>
            <a:r>
              <a:rPr sz="2400" spc="30">
                <a:latin typeface="Arial"/>
                <a:cs typeface="Arial"/>
              </a:rPr>
              <a:t> </a:t>
            </a:r>
            <a:r>
              <a:rPr sz="2400" spc="-10">
                <a:latin typeface="Arial"/>
                <a:cs typeface="Arial"/>
              </a:rPr>
              <a:t>blahc)</a:t>
            </a:r>
            <a:r>
              <a:rPr sz="2400" spc="-20">
                <a:latin typeface="宋体"/>
                <a:cs typeface="宋体"/>
              </a:rPr>
              <a:t>、白福</a:t>
            </a:r>
            <a:r>
              <a:rPr sz="2400" spc="600">
                <a:latin typeface="宋体"/>
                <a:cs typeface="宋体"/>
              </a:rPr>
              <a:t>                      </a:t>
            </a:r>
            <a:r>
              <a:rPr sz="2400">
                <a:latin typeface="宋体"/>
                <a:cs typeface="宋体"/>
              </a:rPr>
              <a:t>尔</a:t>
            </a:r>
            <a:r>
              <a:rPr sz="2400">
                <a:latin typeface="Arial"/>
                <a:cs typeface="Arial"/>
              </a:rPr>
              <a:t>(Folle</a:t>
            </a:r>
            <a:r>
              <a:rPr sz="2400" spc="-60">
                <a:latin typeface="Arial"/>
                <a:cs typeface="Arial"/>
              </a:rPr>
              <a:t> </a:t>
            </a:r>
            <a:r>
              <a:rPr sz="2400" spc="-10">
                <a:latin typeface="Arial"/>
                <a:cs typeface="Arial"/>
              </a:rPr>
              <a:t>blanche)</a:t>
            </a:r>
            <a:r>
              <a:rPr sz="2400">
                <a:latin typeface="宋体"/>
                <a:cs typeface="宋体"/>
              </a:rPr>
              <a:t>及少量鸽龙白</a:t>
            </a:r>
            <a:r>
              <a:rPr sz="2400">
                <a:latin typeface="Arial"/>
                <a:cs typeface="Arial"/>
              </a:rPr>
              <a:t>(Colombard)</a:t>
            </a:r>
            <a:r>
              <a:rPr sz="2400" spc="-10">
                <a:latin typeface="宋体"/>
                <a:cs typeface="宋体"/>
              </a:rPr>
              <a:t>。以上三个葡</a:t>
            </a:r>
            <a:r>
              <a:rPr sz="2400" spc="-5">
                <a:latin typeface="宋体"/>
                <a:cs typeface="宋体"/>
              </a:rPr>
              <a:t>萄品种酸度大，产酒精低，正好符合干邑生产所需。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ts val="2765"/>
              </a:lnSpc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MS Gothic"/>
                <a:cs typeface="MS Gothic"/>
              </a:rPr>
              <a:t>②</a:t>
            </a:r>
            <a:r>
              <a:rPr sz="2400" spc="-25">
                <a:latin typeface="宋体"/>
                <a:cs typeface="宋体"/>
              </a:rPr>
              <a:t>土壤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ts val="2300"/>
              </a:lnSpc>
              <a:spcBef>
                <a:spcPts val="680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spc="-5">
                <a:latin typeface="宋体"/>
                <a:cs typeface="宋体"/>
              </a:rPr>
              <a:t>干邑地区不同种植区的土壤类型不同，适宜种植的葡萄品</a:t>
            </a:r>
            <a:r>
              <a:rPr sz="240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种也不同。因此，也各自造就出不同类型的白兰地。大香</a:t>
            </a:r>
            <a:r>
              <a:rPr sz="2400" spc="6120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槟区的土壤中，含白垩土成分最高，最为松软，容易翻动，所生产的干邑也更好。</a:t>
            </a:r>
            <a:endParaRPr sz="2400">
              <a:latin typeface="宋体"/>
              <a:cs typeface="宋体"/>
            </a:endParaRPr>
          </a:p>
          <a:p>
            <a:pPr marL="355600" indent="-342900" algn="just">
              <a:lnSpc>
                <a:spcPts val="2795"/>
              </a:lnSpc>
              <a:buClr>
                <a:srgbClr val="FFFFCC"/>
              </a:buClr>
              <a:buSzPct val="77083"/>
              <a:buFont typeface="Wingdings"/>
              <a:buChar char=""/>
              <a:tabLst>
                <a:tab pos="355600"/>
              </a:tabLst>
            </a:pPr>
            <a:r>
              <a:rPr sz="2400">
                <a:latin typeface="MS Gothic"/>
                <a:cs typeface="MS Gothic"/>
              </a:rPr>
              <a:t>③</a:t>
            </a:r>
            <a:r>
              <a:rPr sz="2400" spc="-25">
                <a:latin typeface="宋体"/>
                <a:cs typeface="宋体"/>
              </a:rPr>
              <a:t>气候</a:t>
            </a:r>
            <a:endParaRPr sz="2400">
              <a:latin typeface="宋体"/>
              <a:cs typeface="宋体"/>
            </a:endParaRPr>
          </a:p>
          <a:p>
            <a:pPr marL="355600" marR="309880" indent="-342900" algn="just">
              <a:lnSpc>
                <a:spcPts val="2300"/>
              </a:lnSpc>
              <a:spcBef>
                <a:spcPts val="675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5600"/>
              </a:tabLst>
            </a:pPr>
            <a:r>
              <a:rPr sz="2400">
                <a:latin typeface="宋体"/>
                <a:cs typeface="宋体"/>
              </a:rPr>
              <a:t>气候对葡萄的生长有很大的影响。夏朗德省的气候属大陆性气候，但大西洋和日龙得的海洋性气候将临近地区变化</a:t>
            </a:r>
            <a:r>
              <a:rPr sz="2400" spc="-2480">
                <a:latin typeface="宋体"/>
                <a:cs typeface="宋体"/>
              </a:rPr>
              <a:t>的</a:t>
            </a:r>
            <a:r>
              <a:rPr sz="2400">
                <a:latin typeface="宋体"/>
                <a:cs typeface="宋体"/>
              </a:rPr>
              <a:t>气候缓和了，同时也保持住了一定的大气湿度，且从年初伊始到整个春夏的，雨水量颇为充足。六月的高温与七八月的干燥气候十分有利于葡萄的成熟，这一切真好似上天对干邑的恩赐。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9311" y="484309"/>
            <a:ext cx="53657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Microsoft JhengHei"/>
                <a:cs typeface="Microsoft JhengHei"/>
              </a:rPr>
              <a:t>（</a:t>
            </a:r>
            <a:r>
              <a:rPr sz="4400"/>
              <a:t>2</a:t>
            </a:r>
            <a:r>
              <a:rPr sz="4400">
                <a:latin typeface="Microsoft JhengHei"/>
                <a:cs typeface="Microsoft JhengHei"/>
              </a:rPr>
              <a:t>）</a:t>
            </a:r>
            <a:r>
              <a:rPr sz="4400" spc="-10">
                <a:latin typeface="Microsoft JhengHei"/>
                <a:cs typeface="Microsoft JhengHei"/>
              </a:rPr>
              <a:t>干邑的生产工艺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343563"/>
            <a:ext cx="8361680" cy="5454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MS Gothic"/>
                <a:cs typeface="MS Gothic"/>
              </a:rPr>
              <a:t>①</a:t>
            </a:r>
            <a:r>
              <a:rPr sz="2400">
                <a:latin typeface="宋体"/>
                <a:cs typeface="宋体"/>
              </a:rPr>
              <a:t>发酵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Arial"/>
                <a:cs typeface="Arial"/>
              </a:rPr>
              <a:t>Fermenting</a:t>
            </a:r>
            <a:r>
              <a:rPr sz="2400" spc="-1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  <a:p>
            <a:pPr marL="354965" marR="343535" indent="-342265">
              <a:lnSpc>
                <a:spcPct val="80000"/>
              </a:lnSpc>
              <a:spcBef>
                <a:spcPts val="575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宋体"/>
                <a:cs typeface="宋体"/>
              </a:rPr>
              <a:t>在不添加酵母的情况下，经过</a:t>
            </a:r>
            <a:r>
              <a:rPr sz="2400">
                <a:latin typeface="Arial"/>
                <a:cs typeface="Arial"/>
              </a:rPr>
              <a:t>3</a:t>
            </a:r>
            <a:r>
              <a:rPr sz="2400">
                <a:latin typeface="宋体"/>
                <a:cs typeface="宋体"/>
              </a:rPr>
              <a:t>～</a:t>
            </a:r>
            <a:r>
              <a:rPr sz="2400">
                <a:latin typeface="Arial"/>
                <a:cs typeface="Arial"/>
              </a:rPr>
              <a:t>5</a:t>
            </a:r>
            <a:r>
              <a:rPr sz="2400" spc="-5">
                <a:latin typeface="宋体"/>
                <a:cs typeface="宋体"/>
              </a:rPr>
              <a:t>周的时间，葡萄自然发</a:t>
            </a:r>
            <a:r>
              <a:rPr sz="2400" spc="600">
                <a:latin typeface="宋体"/>
                <a:cs typeface="宋体"/>
              </a:rPr>
              <a:t>                      </a:t>
            </a:r>
            <a:r>
              <a:rPr sz="2400">
                <a:latin typeface="宋体"/>
                <a:cs typeface="宋体"/>
              </a:rPr>
              <a:t>酵成葡萄酒，得到酒度在</a:t>
            </a:r>
            <a:r>
              <a:rPr sz="2400" spc="-10">
                <a:latin typeface="Arial"/>
                <a:cs typeface="Arial"/>
              </a:rPr>
              <a:t>8</a:t>
            </a:r>
            <a:r>
              <a:rPr sz="2400" spc="-10">
                <a:latin typeface="宋体"/>
                <a:cs typeface="宋体"/>
              </a:rPr>
              <a:t>～</a:t>
            </a:r>
            <a:r>
              <a:rPr sz="2400" spc="-10">
                <a:latin typeface="Arial"/>
                <a:cs typeface="Arial"/>
              </a:rPr>
              <a:t>10</a:t>
            </a:r>
            <a:r>
              <a:rPr sz="2400" spc="-5">
                <a:latin typeface="宋体"/>
                <a:cs typeface="宋体"/>
              </a:rPr>
              <a:t>度之间、酸度较高的葡萄</a:t>
            </a:r>
            <a:r>
              <a:rPr sz="2400">
                <a:latin typeface="宋体"/>
                <a:cs typeface="宋体"/>
              </a:rPr>
              <a:t>酒。通常，每生产</a:t>
            </a:r>
            <a:r>
              <a:rPr sz="2400">
                <a:latin typeface="Arial"/>
                <a:cs typeface="Arial"/>
              </a:rPr>
              <a:t>1</a:t>
            </a:r>
            <a:r>
              <a:rPr sz="2400">
                <a:latin typeface="宋体"/>
                <a:cs typeface="宋体"/>
              </a:rPr>
              <a:t>升干邑约需</a:t>
            </a:r>
            <a:r>
              <a:rPr sz="2400">
                <a:latin typeface="Arial"/>
                <a:cs typeface="Arial"/>
              </a:rPr>
              <a:t>9</a:t>
            </a:r>
            <a:r>
              <a:rPr sz="2400" spc="-15">
                <a:latin typeface="宋体"/>
                <a:cs typeface="宋体"/>
              </a:rPr>
              <a:t>升基酒。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MS Gothic"/>
                <a:cs typeface="MS Gothic"/>
              </a:rPr>
              <a:t>②</a:t>
            </a:r>
            <a:r>
              <a:rPr sz="2400">
                <a:latin typeface="宋体"/>
                <a:cs typeface="宋体"/>
              </a:rPr>
              <a:t>蒸馏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Arial"/>
                <a:cs typeface="Arial"/>
              </a:rPr>
              <a:t>Distillation</a:t>
            </a:r>
            <a:r>
              <a:rPr sz="2400" spc="-10">
                <a:latin typeface="宋体"/>
                <a:cs typeface="宋体"/>
              </a:rPr>
              <a:t>）：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ct val="80000"/>
              </a:lnSpc>
              <a:spcBef>
                <a:spcPts val="690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spc="-5">
                <a:latin typeface="宋体"/>
                <a:cs typeface="宋体"/>
              </a:rPr>
              <a:t>将发酵好的葡萄酒放入铜质蒸馏器中进行蒸馏，第一次蒸</a:t>
            </a:r>
            <a:r>
              <a:rPr sz="2400">
                <a:latin typeface="宋体"/>
                <a:cs typeface="宋体"/>
              </a:rPr>
              <a:t> </a:t>
            </a:r>
            <a:r>
              <a:rPr sz="2400" spc="-10">
                <a:latin typeface="宋体"/>
                <a:cs typeface="宋体"/>
              </a:rPr>
              <a:t>馏所得酒的酒度约在</a:t>
            </a:r>
            <a:r>
              <a:rPr sz="2400" spc="600">
                <a:latin typeface="宋体"/>
                <a:cs typeface="宋体"/>
              </a:rPr>
              <a:t>                   </a:t>
            </a:r>
            <a:r>
              <a:rPr sz="2400" spc="-10">
                <a:latin typeface="Arial"/>
                <a:cs typeface="Arial"/>
              </a:rPr>
              <a:t>26</a:t>
            </a:r>
            <a:r>
              <a:rPr sz="2400" spc="-10">
                <a:latin typeface="宋体"/>
                <a:cs typeface="宋体"/>
              </a:rPr>
              <a:t>～</a:t>
            </a:r>
            <a:r>
              <a:rPr sz="2400" spc="-10">
                <a:latin typeface="Arial"/>
                <a:cs typeface="Arial"/>
              </a:rPr>
              <a:t>32</a:t>
            </a:r>
            <a:r>
              <a:rPr sz="2400">
                <a:latin typeface="宋体"/>
                <a:cs typeface="宋体"/>
              </a:rPr>
              <a:t>度之间。然后进行第二次蒸馏，此次蒸馏采用</a:t>
            </a:r>
            <a:r>
              <a:rPr sz="2400">
                <a:latin typeface="Arial"/>
                <a:cs typeface="Arial"/>
              </a:rPr>
              <a:t>“</a:t>
            </a:r>
            <a:r>
              <a:rPr sz="2400" spc="-25">
                <a:latin typeface="宋体"/>
                <a:cs typeface="宋体"/>
              </a:rPr>
              <a:t>掐头</a:t>
            </a:r>
            <a:r>
              <a:rPr sz="2400">
                <a:latin typeface="宋体"/>
                <a:cs typeface="宋体"/>
              </a:rPr>
              <a:t>去尾</a:t>
            </a:r>
            <a:r>
              <a:rPr sz="2400">
                <a:latin typeface="Arial"/>
                <a:cs typeface="Arial"/>
              </a:rPr>
              <a:t>”</a:t>
            </a:r>
            <a:r>
              <a:rPr sz="2400">
                <a:latin typeface="宋体"/>
                <a:cs typeface="宋体"/>
              </a:rPr>
              <a:t>法获取酒液，其酒度在</a:t>
            </a:r>
            <a:r>
              <a:rPr sz="2400" spc="-10">
                <a:latin typeface="Arial"/>
                <a:cs typeface="Arial"/>
              </a:rPr>
              <a:t>68</a:t>
            </a:r>
            <a:r>
              <a:rPr sz="2400" spc="-10">
                <a:latin typeface="宋体"/>
                <a:cs typeface="宋体"/>
              </a:rPr>
              <a:t>～</a:t>
            </a:r>
            <a:r>
              <a:rPr sz="2400" spc="-10">
                <a:latin typeface="Arial"/>
                <a:cs typeface="Arial"/>
              </a:rPr>
              <a:t>72</a:t>
            </a:r>
            <a:r>
              <a:rPr sz="2400" spc="-5">
                <a:latin typeface="宋体"/>
                <a:cs typeface="宋体"/>
              </a:rPr>
              <a:t>度之间，这就是最初的无色、透明的白兰地。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ts val="2765"/>
              </a:lnSpc>
              <a:buClr>
                <a:srgbClr val="FFFFCC"/>
              </a:buClr>
              <a:buSzPct val="7708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>
                <a:latin typeface="MS Gothic"/>
                <a:cs typeface="MS Gothic"/>
              </a:rPr>
              <a:t>③</a:t>
            </a:r>
            <a:r>
              <a:rPr sz="2400">
                <a:latin typeface="宋体"/>
                <a:cs typeface="宋体"/>
              </a:rPr>
              <a:t>陈酿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Arial"/>
                <a:cs typeface="Arial"/>
              </a:rPr>
              <a:t>Aging</a:t>
            </a:r>
            <a:r>
              <a:rPr sz="2400" spc="-10">
                <a:latin typeface="宋体"/>
                <a:cs typeface="宋体"/>
              </a:rPr>
              <a:t>）：</a:t>
            </a:r>
            <a:endParaRPr sz="2400">
              <a:latin typeface="宋体"/>
              <a:cs typeface="宋体"/>
            </a:endParaRPr>
          </a:p>
          <a:p>
            <a:pPr marL="355600" marR="318770" indent="-342900" algn="just">
              <a:lnSpc>
                <a:spcPct val="80000"/>
              </a:lnSpc>
              <a:spcBef>
                <a:spcPts val="695"/>
              </a:spcBef>
              <a:buClr>
                <a:srgbClr val="FFFFCC"/>
              </a:buClr>
              <a:buSzPct val="77083"/>
              <a:buFont typeface="Wingdings"/>
              <a:buChar char=""/>
              <a:tabLst>
                <a:tab pos="355600"/>
              </a:tabLst>
            </a:pPr>
            <a:r>
              <a:rPr sz="2400" spc="-5">
                <a:latin typeface="宋体"/>
                <a:cs typeface="宋体"/>
              </a:rPr>
              <a:t>将无色透明的白兰地放入精选的橡木桶中进行贮存，使其</a:t>
            </a:r>
            <a:r>
              <a:rPr sz="2400">
                <a:latin typeface="宋体"/>
                <a:cs typeface="宋体"/>
              </a:rPr>
              <a:t> </a:t>
            </a:r>
            <a:r>
              <a:rPr sz="2400" spc="-5">
                <a:latin typeface="宋体"/>
                <a:cs typeface="宋体"/>
              </a:rPr>
              <a:t>浸木增色，口感改进，芳香浓郁，酒精也会慢慢挥发至空气中。据说，走进干邑地区，整个人便沐浴在酒香之中，</a:t>
            </a:r>
            <a:r>
              <a:rPr sz="2400">
                <a:latin typeface="宋体"/>
                <a:cs typeface="宋体"/>
              </a:rPr>
              <a:t>每年经此工艺挥发掉的纯酒精约为</a:t>
            </a:r>
            <a:r>
              <a:rPr sz="2400" spc="-10">
                <a:latin typeface="Arial"/>
                <a:cs typeface="Arial"/>
              </a:rPr>
              <a:t>3%</a:t>
            </a:r>
            <a:r>
              <a:rPr sz="2400" spc="-10">
                <a:latin typeface="宋体"/>
                <a:cs typeface="宋体"/>
              </a:rPr>
              <a:t>～</a:t>
            </a:r>
            <a:r>
              <a:rPr sz="2400" spc="-10">
                <a:latin typeface="Arial"/>
                <a:cs typeface="Arial"/>
              </a:rPr>
              <a:t>4%</a:t>
            </a:r>
            <a:r>
              <a:rPr sz="2400" spc="-15">
                <a:latin typeface="宋体"/>
                <a:cs typeface="宋体"/>
              </a:rPr>
              <a:t>，这一部分挥</a:t>
            </a:r>
            <a:r>
              <a:rPr sz="2400">
                <a:latin typeface="宋体"/>
                <a:cs typeface="宋体"/>
              </a:rPr>
              <a:t>发掉的酒被称为</a:t>
            </a:r>
            <a:r>
              <a:rPr sz="2400">
                <a:latin typeface="Arial"/>
                <a:cs typeface="Arial"/>
              </a:rPr>
              <a:t>Angel's </a:t>
            </a:r>
            <a:r>
              <a:rPr sz="2400" spc="-10">
                <a:latin typeface="Arial"/>
                <a:cs typeface="Arial"/>
              </a:rPr>
              <a:t>Share(</a:t>
            </a:r>
            <a:r>
              <a:rPr sz="2400">
                <a:latin typeface="宋体"/>
                <a:cs typeface="宋体"/>
              </a:rPr>
              <a:t>天使所得</a:t>
            </a:r>
            <a:r>
              <a:rPr sz="2400">
                <a:latin typeface="Arial"/>
                <a:cs typeface="Arial"/>
              </a:rPr>
              <a:t>)</a:t>
            </a:r>
            <a:r>
              <a:rPr sz="2400" spc="-10">
                <a:latin typeface="宋体"/>
                <a:cs typeface="宋体"/>
              </a:rPr>
              <a:t>。或许也正因为</a:t>
            </a:r>
            <a:r>
              <a:rPr sz="2400">
                <a:latin typeface="宋体"/>
                <a:cs typeface="宋体"/>
              </a:rPr>
              <a:t>有了这一部分</a:t>
            </a:r>
            <a:r>
              <a:rPr sz="2400">
                <a:latin typeface="Arial"/>
                <a:cs typeface="Arial"/>
              </a:rPr>
              <a:t>Angel's</a:t>
            </a:r>
            <a:r>
              <a:rPr sz="2400" spc="-80">
                <a:latin typeface="Arial"/>
                <a:cs typeface="Arial"/>
              </a:rPr>
              <a:t> </a:t>
            </a:r>
            <a:r>
              <a:rPr sz="2400" spc="-10">
                <a:latin typeface="Arial"/>
                <a:cs typeface="Arial"/>
              </a:rPr>
              <a:t>Share</a:t>
            </a:r>
            <a:r>
              <a:rPr sz="2400" spc="-10">
                <a:latin typeface="宋体"/>
                <a:cs typeface="宋体"/>
              </a:rPr>
              <a:t>，才会有天使在干邑地区，使</a:t>
            </a:r>
            <a:r>
              <a:rPr sz="2400" spc="-5">
                <a:latin typeface="宋体"/>
                <a:cs typeface="宋体"/>
              </a:rPr>
              <a:t>之为人类不断酿制出这天上人间少有的美味。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https://d.book118.com/696243005120010033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宋体</vt:lpstr>
      <vt:lpstr>黑体</vt:lpstr>
      <vt:lpstr>Times New Roman</vt:lpstr>
      <vt:lpstr>Microsoft JhengHei</vt:lpstr>
      <vt:lpstr>Wingdings</vt:lpstr>
      <vt:lpstr>MS Gothic</vt:lpstr>
      <vt:lpstr>Office Theme</vt:lpstr>
      <vt:lpstr>PowerPoint Presentation</vt:lpstr>
      <vt:lpstr>蒸馏酒</vt:lpstr>
      <vt:lpstr>一、白兰地</vt:lpstr>
      <vt:lpstr>（一）法国白兰地</vt:lpstr>
      <vt:lpstr>1、干邑白兰地Cognac</vt:lpstr>
      <vt:lpstr>PowerPoint Presentation</vt:lpstr>
      <vt:lpstr>（1）干邑的自然条件</vt:lpstr>
      <vt:lpstr>PowerPoint Presentation</vt:lpstr>
      <vt:lpstr>（2）干邑的生产工艺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2024-09-02T02:57:20.945</cp:lastPrinted>
  <dcterms:created xsi:type="dcterms:W3CDTF">2024-09-01T18:57:20Z</dcterms:created>
  <dcterms:modified xsi:type="dcterms:W3CDTF">2024-09-01T18:57:22Z</dcterms:modified>
</cp:coreProperties>
</file>