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188FEF-6203-4B54-9271-A8C8FA343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F309F9-A08C-4041-83FC-3E84294FF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CBECB7-D87E-4C06-9DEC-47FC506E1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A637B9-435C-468D-9426-569B0188A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9549B0-4BB4-437F-95D9-A1702F909F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BB7EA1-1476-4D75-B43B-3AFC9BC8FD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7F3242-EC0E-445C-869F-3499C49995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A1909C-6E3F-4051-8AEB-37EAD02ED5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076C1C-29F6-44D1-947F-11F0C7D894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E9FB3-0011-45AE-B66F-EE36CF510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D289B7-F8CC-4303-9854-A346D5853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emf"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243102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小儿围手术护理\n## 1.小儿围手术护理的基本概念与重要性\n### 1.1小儿围手术护理的定义与目的\n### 1.2小儿围手术护理的重要性及影响\n### 1.3小儿围手术护理的基本原则与方法\n## 2.小儿围手术护理的术前准备\n### 2.1术前访视与评估的重要性\n### 2.2术前健康教育的内容与方法\n### 2.3术前准备的细节与管理\n## 3.小儿围手术护理的术中配合\n### 3.1术中护理配合的重要性及方法\n### 3.2小儿麻醉的护理配合与监测\n### 3.3术中意外情况的预防与处理\n## 4.小儿围手术护理的术后恢复\n### 4.1术后监护与观察的重点内容\n### 4.2术后疼痛管理的策略与方法\n### 4.3术后并发症的预防与护理\n## 5.小儿围手术护理的心理护理与支持\n### 5.1小儿心理特点与需求分析\n### 5.2心理护理策略与方法\n### 5.3家庭与社会支持的重要性\n## 6.小儿围手术护理的团队协作与沟通\n### 6.1团队协作的重要性及实践\n### 6.2有效沟通技巧与方法\n### 6.3持续改进与质量提升的途径\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小儿围手术护理</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8" name="" descr="{&quot;isTemplate&quot;:true,&quot;type&quot;:2}"/>
        <p:cNvGrpSpPr/>
        <p:nvPr/>
      </p:nvGrpSpPr>
      <p:grpSpPr>
        <a:xfrm>
          <a:off x="0" y="0"/>
          <a:ext cx="0" cy="0"/>
        </a:xfrm>
      </p:grpSpPr>
      <p:sp>
        <p:nvSpPr>
          <p:cNvPr id="99"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小儿围手术护理的基本概念与重要性</a:t>
            </a:r>
            <a:endParaRPr/>
          </a:p>
        </p:txBody>
      </p:sp>
      <p:sp>
        <p:nvSpPr>
          <p:cNvPr id="10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sp>
        <p:nvSpPr>
          <p:cNvPr id="168"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小儿围手术护理的定义与目的</a:t>
            </a:r>
            <a:endParaRPr lang="en-US" sz="3600" b="1">
              <a:latin typeface="微软雅黑"/>
              <a:ea typeface="微软雅黑"/>
            </a:endParaRPr>
          </a:p>
        </p:txBody>
      </p:sp>
      <p:sp>
        <p:nvSpPr>
          <p:cNvPr id="169"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小儿围手术护理是指在</a:t>
            </a:r>
            <a:r>
              <a:rPr lang="zh-CN" sz="1400" b="1" spc="300">
                <a:solidFill>
                  <a:schemeClr val="tx1">
                    <a:lumMod val="50000"/>
                    <a:lumOff val="50000"/>
                    <a:alpha val="100000"/>
                  </a:schemeClr>
                </a:solidFill>
                <a:latin typeface="微软雅黑"/>
                <a:ea typeface="微软雅黑"/>
              </a:rPr>
              <a:t>手术前后</a:t>
            </a:r>
            <a:r>
              <a:rPr lang="zh-CN" sz="1400" spc="300">
                <a:solidFill>
                  <a:schemeClr val="tx1">
                    <a:lumMod val="50000"/>
                    <a:lumOff val="50000"/>
                    <a:alpha val="100000"/>
                  </a:schemeClr>
                </a:solidFill>
                <a:latin typeface="微软雅黑"/>
                <a:ea typeface="微软雅黑"/>
              </a:rPr>
              <a:t>对患儿进行全面、系统的护理干预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旨在确保患儿在手术过程中的</a:t>
            </a:r>
            <a:r>
              <a:rPr lang="zh-CN" sz="1400" b="1" spc="300">
                <a:solidFill>
                  <a:schemeClr val="tx1">
                    <a:lumMod val="50000"/>
                    <a:lumOff val="50000"/>
                    <a:alpha val="100000"/>
                  </a:schemeClr>
                </a:solidFill>
                <a:latin typeface="微软雅黑"/>
                <a:ea typeface="微软雅黑"/>
              </a:rPr>
              <a:t>安全</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舒适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促进患儿术后</a:t>
            </a:r>
            <a:r>
              <a:rPr lang="zh-CN" sz="1400" b="1" spc="300">
                <a:solidFill>
                  <a:schemeClr val="tx1">
                    <a:lumMod val="50000"/>
                    <a:lumOff val="50000"/>
                    <a:alpha val="100000"/>
                  </a:schemeClr>
                </a:solidFill>
                <a:latin typeface="微软雅黑"/>
                <a:ea typeface="微软雅黑"/>
              </a:rPr>
              <a:t>康复</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减少并发症</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围手术护理包括</a:t>
            </a:r>
            <a:r>
              <a:rPr lang="zh-CN" sz="1400" b="1" spc="300">
                <a:solidFill>
                  <a:schemeClr val="tx1">
                    <a:lumMod val="50000"/>
                    <a:lumOff val="50000"/>
                    <a:alpha val="100000"/>
                  </a:schemeClr>
                </a:solidFill>
                <a:latin typeface="微软雅黑"/>
                <a:ea typeface="微软雅黑"/>
              </a:rPr>
              <a:t>术前准备</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术中配合</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术后恢复</a:t>
            </a:r>
            <a:r>
              <a:rPr lang="zh-CN" sz="1400" spc="300">
                <a:solidFill>
                  <a:schemeClr val="tx1">
                    <a:lumMod val="50000"/>
                    <a:lumOff val="50000"/>
                    <a:alpha val="100000"/>
                  </a:schemeClr>
                </a:solidFill>
                <a:latin typeface="微软雅黑"/>
                <a:ea typeface="微软雅黑"/>
              </a:rPr>
              <a:t>三个关键环节</a:t>
            </a:r>
            <a:endParaRPr/>
          </a:p>
        </p:txBody>
      </p:sp>
      <p:cxnSp>
        <p:nvCxnSpPr>
          <p:cNvPr id="170"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1"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2" name="" descr="{&quot;isTemplate&quot;:true,&quot;type&quot;:3}"/>
        <p:cNvGrpSpPr/>
        <p:nvPr/>
      </p:nvGrpSpPr>
      <p:grpSpPr>
        <a:xfrm>
          <a:off x="0" y="0"/>
          <a:ext cx="0" cy="0"/>
        </a:xfrm>
      </p:grpSpPr>
      <p:sp>
        <p:nvSpPr>
          <p:cNvPr id="173"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小儿围手术护理的重要性及影响</a:t>
            </a:r>
            <a:endParaRPr lang="en-US" sz="3600" b="1">
              <a:latin typeface="微软雅黑"/>
              <a:ea typeface="微软雅黑"/>
            </a:endParaRPr>
          </a:p>
        </p:txBody>
      </p:sp>
      <p:sp>
        <p:nvSpPr>
          <p:cNvPr id="174"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小儿围手术护理对于提高手术成功率和降低并发症发生率具有重要意义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良好的护理干预可以</a:t>
            </a:r>
            <a:r>
              <a:rPr lang="zh-CN" sz="1400" b="1" spc="300">
                <a:solidFill>
                  <a:schemeClr val="tx1">
                    <a:lumMod val="50000"/>
                    <a:lumOff val="50000"/>
                    <a:alpha val="100000"/>
                  </a:schemeClr>
                </a:solidFill>
                <a:latin typeface="微软雅黑"/>
                <a:ea typeface="微软雅黑"/>
              </a:rPr>
              <a:t>稳定患儿情绪</a:t>
            </a:r>
            <a:r>
              <a:rPr lang="zh-CN" sz="1400" spc="300">
                <a:solidFill>
                  <a:schemeClr val="tx1">
                    <a:lumMod val="50000"/>
                    <a:lumOff val="50000"/>
                    <a:alpha val="100000"/>
                  </a:schemeClr>
                </a:solidFill>
                <a:latin typeface="微软雅黑"/>
                <a:ea typeface="微软雅黑"/>
              </a:rPr>
              <a:t>，降低</a:t>
            </a:r>
            <a:r>
              <a:rPr lang="zh-CN" sz="1400" b="1" spc="300">
                <a:solidFill>
                  <a:schemeClr val="tx1">
                    <a:lumMod val="50000"/>
                    <a:lumOff val="50000"/>
                    <a:alpha val="100000"/>
                  </a:schemeClr>
                </a:solidFill>
                <a:latin typeface="微软雅黑"/>
                <a:ea typeface="微软雅黑"/>
              </a:rPr>
              <a:t>焦虑</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恐惧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有助于</a:t>
            </a:r>
            <a:r>
              <a:rPr lang="zh-CN" sz="1400" b="1" spc="300">
                <a:solidFill>
                  <a:schemeClr val="tx1">
                    <a:lumMod val="50000"/>
                    <a:lumOff val="50000"/>
                    <a:alpha val="100000"/>
                  </a:schemeClr>
                </a:solidFill>
                <a:latin typeface="微软雅黑"/>
                <a:ea typeface="微软雅黑"/>
              </a:rPr>
              <a:t>预防感染</a:t>
            </a:r>
            <a:r>
              <a:rPr lang="zh-CN" sz="1400" spc="300">
                <a:solidFill>
                  <a:schemeClr val="tx1">
                    <a:lumMod val="50000"/>
                    <a:lumOff val="50000"/>
                    <a:alpha val="100000"/>
                  </a:schemeClr>
                </a:solidFill>
                <a:latin typeface="微软雅黑"/>
                <a:ea typeface="微软雅黑"/>
              </a:rPr>
              <a:t>，减少</a:t>
            </a:r>
            <a:r>
              <a:rPr lang="zh-CN" sz="1400" b="1" spc="300">
                <a:solidFill>
                  <a:schemeClr val="tx1">
                    <a:lumMod val="50000"/>
                    <a:lumOff val="50000"/>
                    <a:alpha val="100000"/>
                  </a:schemeClr>
                </a:solidFill>
                <a:latin typeface="微软雅黑"/>
                <a:ea typeface="微软雅黑"/>
              </a:rPr>
              <a:t>术后发热</a:t>
            </a:r>
            <a:r>
              <a:rPr lang="zh-CN" sz="1400" spc="300">
                <a:solidFill>
                  <a:schemeClr val="tx1">
                    <a:lumMod val="50000"/>
                    <a:lumOff val="50000"/>
                    <a:alpha val="100000"/>
                  </a:schemeClr>
                </a:solidFill>
                <a:latin typeface="微软雅黑"/>
                <a:ea typeface="微软雅黑"/>
              </a:rPr>
              <a:t>等并发症</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围手术护理质量直接影响到患儿的</a:t>
            </a:r>
            <a:r>
              <a:rPr lang="zh-CN" sz="1400" b="1" spc="300">
                <a:solidFill>
                  <a:schemeClr val="tx1">
                    <a:lumMod val="50000"/>
                    <a:lumOff val="50000"/>
                    <a:alpha val="100000"/>
                  </a:schemeClr>
                </a:solidFill>
                <a:latin typeface="微软雅黑"/>
                <a:ea typeface="微软雅黑"/>
              </a:rPr>
              <a:t>生活质量</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生长发育</a:t>
            </a:r>
            <a:endParaRPr/>
          </a:p>
        </p:txBody>
      </p:sp>
      <p:cxnSp>
        <p:nvCxnSpPr>
          <p:cNvPr id="175"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6"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descr="{&quot;isTemplate&quot;:true,&quot;type&quot;:3}"/>
        <p:cNvGrpSpPr/>
        <p:nvPr/>
      </p:nvGrpSpPr>
      <p:grpSpPr>
        <a:xfrm>
          <a:off x="0" y="0"/>
          <a:ext cx="0" cy="0"/>
        </a:xfrm>
      </p:grpSpPr>
      <p:sp>
        <p:nvSpPr>
          <p:cNvPr id="178"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79"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小儿围手术护理的基本原则与方法</a:t>
            </a:r>
            <a:endParaRPr lang="en-US" sz="3600" b="1">
              <a:latin typeface="微软雅黑"/>
              <a:ea typeface="微软雅黑"/>
            </a:endParaRPr>
          </a:p>
        </p:txBody>
      </p:sp>
      <p:sp>
        <p:nvSpPr>
          <p:cNvPr id="180"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小儿围手术护理应遵循</a:t>
            </a:r>
            <a:r>
              <a:rPr lang="zh-CN" sz="1400" b="1" spc="300">
                <a:solidFill>
                  <a:schemeClr val="tx1">
                    <a:lumMod val="50000"/>
                    <a:lumOff val="50000"/>
                    <a:alpha val="100000"/>
                  </a:schemeClr>
                </a:solidFill>
                <a:latin typeface="微软雅黑"/>
                <a:ea typeface="微软雅黑"/>
              </a:rPr>
              <a:t>个性化</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全面</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动态</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家庭参与</a:t>
            </a:r>
            <a:r>
              <a:rPr lang="zh-CN" sz="1400" spc="300">
                <a:solidFill>
                  <a:schemeClr val="tx1">
                    <a:lumMod val="50000"/>
                    <a:lumOff val="50000"/>
                    <a:alpha val="100000"/>
                  </a:schemeClr>
                </a:solidFill>
                <a:latin typeface="微软雅黑"/>
                <a:ea typeface="微软雅黑"/>
              </a:rPr>
              <a:t>的基本原则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根据患儿的年龄、病情、手术类型制定个性化的护理计划</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全面关注患儿的生理、心理和社会需求，提供全方位的护理支持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动态观察患儿的病情变化，及时调整护理措施</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鼓励家庭参与护理过程，提高患儿的</a:t>
            </a:r>
            <a:r>
              <a:rPr lang="zh-CN" sz="1400" b="1" spc="300">
                <a:solidFill>
                  <a:schemeClr val="tx1">
                    <a:lumMod val="50000"/>
                    <a:lumOff val="50000"/>
                    <a:alpha val="100000"/>
                  </a:schemeClr>
                </a:solidFill>
                <a:latin typeface="微软雅黑"/>
                <a:ea typeface="微软雅黑"/>
              </a:rPr>
              <a:t>依从性</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满意度</a:t>
            </a:r>
            <a:endParaRPr/>
          </a:p>
        </p:txBody>
      </p:sp>
      <p:cxnSp>
        <p:nvCxnSpPr>
          <p:cNvPr id="181"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2"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3" name="" descr="{&quot;isTemplate&quot;:true,&quot;type&quot;:2}"/>
        <p:cNvGrpSpPr/>
        <p:nvPr/>
      </p:nvGrpSpPr>
      <p:grpSpPr>
        <a:xfrm>
          <a:off x="0" y="0"/>
          <a:ext cx="0" cy="0"/>
        </a:xfrm>
      </p:grpSpPr>
      <p:sp>
        <p:nvSpPr>
          <p:cNvPr id="184"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小儿围手术护理的术前准备</a:t>
            </a:r>
            <a:endParaRPr/>
          </a:p>
        </p:txBody>
      </p:sp>
      <p:sp>
        <p:nvSpPr>
          <p:cNvPr id="18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grpSp>
        <p:nvGrpSpPr>
          <p:cNvPr id="18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8" name=""/>
            <p:cNvGrpSpPr/>
            <p:nvPr/>
          </p:nvGrpSpPr>
          <p:grpSpPr>
            <a:xfrm>
              <a:off x="685800" y="3146904"/>
              <a:ext cx="5760000" cy="3225487"/>
              <a:chOff x="685800" y="3146904"/>
              <a:chExt cx="5760000" cy="3225487"/>
            </a:xfrm>
          </p:grpSpPr>
          <p:sp>
            <p:nvSpPr>
              <p:cNvPr id="18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术前访视有助于了解患儿的基本信息、病史和生活习惯</a:t>
                </a:r>
                <a:endParaRPr kumimoji="1" lang="en-US" altLang="zh-CN" sz="18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为制定个性化护理计划提供依据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有助于评估患儿的手术风险和术后康复潜力</a:t>
                </a:r>
                <a:endParaRPr/>
              </a:p>
            </p:txBody>
          </p:sp>
        </p:grpSp>
        <p:grpSp>
          <p:nvGrpSpPr>
            <p:cNvPr id="191" name=""/>
            <p:cNvGrpSpPr/>
            <p:nvPr/>
          </p:nvGrpSpPr>
          <p:grpSpPr>
            <a:xfrm>
              <a:off x="6016236" y="3146904"/>
              <a:ext cx="5400000" cy="3225487"/>
              <a:chOff x="6016236" y="3146904"/>
              <a:chExt cx="5400000" cy="3225487"/>
            </a:xfrm>
          </p:grpSpPr>
          <p:sp>
            <p:nvSpPr>
              <p:cNvPr id="19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术前评估可以发现潜在的护理问题，提前采取预防措施</a:t>
                </a:r>
                <a:endParaRPr kumimoji="1" lang="en-US" altLang="zh-CN" sz="1800" b="1">
                  <a:solidFill>
                    <a:schemeClr val="bg1"/>
                  </a:solidFill>
                  <a:latin typeface="+mj-ea"/>
                  <a:ea typeface="+mj-ea"/>
                </a:endParaRPr>
              </a:p>
            </p:txBody>
          </p:sp>
          <p:sp>
            <p:nvSpPr>
              <p:cNvPr id="19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a:t>
                </a:r>
                <a:r>
                  <a:rPr lang="zh-CN" sz="1400" b="1">
                    <a:solidFill>
                      <a:schemeClr val="tx1">
                        <a:lumMod val="50000"/>
                        <a:lumOff val="50000"/>
                        <a:alpha val="100000"/>
                      </a:schemeClr>
                    </a:solidFill>
                    <a:latin typeface="微软雅黑"/>
                    <a:ea typeface="微软雅黑"/>
                  </a:rPr>
                  <a:t>营养不良</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感染</a:t>
                </a:r>
                <a:r>
                  <a:rPr lang="zh-CN" sz="1400">
                    <a:solidFill>
                      <a:schemeClr val="tx1">
                        <a:lumMod val="50000"/>
                        <a:lumOff val="50000"/>
                        <a:alpha val="100000"/>
                      </a:schemeClr>
                    </a:solidFill>
                    <a:latin typeface="微软雅黑"/>
                    <a:ea typeface="微软雅黑"/>
                  </a:rPr>
                  <a:t>等，以免影响手术效果和术后恢复</a:t>
                </a:r>
                <a:endParaRPr/>
              </a:p>
            </p:txBody>
          </p:sp>
        </p:grpSp>
      </p:grpSp>
      <p:sp>
        <p:nvSpPr>
          <p:cNvPr id="19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术前访视与评估的重要性</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3}"/>
        <p:cNvGrpSpPr/>
        <p:nvPr/>
      </p:nvGrpSpPr>
      <p:grpSpPr>
        <a:xfrm>
          <a:off x="0" y="0"/>
          <a:ext cx="0" cy="0"/>
        </a:xfrm>
      </p:grpSpPr>
      <p:grpSp>
        <p:nvGrpSpPr>
          <p:cNvPr id="19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97" name=""/>
            <p:cNvGrpSpPr/>
            <p:nvPr/>
          </p:nvGrpSpPr>
          <p:grpSpPr>
            <a:xfrm>
              <a:off x="685800" y="3146904"/>
              <a:ext cx="5760000" cy="3225487"/>
              <a:chOff x="685800" y="3146904"/>
              <a:chExt cx="5760000" cy="3225487"/>
            </a:xfrm>
          </p:grpSpPr>
          <p:sp>
            <p:nvSpPr>
              <p:cNvPr id="19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术前健康教育应包括手术相关知识、术前准备和术后康复指导</a:t>
                </a:r>
                <a:endParaRPr kumimoji="1" lang="en-US" altLang="zh-CN" sz="1800" b="1">
                  <a:solidFill>
                    <a:schemeClr val="bg1"/>
                  </a:solidFill>
                  <a:latin typeface="+mj-ea"/>
                  <a:ea typeface="+mj-ea"/>
                </a:endParaRPr>
              </a:p>
            </p:txBody>
          </p:sp>
          <p:sp>
            <p:nvSpPr>
              <p:cNvPr id="19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帮助患儿和家长了解手术目的、过程和可能的风险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指导家长如何为患儿做好术前准备，如</a:t>
                </a:r>
                <a:r>
                  <a:rPr lang="zh-CN" sz="1400" b="1">
                    <a:solidFill>
                      <a:schemeClr val="tx1">
                        <a:lumMod val="50000"/>
                        <a:lumOff val="50000"/>
                        <a:alpha val="100000"/>
                      </a:schemeClr>
                    </a:solidFill>
                    <a:latin typeface="微软雅黑"/>
                    <a:ea typeface="微软雅黑"/>
                  </a:rPr>
                  <a:t>禁食</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禁水</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介绍术后康复措施，如</a:t>
                </a:r>
                <a:r>
                  <a:rPr lang="zh-CN" sz="1400" b="1">
                    <a:solidFill>
                      <a:schemeClr val="tx1">
                        <a:lumMod val="50000"/>
                        <a:lumOff val="50000"/>
                        <a:alpha val="100000"/>
                      </a:schemeClr>
                    </a:solidFill>
                    <a:latin typeface="微软雅黑"/>
                    <a:ea typeface="微软雅黑"/>
                  </a:rPr>
                  <a:t>活动</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饮食</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用药</a:t>
                </a:r>
                <a:r>
                  <a:rPr lang="zh-CN" sz="1400">
                    <a:solidFill>
                      <a:schemeClr val="tx1">
                        <a:lumMod val="50000"/>
                        <a:lumOff val="50000"/>
                        <a:alpha val="100000"/>
                      </a:schemeClr>
                    </a:solidFill>
                    <a:latin typeface="微软雅黑"/>
                    <a:ea typeface="微软雅黑"/>
                  </a:rPr>
                  <a:t>等</a:t>
                </a:r>
                <a:endParaRPr/>
              </a:p>
            </p:txBody>
          </p:sp>
        </p:grpSp>
        <p:grpSp>
          <p:nvGrpSpPr>
            <p:cNvPr id="200" name=""/>
            <p:cNvGrpSpPr/>
            <p:nvPr/>
          </p:nvGrpSpPr>
          <p:grpSpPr>
            <a:xfrm>
              <a:off x="6016236" y="3146904"/>
              <a:ext cx="5400000" cy="3225487"/>
              <a:chOff x="6016236" y="3146904"/>
              <a:chExt cx="5400000" cy="3225487"/>
            </a:xfrm>
          </p:grpSpPr>
          <p:sp>
            <p:nvSpPr>
              <p:cNvPr id="20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健康教育方法应生动有趣，适合患儿的年龄和认知水平</a:t>
                </a:r>
                <a:endParaRPr kumimoji="1" lang="en-US" altLang="zh-CN" sz="1800" b="1">
                  <a:solidFill>
                    <a:schemeClr val="bg1"/>
                  </a:solidFill>
                  <a:latin typeface="+mj-ea"/>
                  <a:ea typeface="+mj-ea"/>
                </a:endParaRPr>
              </a:p>
            </p:txBody>
          </p:sp>
          <p:sp>
            <p:nvSpPr>
              <p:cNvPr id="20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a:t>
                </a:r>
                <a:r>
                  <a:rPr lang="zh-CN" sz="1400" b="1">
                    <a:solidFill>
                      <a:schemeClr val="tx1">
                        <a:lumMod val="50000"/>
                        <a:lumOff val="50000"/>
                        <a:alpha val="100000"/>
                      </a:schemeClr>
                    </a:solidFill>
                    <a:latin typeface="微软雅黑"/>
                    <a:ea typeface="微软雅黑"/>
                  </a:rPr>
                  <a:t>漫画</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故事</a:t>
                </a:r>
                <a:r>
                  <a:rPr lang="zh-CN" sz="1400">
                    <a:solidFill>
                      <a:schemeClr val="tx1">
                        <a:lumMod val="50000"/>
                        <a:lumOff val="50000"/>
                        <a:alpha val="100000"/>
                      </a:schemeClr>
                    </a:solidFill>
                    <a:latin typeface="微软雅黑"/>
                    <a:ea typeface="微软雅黑"/>
                  </a:rPr>
                  <a:t>等，以增强患儿的兴趣和接受度</a:t>
                </a:r>
                <a:endParaRPr/>
              </a:p>
            </p:txBody>
          </p:sp>
        </p:grpSp>
      </p:grpSp>
      <p:sp>
        <p:nvSpPr>
          <p:cNvPr id="20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术前健康教育的内容与方法</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4" name="" descr="{&quot;isTemplate&quot;:true,&quot;type&quot;:3}"/>
        <p:cNvGrpSpPr/>
        <p:nvPr/>
      </p:nvGrpSpPr>
      <p:grpSpPr>
        <a:xfrm>
          <a:off x="0" y="0"/>
          <a:ext cx="0" cy="0"/>
        </a:xfrm>
      </p:grpSpPr>
      <p:sp>
        <p:nvSpPr>
          <p:cNvPr id="205"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术前准备的细节与管理</a:t>
            </a:r>
            <a:endParaRPr lang="en-US" sz="3600" b="1">
              <a:latin typeface="微软雅黑"/>
              <a:ea typeface="微软雅黑"/>
            </a:endParaRPr>
          </a:p>
        </p:txBody>
      </p:sp>
      <p:grpSp>
        <p:nvGrpSpPr>
          <p:cNvPr id="206"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207" name=""/>
            <p:cNvGrpSpPr/>
            <p:nvPr/>
          </p:nvGrpSpPr>
          <p:grpSpPr>
            <a:xfrm>
              <a:off x="2826110" y="2144759"/>
              <a:ext cx="2880000" cy="4397325"/>
              <a:chOff x="2826109" y="2144759"/>
              <a:chExt cx="2880000" cy="4397325"/>
            </a:xfrm>
          </p:grpSpPr>
          <p:sp>
            <p:nvSpPr>
              <p:cNvPr id="208"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术前准备应细致入微，确保患儿在手术当天的安全和舒适</a:t>
                </a:r>
                <a:endParaRPr kumimoji="1" lang="en-US" altLang="zh-CN" sz="2200" b="1">
                  <a:solidFill>
                    <a:schemeClr val="bg1"/>
                  </a:solidFill>
                  <a:latin typeface="+mj-ea"/>
                  <a:ea typeface="+mj-ea"/>
                </a:endParaRPr>
              </a:p>
            </p:txBody>
          </p:sp>
          <p:sp>
            <p:nvSpPr>
              <p:cNvPr id="209"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如</a:t>
                </a:r>
                <a:r>
                  <a:rPr lang="zh-CN" sz="1400" b="1">
                    <a:solidFill>
                      <a:schemeClr val="tx1">
                        <a:lumMod val="50000"/>
                        <a:lumOff val="50000"/>
                        <a:alpha val="100000"/>
                      </a:schemeClr>
                    </a:solidFill>
                    <a:latin typeface="Microsoft YaHei"/>
                    <a:ea typeface="Microsoft YaHei"/>
                  </a:rPr>
                  <a:t>皮肤准备</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管路护理</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药物管理</a:t>
                </a:r>
                <a:r>
                  <a:rPr lang="zh-CN" sz="1400">
                    <a:solidFill>
                      <a:schemeClr val="tx1">
                        <a:lumMod val="50000"/>
                        <a:lumOff val="50000"/>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特殊情况需密切观察，如</a:t>
                </a:r>
                <a:r>
                  <a:rPr lang="zh-CN" sz="1400" b="1">
                    <a:solidFill>
                      <a:schemeClr val="tx1">
                        <a:lumMod val="50000"/>
                        <a:lumOff val="50000"/>
                        <a:alpha val="100000"/>
                      </a:schemeClr>
                    </a:solidFill>
                    <a:latin typeface="Microsoft YaHei"/>
                    <a:ea typeface="Microsoft YaHei"/>
                  </a:rPr>
                  <a:t>发热</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咳嗽</a:t>
                </a:r>
                <a:r>
                  <a:rPr lang="zh-CN" sz="1400">
                    <a:solidFill>
                      <a:schemeClr val="tx1">
                        <a:lumMod val="50000"/>
                        <a:lumOff val="50000"/>
                        <a:alpha val="100000"/>
                      </a:schemeClr>
                    </a:solidFill>
                    <a:latin typeface="Microsoft YaHei"/>
                    <a:ea typeface="Microsoft YaHei"/>
                  </a:rPr>
                  <a:t>等</a:t>
                </a:r>
                <a:endParaRPr/>
              </a:p>
            </p:txBody>
          </p:sp>
          <p:sp>
            <p:nvSpPr>
              <p:cNvPr id="210"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11" name=""/>
            <p:cNvGrpSpPr/>
            <p:nvPr/>
          </p:nvGrpSpPr>
          <p:grpSpPr>
            <a:xfrm>
              <a:off x="6485892" y="2144759"/>
              <a:ext cx="2880000" cy="4397325"/>
              <a:chOff x="6485892" y="2144759"/>
              <a:chExt cx="2880000" cy="4397325"/>
            </a:xfrm>
          </p:grpSpPr>
          <p:sp>
            <p:nvSpPr>
              <p:cNvPr id="212"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术前准备应合理安排，避免过度紧张和延误手术</a:t>
                </a:r>
                <a:endParaRPr kumimoji="1" lang="en-US" altLang="zh-CN" sz="2200" b="1">
                  <a:solidFill>
                    <a:schemeClr val="bg1"/>
                  </a:solidFill>
                  <a:latin typeface="+mj-ea"/>
                  <a:ea typeface="+mj-ea"/>
                </a:endParaRPr>
              </a:p>
            </p:txBody>
          </p:sp>
          <p:sp>
            <p:nvSpPr>
              <p:cNvPr id="213"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如</a:t>
                </a:r>
                <a:r>
                  <a:rPr lang="zh-CN" sz="1400" b="1">
                    <a:solidFill>
                      <a:schemeClr val="tx1">
                        <a:lumMod val="50000"/>
                        <a:lumOff val="50000"/>
                        <a:alpha val="100000"/>
                      </a:schemeClr>
                    </a:solidFill>
                    <a:latin typeface="Microsoft YaHei"/>
                    <a:ea typeface="Microsoft YaHei"/>
                  </a:rPr>
                  <a:t>手术预约</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术前检查</a:t>
                </a:r>
                <a:r>
                  <a:rPr lang="zh-CN" sz="1400">
                    <a:solidFill>
                      <a:schemeClr val="tx1">
                        <a:lumMod val="50000"/>
                        <a:lumOff val="50000"/>
                        <a:alpha val="100000"/>
                      </a:schemeClr>
                    </a:solidFill>
                    <a:latin typeface="Microsoft YaHei"/>
                    <a:ea typeface="Microsoft YaHei"/>
                  </a:rPr>
                  <a:t>等，确保手术顺利进行</a:t>
                </a:r>
                <a:endParaRPr/>
              </a:p>
            </p:txBody>
          </p:sp>
          <p:sp>
            <p:nvSpPr>
              <p:cNvPr id="214"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小儿围手术护理的术中配合</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术中护理配合对于确保手术顺利进行和减少并发症至关重要</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良好的护理配合可以提高手术效果，降低术中风险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a:t>
                </a:r>
                <a:r>
                  <a:rPr lang="zh-CN" sz="1400" b="1">
                    <a:solidFill>
                      <a:schemeClr val="tx1">
                        <a:alpha val="100000"/>
                      </a:schemeClr>
                    </a:solidFill>
                    <a:latin typeface="Microsoft Yahei"/>
                    <a:ea typeface="Microsoft Yahei"/>
                  </a:rPr>
                  <a:t>稳定患儿生命体征</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心率</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血压</a:t>
                </a:r>
                <a:r>
                  <a:rPr lang="zh-CN" sz="1400">
                    <a:solidFill>
                      <a:schemeClr val="tx1">
                        <a:alpha val="100000"/>
                      </a:schemeClr>
                    </a:solidFill>
                    <a:latin typeface="Microsoft Yahei"/>
                    <a:ea typeface="Microsoft Yahei"/>
                  </a:rPr>
                  <a:t>等</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术中护理配合方法包括密切观察、准确执行和及时沟通</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监测生命体征</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管理输液</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记录手术情况</a:t>
                </a:r>
                <a:r>
                  <a:rPr lang="zh-CN" sz="1400">
                    <a:solidFill>
                      <a:schemeClr val="tx1">
                        <a:alpha val="100000"/>
                      </a:schemeClr>
                    </a:solidFill>
                    <a:latin typeface="Microsoft Yahei"/>
                    <a:ea typeface="Microsoft Yahei"/>
                  </a:rPr>
                  <a:t>等</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术中护理配合的重要性及方法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sp>
        <p:nvSpPr>
          <p:cNvPr id="28"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小儿麻醉的护理配合与监测</a:t>
            </a:r>
            <a:endParaRPr lang="en-US" sz="3600" b="1">
              <a:latin typeface="微软雅黑"/>
              <a:ea typeface="微软雅黑"/>
            </a:endParaRPr>
          </a:p>
        </p:txBody>
      </p:sp>
      <p:sp>
        <p:nvSpPr>
          <p:cNvPr id="29"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小儿麻醉护理配合需关注</a:t>
            </a:r>
            <a:r>
              <a:rPr lang="zh-CN" sz="1400" b="1" spc="300">
                <a:solidFill>
                  <a:schemeClr val="tx1">
                    <a:lumMod val="50000"/>
                    <a:lumOff val="50000"/>
                    <a:alpha val="100000"/>
                  </a:schemeClr>
                </a:solidFill>
                <a:latin typeface="微软雅黑"/>
                <a:ea typeface="微软雅黑"/>
              </a:rPr>
              <a:t>麻醉前准备</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麻醉中监测</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麻醉后复苏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如</a:t>
            </a:r>
            <a:r>
              <a:rPr lang="zh-CN" sz="1400" b="1" spc="300">
                <a:solidFill>
                  <a:schemeClr val="tx1">
                    <a:lumMod val="50000"/>
                    <a:lumOff val="50000"/>
                    <a:alpha val="100000"/>
                  </a:schemeClr>
                </a:solidFill>
                <a:latin typeface="微软雅黑"/>
                <a:ea typeface="微软雅黑"/>
              </a:rPr>
              <a:t>麻醉药物管理</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气道管理</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体温维持</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密切监测患儿的</a:t>
            </a:r>
            <a:r>
              <a:rPr lang="zh-CN" sz="1400" b="1" spc="300">
                <a:solidFill>
                  <a:schemeClr val="tx1">
                    <a:lumMod val="50000"/>
                    <a:lumOff val="50000"/>
                    <a:alpha val="100000"/>
                  </a:schemeClr>
                </a:solidFill>
                <a:latin typeface="微软雅黑"/>
                <a:ea typeface="微软雅黑"/>
              </a:rPr>
              <a:t>生命体征</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麻醉深度</a:t>
            </a:r>
            <a:r>
              <a:rPr lang="zh-CN" sz="1400" spc="300">
                <a:solidFill>
                  <a:schemeClr val="tx1">
                    <a:lumMod val="50000"/>
                    <a:lumOff val="50000"/>
                    <a:alpha val="100000"/>
                  </a:schemeClr>
                </a:solidFill>
                <a:latin typeface="微软雅黑"/>
                <a:ea typeface="微软雅黑"/>
              </a:rPr>
              <a:t>，确保麻醉安全</a:t>
            </a:r>
            <a:endParaRPr/>
          </a:p>
        </p:txBody>
      </p:sp>
      <p:pic>
        <p:nvPicPr>
          <p:cNvPr id="30"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 name="" descr="{&quot;isTemplate&quot;:true,&quot;type&quot;:3}"/>
        <p:cNvGrpSpPr/>
        <p:nvPr/>
      </p:nvGrpSpPr>
      <p:grpSpPr>
        <a:xfrm>
          <a:off x="0" y="0"/>
          <a:ext cx="0" cy="0"/>
        </a:xfrm>
      </p:grpSpPr>
      <p:sp>
        <p:nvSpPr>
          <p:cNvPr id="3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术中意外情况的预防与处理</a:t>
            </a:r>
            <a:endParaRPr lang="en-US" sz="3600" b="1">
              <a:latin typeface="微软雅黑"/>
              <a:ea typeface="微软雅黑"/>
            </a:endParaRPr>
          </a:p>
        </p:txBody>
      </p:sp>
      <p:grpSp>
        <p:nvGrpSpPr>
          <p:cNvPr id="33"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34" name=""/>
            <p:cNvGrpSpPr/>
            <p:nvPr/>
          </p:nvGrpSpPr>
          <p:grpSpPr>
            <a:xfrm>
              <a:off x="2826110" y="2144759"/>
              <a:ext cx="2880000" cy="4397325"/>
              <a:chOff x="2826109" y="2144759"/>
              <a:chExt cx="2880000" cy="4397325"/>
            </a:xfrm>
          </p:grpSpPr>
          <p:sp>
            <p:nvSpPr>
              <p:cNvPr id="35"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术中应做好意外情况的预防，如出血、窒息等</a:t>
                </a:r>
                <a:endParaRPr kumimoji="1" lang="en-US" altLang="zh-CN" sz="2200" b="1">
                  <a:solidFill>
                    <a:schemeClr val="bg1"/>
                  </a:solidFill>
                  <a:latin typeface="+mj-ea"/>
                  <a:ea typeface="+mj-ea"/>
                </a:endParaRPr>
              </a:p>
            </p:txBody>
          </p:sp>
          <p:sp>
            <p:nvSpPr>
              <p:cNvPr id="36"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熟练掌握</a:t>
                </a:r>
                <a:r>
                  <a:rPr lang="zh-CN" sz="1400" b="1">
                    <a:solidFill>
                      <a:schemeClr val="tx1">
                        <a:lumMod val="50000"/>
                        <a:lumOff val="50000"/>
                        <a:alpha val="100000"/>
                      </a:schemeClr>
                    </a:solidFill>
                    <a:latin typeface="Microsoft YaHei"/>
                    <a:ea typeface="Microsoft YaHei"/>
                  </a:rPr>
                  <a:t>急救技能</a:t>
                </a:r>
                <a:r>
                  <a:rPr lang="zh-CN" sz="1400">
                    <a:solidFill>
                      <a:schemeClr val="tx1">
                        <a:lumMod val="50000"/>
                        <a:lumOff val="50000"/>
                        <a:alpha val="100000"/>
                      </a:schemeClr>
                    </a:solidFill>
                    <a:latin typeface="Microsoft YaHei"/>
                    <a:ea typeface="Microsoft YaHei"/>
                  </a:rPr>
                  <a:t>，如</a:t>
                </a:r>
                <a:r>
                  <a:rPr lang="zh-CN" sz="1400" b="1">
                    <a:solidFill>
                      <a:schemeClr val="tx1">
                        <a:lumMod val="50000"/>
                        <a:lumOff val="50000"/>
                        <a:alpha val="100000"/>
                      </a:schemeClr>
                    </a:solidFill>
                    <a:latin typeface="Microsoft YaHei"/>
                    <a:ea typeface="Microsoft YaHei"/>
                  </a:rPr>
                  <a:t>心肺复苏</a:t>
                </a:r>
                <a:r>
                  <a:rPr lang="zh-CN" sz="1400">
                    <a:solidFill>
                      <a:schemeClr val="tx1">
                        <a:lumMod val="50000"/>
                        <a:lumOff val="50000"/>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配备</a:t>
                </a:r>
                <a:r>
                  <a:rPr lang="zh-CN" sz="1400" b="1">
                    <a:solidFill>
                      <a:schemeClr val="tx1">
                        <a:lumMod val="50000"/>
                        <a:lumOff val="50000"/>
                        <a:alpha val="100000"/>
                      </a:schemeClr>
                    </a:solidFill>
                    <a:latin typeface="Microsoft YaHei"/>
                    <a:ea typeface="Microsoft YaHei"/>
                  </a:rPr>
                  <a:t>应急设备和药品</a:t>
                </a:r>
                <a:r>
                  <a:rPr lang="zh-CN" sz="1400">
                    <a:solidFill>
                      <a:schemeClr val="tx1">
                        <a:lumMod val="50000"/>
                        <a:lumOff val="50000"/>
                        <a:alpha val="100000"/>
                      </a:schemeClr>
                    </a:solidFill>
                    <a:latin typeface="Microsoft YaHei"/>
                    <a:ea typeface="Microsoft YaHei"/>
                  </a:rPr>
                  <a:t>，以便及时处理突发状况</a:t>
                </a:r>
                <a:endParaRPr/>
              </a:p>
            </p:txBody>
          </p:sp>
          <p:sp>
            <p:nvSpPr>
              <p:cNvPr id="37"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38" name=""/>
            <p:cNvGrpSpPr/>
            <p:nvPr/>
          </p:nvGrpSpPr>
          <p:grpSpPr>
            <a:xfrm>
              <a:off x="6485892" y="2144759"/>
              <a:ext cx="2880000" cy="4397325"/>
              <a:chOff x="6485892" y="2144759"/>
              <a:chExt cx="2880000" cy="4397325"/>
            </a:xfrm>
          </p:grpSpPr>
          <p:sp>
            <p:nvSpPr>
              <p:cNvPr id="39"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遇到紧急情况时，护理人员应冷静应对，与手术医生密切沟通</a:t>
                </a:r>
                <a:endParaRPr kumimoji="1" lang="en-US" altLang="zh-CN" sz="2200" b="1">
                  <a:solidFill>
                    <a:schemeClr val="bg1"/>
                  </a:solidFill>
                  <a:latin typeface="+mj-ea"/>
                  <a:ea typeface="+mj-ea"/>
                </a:endParaRPr>
              </a:p>
            </p:txBody>
          </p:sp>
          <p:sp>
            <p:nvSpPr>
              <p:cNvPr id="40"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确保患儿的</a:t>
                </a:r>
                <a:r>
                  <a:rPr lang="zh-CN" sz="1400" b="1">
                    <a:solidFill>
                      <a:schemeClr val="tx1">
                        <a:lumMod val="50000"/>
                        <a:lumOff val="50000"/>
                        <a:alpha val="100000"/>
                      </a:schemeClr>
                    </a:solidFill>
                    <a:latin typeface="Microsoft YaHei"/>
                    <a:ea typeface="Microsoft YaHei"/>
                  </a:rPr>
                  <a:t>生命安全</a:t>
                </a:r>
                <a:r>
                  <a:rPr lang="zh-CN" sz="1400">
                    <a:solidFill>
                      <a:schemeClr val="tx1">
                        <a:lumMod val="50000"/>
                        <a:lumOff val="50000"/>
                        <a:alpha val="100000"/>
                      </a:schemeClr>
                    </a:solidFill>
                    <a:latin typeface="Microsoft YaHei"/>
                    <a:ea typeface="Microsoft YaHei"/>
                  </a:rPr>
                  <a:t>和</a:t>
                </a:r>
                <a:r>
                  <a:rPr lang="zh-CN" sz="1400" b="1">
                    <a:solidFill>
                      <a:schemeClr val="tx1">
                        <a:lumMod val="50000"/>
                        <a:lumOff val="50000"/>
                        <a:alpha val="100000"/>
                      </a:schemeClr>
                    </a:solidFill>
                    <a:latin typeface="Microsoft YaHei"/>
                    <a:ea typeface="Microsoft YaHei"/>
                  </a:rPr>
                  <a:t>手术效果</a:t>
                </a:r>
                <a:endParaRPr/>
              </a:p>
            </p:txBody>
          </p:sp>
          <p:sp>
            <p:nvSpPr>
              <p:cNvPr id="41"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https://d.book118.com/696243102222010051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小儿围手术护理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2024-09-17T21:17:02.262</cp:lastPrinted>
  <dcterms:created xsi:type="dcterms:W3CDTF">2024-09-17T13:17:02Z</dcterms:created>
  <dcterms:modified xsi:type="dcterms:W3CDTF">2024-09-17T13:17:04Z</dcterms:modified>
</cp:coreProperties>
</file>